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60" y="216"/>
      </p:cViewPr>
      <p:guideLst>
        <p:guide orient="horz" pos="2381"/>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1358B1A1-A94F-48C4-AC88-13EB84A424FF}" type="slidenum">
              <a:rPr/>
              <a:pPr marL="0" marR="0" lvl="0" indent="0" algn="r" rtl="0" hangingPunct="0">
                <a:lnSpc>
                  <a:spcPct val="100000"/>
                </a:lnSpc>
                <a:spcBef>
                  <a:spcPts val="0"/>
                </a:spcBef>
                <a:spcAft>
                  <a:spcPts val="0"/>
                </a:spcAft>
                <a:buNone/>
                <a:tabLst/>
                <a:defRPr sz="1400"/>
              </a:pPr>
              <a:t>‹N°›</a:t>
            </a:fld>
            <a:endParaRPr lang="fr-FR"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xmlns="" val="119644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FR" sz="1400" kern="1200">
                <a:latin typeface="Times New Roman" pitchFamily="18"/>
                <a:ea typeface="Arial Unicode MS" pitchFamily="2"/>
                <a:cs typeface="Tahoma" pitchFamily="2"/>
              </a:defRPr>
            </a:lvl1pPr>
          </a:lstStyle>
          <a:p>
            <a:pPr lvl="0"/>
            <a:fld id="{AC8BD643-F34F-4B5F-9059-2A6822097DA0}" type="slidenum">
              <a:rPr/>
              <a:pPr lvl="0"/>
              <a:t>‹N°›</a:t>
            </a:fld>
            <a:endParaRPr lang="fr-FR"/>
          </a:p>
        </p:txBody>
      </p:sp>
    </p:spTree>
    <p:extLst>
      <p:ext uri="{BB962C8B-B14F-4D97-AF65-F5344CB8AC3E}">
        <p14:creationId xmlns:p14="http://schemas.microsoft.com/office/powerpoint/2010/main" xmlns="" val="912665227"/>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smtClean="0"/>
              <a:t>Modifiez le style du titre</a:t>
            </a:r>
            <a:endParaRPr lang="fr-FR"/>
          </a:p>
        </p:txBody>
      </p:sp>
      <p:sp>
        <p:nvSpPr>
          <p:cNvPr id="3" name="Sous-titr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F9DF361D-69A6-402D-B115-6DF1FFA9E9C9}" type="slidenum">
              <a:rPr/>
              <a:pPr lvl="0"/>
              <a:t>‹N°›</a:t>
            </a:fld>
            <a:endParaRPr lang="fr-FR"/>
          </a:p>
        </p:txBody>
      </p:sp>
    </p:spTree>
    <p:extLst>
      <p:ext uri="{BB962C8B-B14F-4D97-AF65-F5344CB8AC3E}">
        <p14:creationId xmlns:p14="http://schemas.microsoft.com/office/powerpoint/2010/main" xmlns="" val="35760795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4AC9E2A-BE67-4AAE-A59D-1AA9DFA9B774}" type="slidenum">
              <a:rPr/>
              <a:pPr lvl="0"/>
              <a:t>‹N°›</a:t>
            </a:fld>
            <a:endParaRPr lang="fr-FR"/>
          </a:p>
        </p:txBody>
      </p:sp>
    </p:spTree>
    <p:extLst>
      <p:ext uri="{BB962C8B-B14F-4D97-AF65-F5344CB8AC3E}">
        <p14:creationId xmlns:p14="http://schemas.microsoft.com/office/powerpoint/2010/main" xmlns="" val="37420089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301625"/>
            <a:ext cx="22669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03238" y="301625"/>
            <a:ext cx="6653212"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2B4817D7-7AD5-426D-ABCF-21973E04DC9C}" type="slidenum">
              <a:rPr/>
              <a:pPr lvl="0"/>
              <a:t>‹N°›</a:t>
            </a:fld>
            <a:endParaRPr lang="fr-FR"/>
          </a:p>
        </p:txBody>
      </p:sp>
    </p:spTree>
    <p:extLst>
      <p:ext uri="{BB962C8B-B14F-4D97-AF65-F5344CB8AC3E}">
        <p14:creationId xmlns:p14="http://schemas.microsoft.com/office/powerpoint/2010/main" xmlns="" val="17031756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DD0C6C3-889F-41AA-AF5C-001B33809660}" type="slidenum">
              <a:rPr/>
              <a:pPr lvl="0"/>
              <a:t>‹N°›</a:t>
            </a:fld>
            <a:endParaRPr lang="fr-FR"/>
          </a:p>
        </p:txBody>
      </p:sp>
    </p:spTree>
    <p:extLst>
      <p:ext uri="{BB962C8B-B14F-4D97-AF65-F5344CB8AC3E}">
        <p14:creationId xmlns:p14="http://schemas.microsoft.com/office/powerpoint/2010/main" xmlns="" val="24935054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3A67D68-1F8C-4658-B84E-43162D01E843}" type="slidenum">
              <a:rPr/>
              <a:pPr lvl="0"/>
              <a:t>‹N°›</a:t>
            </a:fld>
            <a:endParaRPr lang="fr-FR"/>
          </a:p>
        </p:txBody>
      </p:sp>
    </p:spTree>
    <p:extLst>
      <p:ext uri="{BB962C8B-B14F-4D97-AF65-F5344CB8AC3E}">
        <p14:creationId xmlns:p14="http://schemas.microsoft.com/office/powerpoint/2010/main" xmlns="" val="17825695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88F488A1-E520-4A3E-B15D-27A11042D63E}" type="slidenum">
              <a:rPr/>
              <a:pPr lvl="0"/>
              <a:t>‹N°›</a:t>
            </a:fld>
            <a:endParaRPr lang="fr-FR"/>
          </a:p>
        </p:txBody>
      </p:sp>
    </p:spTree>
    <p:extLst>
      <p:ext uri="{BB962C8B-B14F-4D97-AF65-F5344CB8AC3E}">
        <p14:creationId xmlns:p14="http://schemas.microsoft.com/office/powerpoint/2010/main" xmlns="" val="34819032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endParaRPr lang="fr-FR"/>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97C173A3-6691-4D61-A526-69478B7E45C9}" type="slidenum">
              <a:rPr/>
              <a:pPr lvl="0"/>
              <a:t>‹N°›</a:t>
            </a:fld>
            <a:endParaRPr lang="fr-FR"/>
          </a:p>
        </p:txBody>
      </p:sp>
    </p:spTree>
    <p:extLst>
      <p:ext uri="{BB962C8B-B14F-4D97-AF65-F5344CB8AC3E}">
        <p14:creationId xmlns:p14="http://schemas.microsoft.com/office/powerpoint/2010/main" xmlns="" val="2551529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endParaRPr lang="fr-FR"/>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00A344A4-824D-4226-ACA7-130D47EE4C20}" type="slidenum">
              <a:rPr/>
              <a:pPr lvl="0"/>
              <a:t>‹N°›</a:t>
            </a:fld>
            <a:endParaRPr lang="fr-FR"/>
          </a:p>
        </p:txBody>
      </p:sp>
    </p:spTree>
    <p:extLst>
      <p:ext uri="{BB962C8B-B14F-4D97-AF65-F5344CB8AC3E}">
        <p14:creationId xmlns:p14="http://schemas.microsoft.com/office/powerpoint/2010/main" xmlns="" val="18130013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09029899-6A20-47D2-81DE-FBB79E48020F}" type="slidenum">
              <a:rPr/>
              <a:pPr lvl="0"/>
              <a:t>‹N°›</a:t>
            </a:fld>
            <a:endParaRPr lang="fr-FR"/>
          </a:p>
        </p:txBody>
      </p:sp>
    </p:spTree>
    <p:extLst>
      <p:ext uri="{BB962C8B-B14F-4D97-AF65-F5344CB8AC3E}">
        <p14:creationId xmlns:p14="http://schemas.microsoft.com/office/powerpoint/2010/main" xmlns="" val="42723208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C4F7BAE9-1AEE-48E1-8555-795997631A32}" type="slidenum">
              <a:rPr/>
              <a:pPr lvl="0"/>
              <a:t>‹N°›</a:t>
            </a:fld>
            <a:endParaRPr lang="fr-FR"/>
          </a:p>
        </p:txBody>
      </p:sp>
    </p:spTree>
    <p:extLst>
      <p:ext uri="{BB962C8B-B14F-4D97-AF65-F5344CB8AC3E}">
        <p14:creationId xmlns:p14="http://schemas.microsoft.com/office/powerpoint/2010/main" xmlns="" val="17264968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9E850914-5896-4790-9F6E-5BD9127261C0}" type="slidenum">
              <a:rPr/>
              <a:pPr lvl="0"/>
              <a:t>‹N°›</a:t>
            </a:fld>
            <a:endParaRPr lang="fr-FR"/>
          </a:p>
        </p:txBody>
      </p:sp>
    </p:spTree>
    <p:extLst>
      <p:ext uri="{BB962C8B-B14F-4D97-AF65-F5344CB8AC3E}">
        <p14:creationId xmlns:p14="http://schemas.microsoft.com/office/powerpoint/2010/main" xmlns="" val="7534486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3" name="Espace réservé du texte 2"/>
          <p:cNvSpPr txBox="1">
            <a:spLocks noGrp="1"/>
          </p:cNvSpPr>
          <p:nvPr>
            <p:ph type="body" idx="1"/>
          </p:nvPr>
        </p:nvSpPr>
        <p:spPr>
          <a:xfrm>
            <a:off x="503999" y="1769040"/>
            <a:ext cx="9071640" cy="438480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Espace réservé du pied de page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fr-FR" sz="1400" kern="1200">
                <a:latin typeface="Times New Roman" pitchFamily="18"/>
                <a:ea typeface="Arial Unicode MS" pitchFamily="2"/>
                <a:cs typeface="Tahoma" pitchFamily="2"/>
              </a:defRPr>
            </a:lvl1pPr>
          </a:lstStyle>
          <a:p>
            <a:pPr lvl="0"/>
            <a:fld id="{ADC2D793-12E4-42EF-9862-07804E017CBB}" type="slidenum">
              <a:rPr/>
              <a:pPr lvl="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rtl="0" hangingPunct="0">
        <a:tabLst/>
        <a:defRPr lang="fr-FR"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fr-FR" sz="3200" b="0" i="0" u="none" strike="noStrike" kern="1200">
          <a:ln>
            <a:noFill/>
          </a:ln>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nicoandvinz.com/?frontpage=tru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monde-diplomatique.fr/2014/09/CHANDA/50795"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nicoandvinz.com/?frontpage=tru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nicoandvinz.com/?frontpage=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ZoneTexte 1"/>
          <p:cNvSpPr txBox="1"/>
          <p:nvPr/>
        </p:nvSpPr>
        <p:spPr>
          <a:xfrm>
            <a:off x="648000" y="360000"/>
            <a:ext cx="9000000" cy="636516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fr-FR" sz="6000" b="0" i="0" u="none" strike="noStrike" kern="1200">
                <a:ln>
                  <a:noFill/>
                </a:ln>
                <a:latin typeface="Andalus" pitchFamily="18"/>
                <a:ea typeface="Microsoft YaHei" pitchFamily="2"/>
                <a:cs typeface="Mangal" pitchFamily="2"/>
              </a:rPr>
              <a:t>Version professeur</a:t>
            </a:r>
          </a:p>
          <a:p>
            <a:pPr marL="0" marR="0" lvl="0" indent="0" algn="ctr" rtl="0" hangingPunct="0">
              <a:lnSpc>
                <a:spcPct val="100000"/>
              </a:lnSpc>
              <a:spcBef>
                <a:spcPts val="0"/>
              </a:spcBef>
              <a:spcAft>
                <a:spcPts val="0"/>
              </a:spcAft>
              <a:buNone/>
              <a:tabLst/>
            </a:pPr>
            <a:endParaRPr lang="fr-FR" sz="3200" b="0" i="0" u="none" strike="noStrike" kern="1200">
              <a:ln>
                <a:noFill/>
              </a:ln>
              <a:latin typeface="Andalus" pitchFamily="18"/>
              <a:ea typeface="Microsoft YaHei" pitchFamily="2"/>
              <a:cs typeface="Mangal" pitchFamily="2"/>
            </a:endParaRPr>
          </a:p>
          <a:p>
            <a:pPr marL="0" marR="0" lvl="0" indent="0" algn="ctr" rtl="0" hangingPunct="0">
              <a:lnSpc>
                <a:spcPct val="100000"/>
              </a:lnSpc>
              <a:spcBef>
                <a:spcPts val="0"/>
              </a:spcBef>
              <a:spcAft>
                <a:spcPts val="0"/>
              </a:spcAft>
              <a:buNone/>
              <a:tabLst/>
            </a:pPr>
            <a:r>
              <a:rPr lang="fr-FR" sz="3600" b="0" i="0" u="none" strike="noStrike" kern="1200">
                <a:ln>
                  <a:noFill/>
                </a:ln>
                <a:latin typeface="Andalus" pitchFamily="18"/>
                <a:ea typeface="Microsoft YaHei" pitchFamily="2"/>
                <a:cs typeface="Times New Roman" pitchFamily="18"/>
              </a:rPr>
              <a:t>Séquence pour la classe de 4e en Géographie :</a:t>
            </a:r>
          </a:p>
          <a:p>
            <a:pPr marL="0" marR="0" lvl="0" indent="0" algn="ctr" rtl="0" hangingPunct="0">
              <a:lnSpc>
                <a:spcPct val="100000"/>
              </a:lnSpc>
              <a:spcBef>
                <a:spcPts val="0"/>
              </a:spcBef>
              <a:spcAft>
                <a:spcPts val="0"/>
              </a:spcAft>
              <a:buNone/>
              <a:tabLst/>
            </a:pPr>
            <a:r>
              <a:rPr lang="fr-FR" sz="3600" b="0" i="0" u="none" strike="noStrike" kern="1200">
                <a:ln>
                  <a:noFill/>
                </a:ln>
                <a:latin typeface="Andalus" pitchFamily="18"/>
                <a:ea typeface="Microsoft YaHei" pitchFamily="2"/>
                <a:cs typeface="Times New Roman" pitchFamily="18"/>
              </a:rPr>
              <a:t>Partie 3 : Questions sur la mondialisation</a:t>
            </a:r>
          </a:p>
          <a:p>
            <a:pPr marL="0" marR="0" lvl="0" indent="0" algn="ctr" rtl="0" hangingPunct="0">
              <a:lnSpc>
                <a:spcPct val="100000"/>
              </a:lnSpc>
              <a:spcBef>
                <a:spcPts val="0"/>
              </a:spcBef>
              <a:spcAft>
                <a:spcPts val="0"/>
              </a:spcAft>
              <a:buNone/>
              <a:tabLst/>
            </a:pPr>
            <a:r>
              <a:rPr lang="fr-FR" sz="3600" b="0" i="0" u="none" strike="noStrike" kern="1200">
                <a:ln>
                  <a:noFill/>
                </a:ln>
                <a:latin typeface="Andalus" pitchFamily="18"/>
                <a:ea typeface="Microsoft YaHei" pitchFamily="2"/>
                <a:cs typeface="Times New Roman" pitchFamily="18"/>
              </a:rPr>
              <a:t>Chapitre : La mondialisation et la diversité culturelle</a:t>
            </a:r>
          </a:p>
        </p:txBody>
      </p:sp>
      <p:sp>
        <p:nvSpPr>
          <p:cNvPr id="3" name="ZoneTexte 2"/>
          <p:cNvSpPr txBox="1"/>
          <p:nvPr/>
        </p:nvSpPr>
        <p:spPr>
          <a:xfrm>
            <a:off x="0" y="6840000"/>
            <a:ext cx="10080000" cy="648000"/>
          </a:xfrm>
          <a:prstGeom prst="rect">
            <a:avLst/>
          </a:prstGeom>
          <a:solidFill>
            <a:srgbClr val="99FF33">
              <a:alpha val="60000"/>
            </a:srgbClr>
          </a:solid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fr-FR" sz="2600" b="0" i="0" u="none" strike="noStrike" kern="1200">
                <a:ln>
                  <a:noFill/>
                </a:ln>
                <a:latin typeface="Arial" pitchFamily="18"/>
                <a:ea typeface="Microsoft YaHei" pitchFamily="2"/>
                <a:cs typeface="Mangal" pitchFamily="2"/>
              </a:rPr>
              <a:t>Grégoire BERCHE, collège Clemenceau Mantes-La-Jolie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lum/>
            <a:alphaModFix/>
          </a:blip>
          <a:srcRect/>
          <a:stretch>
            <a:fillRect/>
          </a:stretch>
        </p:blipFill>
        <p:spPr>
          <a:xfrm>
            <a:off x="213840" y="1927439"/>
            <a:ext cx="9641519" cy="3734640"/>
          </a:xfrm>
          <a:prstGeom prst="rect">
            <a:avLst/>
          </a:prstGeom>
          <a:noFill/>
          <a:ln>
            <a:noFill/>
          </a:ln>
        </p:spPr>
      </p:pic>
      <p:pic>
        <p:nvPicPr>
          <p:cNvPr id="3" name="Image 2"/>
          <p:cNvPicPr>
            <a:picLocks noChangeAspect="1"/>
          </p:cNvPicPr>
          <p:nvPr/>
        </p:nvPicPr>
        <p:blipFill>
          <a:blip cstate="print">
            <a:lum/>
            <a:alphaModFix/>
          </a:blip>
          <a:srcRect/>
          <a:stretch>
            <a:fillRect/>
          </a:stretch>
        </p:blipFill>
        <p:spPr>
          <a:xfrm>
            <a:off x="1490040" y="6707520"/>
            <a:ext cx="6645959" cy="348480"/>
          </a:xfrm>
          <a:prstGeom prst="rect">
            <a:avLst/>
          </a:prstGeom>
          <a:noFill/>
          <a:ln>
            <a:noFill/>
          </a:ln>
        </p:spPr>
      </p:pic>
      <p:sp>
        <p:nvSpPr>
          <p:cNvPr id="4" name="ZoneTexte 3"/>
          <p:cNvSpPr txBox="1"/>
          <p:nvPr/>
        </p:nvSpPr>
        <p:spPr>
          <a:xfrm rot="2412000">
            <a:off x="2972190" y="3625678"/>
            <a:ext cx="531648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Site Internet officiel : </a:t>
            </a:r>
            <a:r>
              <a:rPr lang="fr-FR" sz="1200" b="0" i="0" u="none" strike="noStrike" kern="1200">
                <a:ln>
                  <a:noFill/>
                </a:ln>
                <a:latin typeface="Arial" pitchFamily="18"/>
                <a:ea typeface="Microsoft YaHei" pitchFamily="2"/>
                <a:cs typeface="Times New Roman" pitchFamily="18"/>
                <a:hlinkClick r:id="rId4"/>
              </a:rPr>
              <a:t>http://www.nicoandvinz.com/?frontpage=true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lum/>
            <a:alphaModFix/>
          </a:blip>
          <a:srcRect/>
          <a:stretch>
            <a:fillRect/>
          </a:stretch>
        </p:blipFill>
        <p:spPr>
          <a:xfrm>
            <a:off x="216000" y="288000"/>
            <a:ext cx="6768000" cy="7272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76360" y="32184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200" b="1"/>
              <a:t>2ème temps : au moment de la semaine du goût, temps fort de l'établissement</a:t>
            </a:r>
          </a:p>
        </p:txBody>
      </p:sp>
      <p:sp>
        <p:nvSpPr>
          <p:cNvPr id="3" name="Espace réservé du texte 2"/>
          <p:cNvSpPr txBox="1">
            <a:spLocks noGrp="1"/>
          </p:cNvSpPr>
          <p:nvPr>
            <p:ph type="body" idx="4294967295"/>
          </p:nvPr>
        </p:nvSpPr>
        <p:spPr>
          <a:xfrm>
            <a:off x="720360" y="2138760"/>
            <a:ext cx="9071640" cy="49892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lgn="just">
              <a:buNone/>
            </a:pPr>
            <a:r>
              <a:rPr lang="fr-FR" sz="2800">
                <a:solidFill>
                  <a:srgbClr val="000000"/>
                </a:solidFill>
                <a:cs typeface="Times New Roman" pitchFamily="18"/>
              </a:rPr>
              <a:t> </a:t>
            </a:r>
          </a:p>
          <a:p>
            <a:pPr lvl="0" algn="just">
              <a:buNone/>
            </a:pPr>
            <a:r>
              <a:rPr lang="fr-FR" sz="2800">
                <a:solidFill>
                  <a:srgbClr val="000000"/>
                </a:solidFill>
                <a:cs typeface="Times New Roman" pitchFamily="18"/>
              </a:rPr>
              <a:t>- faire de la géographie autrement : réaliser une fiche dégustation : réflexion sur l'ancrage local des productions agricoles. Rôle du terroir.</a:t>
            </a:r>
          </a:p>
          <a:p>
            <a:pPr lvl="0" algn="just">
              <a:buNone/>
            </a:pPr>
            <a:endParaRPr lang="fr-FR" sz="2800">
              <a:solidFill>
                <a:srgbClr val="000000"/>
              </a:solidFill>
              <a:cs typeface="Times New Roman" pitchFamily="18"/>
            </a:endParaRPr>
          </a:p>
          <a:p>
            <a:pPr lvl="0" algn="just">
              <a:buNone/>
            </a:pPr>
            <a:r>
              <a:rPr lang="fr-FR" sz="2800">
                <a:solidFill>
                  <a:srgbClr val="000000"/>
                </a:solidFill>
                <a:cs typeface="Times New Roman" pitchFamily="18"/>
              </a:rPr>
              <a:t>- cette séance peut être remplacée par la réalisation d'un livret de recettes de la classe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lum/>
            <a:alphaModFix/>
          </a:blip>
          <a:srcRect/>
          <a:stretch>
            <a:fillRect/>
          </a:stretch>
        </p:blipFill>
        <p:spPr>
          <a:xfrm>
            <a:off x="2736000" y="144000"/>
            <a:ext cx="4680000" cy="734399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576000" y="2448000"/>
            <a:ext cx="9071640" cy="49892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lgn="just">
              <a:buNone/>
            </a:pPr>
            <a:r>
              <a:rPr lang="fr-FR" sz="2800">
                <a:latin typeface="Calibri" pitchFamily="34"/>
                <a:cs typeface="Calibri" pitchFamily="34"/>
              </a:rPr>
              <a:t>Au cours de ce chapitre, le professeur mobilise des exemples vidéos en classe : bande-annonce de la série </a:t>
            </a:r>
            <a:r>
              <a:rPr lang="fr-FR" sz="2800" i="1">
                <a:latin typeface="Calibri" pitchFamily="34"/>
                <a:cs typeface="Calibri" pitchFamily="34"/>
              </a:rPr>
              <a:t>Glee</a:t>
            </a:r>
            <a:r>
              <a:rPr lang="fr-FR" sz="2800">
                <a:latin typeface="Calibri" pitchFamily="34"/>
                <a:cs typeface="Calibri" pitchFamily="34"/>
              </a:rPr>
              <a:t>, visite de Los Angeles « en ligne » grâce à des vidéos de tour-opérateurs, bande annonce du dernier </a:t>
            </a:r>
            <a:r>
              <a:rPr lang="fr-FR" sz="2800" i="1">
                <a:latin typeface="Calibri" pitchFamily="34"/>
                <a:cs typeface="Calibri" pitchFamily="34"/>
              </a:rPr>
              <a:t>Superman : elles permettent d’expliciter</a:t>
            </a:r>
            <a:r>
              <a:rPr lang="fr-FR" sz="2800">
                <a:latin typeface="Calibri" pitchFamily="34"/>
                <a:cs typeface="Calibri" pitchFamily="34"/>
              </a:rPr>
              <a:t> les notions de</a:t>
            </a:r>
            <a:r>
              <a:rPr lang="fr-FR" sz="2800" i="1">
                <a:latin typeface="Calibri" pitchFamily="34"/>
                <a:cs typeface="Calibri" pitchFamily="34"/>
              </a:rPr>
              <a:t> soft </a:t>
            </a:r>
            <a:r>
              <a:rPr lang="fr-FR" sz="2800">
                <a:latin typeface="Calibri" pitchFamily="34"/>
                <a:cs typeface="Calibri" pitchFamily="34"/>
              </a:rPr>
              <a:t>et</a:t>
            </a:r>
            <a:r>
              <a:rPr lang="fr-FR" sz="2800" i="1">
                <a:latin typeface="Calibri" pitchFamily="34"/>
                <a:cs typeface="Calibri" pitchFamily="34"/>
              </a:rPr>
              <a:t> hard power </a:t>
            </a:r>
            <a:r>
              <a:rPr lang="fr-FR" sz="2800">
                <a:latin typeface="Calibri" pitchFamily="34"/>
                <a:cs typeface="Calibri" pitchFamily="34"/>
              </a:rPr>
              <a:t>et permettent de faire comprendre une facette du rayonnement planétaire des EU, qui sera rapidement rappelé à la fin de l’année.</a:t>
            </a:r>
          </a:p>
        </p:txBody>
      </p:sp>
      <p:sp>
        <p:nvSpPr>
          <p:cNvPr id="3" name="ZoneTexte 2"/>
          <p:cNvSpPr txBox="1"/>
          <p:nvPr/>
        </p:nvSpPr>
        <p:spPr>
          <a:xfrm>
            <a:off x="360359" y="321840"/>
            <a:ext cx="9071640" cy="1262160"/>
          </a:xfrm>
          <a:prstGeom prst="rect">
            <a:avLst/>
          </a:prstGeom>
          <a:noFill/>
          <a:ln>
            <a:noFill/>
          </a:ln>
        </p:spPr>
        <p:txBody>
          <a:bodyPr vert="horz" wrap="none" lIns="90000" tIns="45000" rIns="90000" bIns="45000" anchor="ctr" anchorCtr="0" compatLnSpc="0"/>
          <a:lstStyle/>
          <a:p>
            <a:pPr marL="0" marR="0" lvl="0" indent="0" algn="ctr" rtl="0" hangingPunct="0">
              <a:lnSpc>
                <a:spcPct val="100000"/>
              </a:lnSpc>
              <a:spcBef>
                <a:spcPts val="0"/>
              </a:spcBef>
              <a:spcAft>
                <a:spcPts val="0"/>
              </a:spcAft>
              <a:buNone/>
              <a:tabLst/>
            </a:pPr>
            <a:r>
              <a:rPr lang="fr-FR" sz="3200" b="1" i="0" u="none" strike="noStrike" kern="1200" dirty="0">
                <a:ln>
                  <a:noFill/>
                </a:ln>
                <a:latin typeface="Arial" pitchFamily="18"/>
                <a:ea typeface="Microsoft YaHei" pitchFamily="2"/>
                <a:cs typeface="Mangal" pitchFamily="2"/>
              </a:rPr>
              <a:t>3ème temps : au moment du </a:t>
            </a:r>
            <a:r>
              <a:rPr lang="fr-FR" sz="3200" b="1" i="0" u="none" strike="noStrike" kern="1200" dirty="0" smtClean="0">
                <a:ln>
                  <a:noFill/>
                </a:ln>
                <a:latin typeface="Arial" pitchFamily="18"/>
                <a:ea typeface="Microsoft YaHei" pitchFamily="2"/>
                <a:cs typeface="Mangal" pitchFamily="2"/>
              </a:rPr>
              <a:t>chapitre</a:t>
            </a:r>
          </a:p>
          <a:p>
            <a:pPr marL="0" marR="0" lvl="0" indent="0" algn="ctr" rtl="0" hangingPunct="0">
              <a:lnSpc>
                <a:spcPct val="100000"/>
              </a:lnSpc>
              <a:spcBef>
                <a:spcPts val="0"/>
              </a:spcBef>
              <a:spcAft>
                <a:spcPts val="0"/>
              </a:spcAft>
              <a:buNone/>
              <a:tabLst/>
            </a:pPr>
            <a:r>
              <a:rPr lang="fr-FR" sz="3200" b="1" i="0" u="none" strike="noStrike" kern="1200" dirty="0" smtClean="0">
                <a:ln>
                  <a:noFill/>
                </a:ln>
                <a:latin typeface="Arial" pitchFamily="18"/>
                <a:ea typeface="Microsoft YaHei" pitchFamily="2"/>
                <a:cs typeface="Mangal" pitchFamily="2"/>
              </a:rPr>
              <a:t>«</a:t>
            </a:r>
            <a:r>
              <a:rPr lang="fr-FR" sz="3200" b="1" i="0" u="none" strike="noStrike" kern="1200" dirty="0">
                <a:ln>
                  <a:noFill/>
                </a:ln>
                <a:latin typeface="Arial" pitchFamily="18"/>
                <a:ea typeface="Microsoft YaHei" pitchFamily="2"/>
                <a:cs typeface="Mangal" pitchFamily="2"/>
              </a:rPr>
              <a:t> Les Etats-Unis dans la mondialisation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20880"/>
            <a:ext cx="9071640" cy="18233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200" b="1" dirty="0"/>
              <a:t>4ème temps : en fin d'année, pour coller aux exigences du programme, au moment où on élabore le cours « à proprement </a:t>
            </a:r>
            <a:r>
              <a:rPr lang="fr-FR" sz="3200" b="1" dirty="0" smtClean="0"/>
              <a:t>parler</a:t>
            </a:r>
            <a:r>
              <a:rPr lang="fr-FR" sz="3200" b="1" dirty="0"/>
              <a:t> » avec les élèves</a:t>
            </a:r>
          </a:p>
        </p:txBody>
      </p:sp>
      <p:sp>
        <p:nvSpPr>
          <p:cNvPr id="3" name="Espace réservé du texte 2"/>
          <p:cNvSpPr txBox="1">
            <a:spLocks noGrp="1"/>
          </p:cNvSpPr>
          <p:nvPr>
            <p:ph type="body" idx="4294967295"/>
          </p:nvPr>
        </p:nvSpPr>
        <p:spPr>
          <a:xfrm>
            <a:off x="576360" y="2520000"/>
            <a:ext cx="9071640" cy="49892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sz="2800" u="sng" dirty="0"/>
              <a:t>I- Rappel des exemples étudiés au cours de l'année qui constituent une « étude de cas » sur l'américanisation du monde</a:t>
            </a:r>
          </a:p>
          <a:p>
            <a:pPr lvl="0"/>
            <a:endParaRPr lang="fr-FR" sz="2800" dirty="0"/>
          </a:p>
          <a:p>
            <a:pPr lvl="0"/>
            <a:r>
              <a:rPr lang="fr-FR" sz="2800" dirty="0"/>
              <a:t>= occasion de s'assurer de la bonne compréhension des notions</a:t>
            </a:r>
          </a:p>
          <a:p>
            <a:pPr lvl="0"/>
            <a:r>
              <a:rPr lang="fr-FR" sz="2800" dirty="0"/>
              <a:t>= travail de cette partie autour d'un débat (préparé) mais rapide sur </a:t>
            </a:r>
            <a:r>
              <a:rPr lang="fr-FR" sz="2800" dirty="0" smtClean="0"/>
              <a:t>l'américanisation de la culture/ </a:t>
            </a:r>
            <a:r>
              <a:rPr lang="fr-FR" sz="2800" dirty="0"/>
              <a:t>réalisation d'une carte mentale à l'issue du débat.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32359" y="119520"/>
            <a:ext cx="9071640" cy="6253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Exemple de document pour le débat</a:t>
            </a:r>
          </a:p>
        </p:txBody>
      </p:sp>
      <p:pic>
        <p:nvPicPr>
          <p:cNvPr id="3" name="Image 2"/>
          <p:cNvPicPr>
            <a:picLocks noChangeAspect="1"/>
          </p:cNvPicPr>
          <p:nvPr/>
        </p:nvPicPr>
        <p:blipFill>
          <a:blip r:embed="rId3" cstate="print">
            <a:lum/>
            <a:alphaModFix/>
          </a:blip>
          <a:srcRect/>
          <a:stretch>
            <a:fillRect/>
          </a:stretch>
        </p:blipFill>
        <p:spPr>
          <a:xfrm>
            <a:off x="120600" y="854279"/>
            <a:ext cx="8663400" cy="684972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288360" y="243720"/>
            <a:ext cx="9071640" cy="70376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buNone/>
            </a:pPr>
            <a:r>
              <a:rPr lang="fr-FR" sz="2800" u="sng" dirty="0"/>
              <a:t>II- Appliquer ensuite cette « complexité » du monde à l'aide de l'exemple des religions et des </a:t>
            </a:r>
            <a:r>
              <a:rPr lang="fr-FR" sz="2800" u="sng" dirty="0" smtClean="0"/>
              <a:t>langues</a:t>
            </a:r>
            <a:endParaRPr lang="fr-FR" sz="2800" dirty="0"/>
          </a:p>
          <a:p>
            <a:pPr lvl="0" algn="just"/>
            <a:r>
              <a:rPr lang="fr-FR" sz="2400" dirty="0"/>
              <a:t>Prise de parole du professeur : partir de la carte de S. Huntington et démontrer le caractère inopérant de cette théorie à l'aide d'exemples à différentes échelles : ex de la carte de Lacoste</a:t>
            </a:r>
          </a:p>
          <a:p>
            <a:pPr lvl="0" algn="just"/>
            <a:r>
              <a:rPr lang="fr-FR" sz="2400" dirty="0"/>
              <a:t>Un exemple à grande échelle : Mise en activité des élèves avec l'exemple des langues avec l'île Maurice carte + texte (trace écrite sous la forme d'un tableau synthétisant les données des deux sources)</a:t>
            </a:r>
          </a:p>
          <a:p>
            <a:pPr lvl="0" algn="just"/>
            <a:r>
              <a:rPr lang="fr-FR" sz="2400" dirty="0"/>
              <a:t>A la fin de cette partie, un débat (évaluation du chapitre possible) peut être proposé : il préparera utilement le thème suivant , qui propose de mettre en activité les élèves autour d'un débat sur la mondialisation</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lum/>
            <a:alphaModFix/>
          </a:blip>
          <a:srcRect/>
          <a:stretch>
            <a:fillRect/>
          </a:stretch>
        </p:blipFill>
        <p:spPr>
          <a:xfrm>
            <a:off x="653400" y="0"/>
            <a:ext cx="8778600" cy="8280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lum/>
            <a:alphaModFix/>
          </a:blip>
          <a:srcRect/>
          <a:stretch>
            <a:fillRect/>
          </a:stretch>
        </p:blipFill>
        <p:spPr>
          <a:xfrm>
            <a:off x="360" y="973080"/>
            <a:ext cx="10079640" cy="6586920"/>
          </a:xfrm>
          <a:prstGeom prst="rect">
            <a:avLst/>
          </a:prstGeom>
          <a:noFill/>
          <a:ln>
            <a:noFill/>
          </a:ln>
        </p:spPr>
      </p:pic>
      <p:sp>
        <p:nvSpPr>
          <p:cNvPr id="3" name="Titre 2"/>
          <p:cNvSpPr txBox="1">
            <a:spLocks noGrp="1"/>
          </p:cNvSpPr>
          <p:nvPr>
            <p:ph type="title" idx="4294967295"/>
          </p:nvPr>
        </p:nvSpPr>
        <p:spPr>
          <a:xfrm>
            <a:off x="432720" y="234720"/>
            <a:ext cx="9071640" cy="395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800"/>
              <a:t>Document pour nuancer la vision de S. Huntington</a:t>
            </a:r>
          </a:p>
        </p:txBody>
      </p:sp>
      <p:sp>
        <p:nvSpPr>
          <p:cNvPr id="5" name="Rectangle 4"/>
          <p:cNvSpPr/>
          <p:nvPr/>
        </p:nvSpPr>
        <p:spPr>
          <a:xfrm>
            <a:off x="647824" y="1835621"/>
            <a:ext cx="360040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791840" y="2051645"/>
            <a:ext cx="3240360" cy="830997"/>
          </a:xfrm>
          <a:prstGeom prst="rect">
            <a:avLst/>
          </a:prstGeom>
          <a:noFill/>
        </p:spPr>
        <p:txBody>
          <a:bodyPr wrap="square" rtlCol="0">
            <a:spAutoFit/>
          </a:bodyPr>
          <a:lstStyle/>
          <a:p>
            <a:r>
              <a:rPr lang="fr-FR" sz="4800" dirty="0" smtClean="0"/>
              <a:t>CARTE</a:t>
            </a:r>
            <a:endParaRPr lang="fr-FR" sz="4800" dirty="0"/>
          </a:p>
        </p:txBody>
      </p:sp>
      <p:sp>
        <p:nvSpPr>
          <p:cNvPr id="7" name="Rectangle 6"/>
          <p:cNvSpPr/>
          <p:nvPr/>
        </p:nvSpPr>
        <p:spPr>
          <a:xfrm>
            <a:off x="5688384" y="2195661"/>
            <a:ext cx="338437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976416" y="2339677"/>
            <a:ext cx="2376264" cy="830997"/>
          </a:xfrm>
          <a:prstGeom prst="rect">
            <a:avLst/>
          </a:prstGeom>
          <a:noFill/>
        </p:spPr>
        <p:txBody>
          <a:bodyPr wrap="square" rtlCol="0">
            <a:spAutoFit/>
          </a:bodyPr>
          <a:lstStyle/>
          <a:p>
            <a:r>
              <a:rPr lang="fr-FR" sz="4800" dirty="0" smtClean="0"/>
              <a:t>CARTE</a:t>
            </a:r>
            <a:endParaRPr lang="fr-FR" sz="4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Capacités et méthodes</a:t>
            </a:r>
          </a:p>
        </p:txBody>
      </p:sp>
      <p:sp>
        <p:nvSpPr>
          <p:cNvPr id="3" name="Espace réservé du texte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lgn="just">
              <a:buNone/>
            </a:pPr>
            <a:r>
              <a:rPr lang="fr-FR"/>
              <a:t>Identifier la diversité des civilisations, des sociétés, des religions</a:t>
            </a:r>
          </a:p>
          <a:p>
            <a:pPr lvl="0" algn="just">
              <a:buNone/>
            </a:pPr>
            <a:r>
              <a:rPr lang="fr-FR"/>
              <a:t>Lire et employer différents langages : un texte, une carte</a:t>
            </a:r>
          </a:p>
          <a:p>
            <a:pPr lvl="0" algn="just">
              <a:buNone/>
            </a:pPr>
            <a:r>
              <a:rPr lang="fr-FR"/>
              <a:t>Faire preuve d’esprit critique</a:t>
            </a:r>
          </a:p>
          <a:p>
            <a:pPr lvl="0" algn="just">
              <a:buNone/>
            </a:pPr>
            <a:r>
              <a:rPr lang="fr-FR"/>
              <a:t>Raisonner, argumenter, démontrer</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16000" y="-42480"/>
            <a:ext cx="9720000" cy="6253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Les langues à l'Ile Maurice</a:t>
            </a:r>
          </a:p>
        </p:txBody>
      </p:sp>
      <p:pic>
        <p:nvPicPr>
          <p:cNvPr id="3" name="Image 2"/>
          <p:cNvPicPr>
            <a:picLocks noChangeAspect="1"/>
          </p:cNvPicPr>
          <p:nvPr/>
        </p:nvPicPr>
        <p:blipFill>
          <a:blip r:embed="rId3" cstate="print">
            <a:lum/>
            <a:alphaModFix/>
          </a:blip>
          <a:srcRect/>
          <a:stretch>
            <a:fillRect/>
          </a:stretch>
        </p:blipFill>
        <p:spPr>
          <a:xfrm>
            <a:off x="2344680" y="582840"/>
            <a:ext cx="5143320" cy="690516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44000" y="112680"/>
            <a:ext cx="9864000" cy="639000"/>
          </a:xfrm>
        </p:spPr>
        <p:txBody>
          <a:bodyPr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1300" b="1" dirty="0" smtClean="0"/>
              <a:t/>
            </a:r>
            <a:br>
              <a:rPr lang="fr-FR" sz="1300" b="1" dirty="0" smtClean="0"/>
            </a:br>
            <a:r>
              <a:rPr lang="fr-FR" sz="1300" b="1" dirty="0" smtClean="0"/>
              <a:t>« </a:t>
            </a:r>
            <a:r>
              <a:rPr lang="fr-FR" sz="1300" b="1" dirty="0"/>
              <a:t>Francophonie paradoxale »</a:t>
            </a:r>
            <a:br>
              <a:rPr lang="fr-FR" sz="1300" b="1" dirty="0"/>
            </a:br>
            <a:r>
              <a:rPr lang="fr-FR" sz="1300" b="1" dirty="0"/>
              <a:t>Alors que le français est souvent perçu comme une langue assiégée, </a:t>
            </a:r>
            <a:r>
              <a:rPr lang="fr-FR" sz="1300" b="1" dirty="0" smtClean="0"/>
              <a:t/>
            </a:r>
            <a:br>
              <a:rPr lang="fr-FR" sz="1300" b="1" dirty="0" smtClean="0"/>
            </a:br>
            <a:r>
              <a:rPr lang="fr-FR" sz="1300" b="1" dirty="0" smtClean="0"/>
              <a:t>à </a:t>
            </a:r>
            <a:r>
              <a:rPr lang="fr-FR" sz="1300" b="1" dirty="0"/>
              <a:t>Maurice sa vitalité </a:t>
            </a:r>
            <a:r>
              <a:rPr lang="fr-FR" sz="1300" b="1" dirty="0" smtClean="0"/>
              <a:t>et </a:t>
            </a:r>
            <a:r>
              <a:rPr lang="fr-FR" sz="1300" b="1" dirty="0"/>
              <a:t>sa créativité </a:t>
            </a:r>
            <a:r>
              <a:rPr lang="fr-FR" sz="1300" b="1" dirty="0" smtClean="0"/>
              <a:t>séduisent </a:t>
            </a:r>
            <a:r>
              <a:rPr lang="fr-FR" sz="1300" b="1" dirty="0"/>
              <a:t>de plus en plus</a:t>
            </a:r>
            <a:r>
              <a:rPr lang="fr-FR" sz="3200" dirty="0"/>
              <a:t>.</a:t>
            </a:r>
          </a:p>
        </p:txBody>
      </p:sp>
      <p:sp>
        <p:nvSpPr>
          <p:cNvPr id="3" name="ZoneTexte 2"/>
          <p:cNvSpPr txBox="1"/>
          <p:nvPr/>
        </p:nvSpPr>
        <p:spPr>
          <a:xfrm>
            <a:off x="0" y="1187549"/>
            <a:ext cx="9873360" cy="5229814"/>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fr-FR" sz="1400" dirty="0" smtClean="0">
                <a:latin typeface="Arial" pitchFamily="18"/>
                <a:ea typeface="Microsoft YaHei" pitchFamily="2"/>
                <a:cs typeface="Mangal" pitchFamily="2"/>
              </a:rPr>
              <a:t>T</a:t>
            </a:r>
            <a:r>
              <a:rPr lang="fr-FR" sz="1400" b="0" i="0" u="none" strike="noStrike" kern="1200" dirty="0" smtClean="0">
                <a:ln>
                  <a:noFill/>
                </a:ln>
                <a:latin typeface="Arial" pitchFamily="18"/>
                <a:ea typeface="Microsoft YaHei" pitchFamily="2"/>
                <a:cs typeface="Mangal" pitchFamily="2"/>
              </a:rPr>
              <a:t>rois </a:t>
            </a:r>
            <a:r>
              <a:rPr lang="fr-FR" sz="1400" b="0" i="0" u="none" strike="noStrike" kern="1200" dirty="0">
                <a:ln>
                  <a:noFill/>
                </a:ln>
                <a:latin typeface="Arial" pitchFamily="18"/>
                <a:ea typeface="Microsoft YaHei" pitchFamily="2"/>
                <a:cs typeface="Mangal" pitchFamily="2"/>
              </a:rPr>
              <a:t>langues </a:t>
            </a:r>
            <a:r>
              <a:rPr lang="fr-FR" sz="1400" b="0" i="0" u="none" strike="noStrike" kern="1200" dirty="0" err="1">
                <a:ln>
                  <a:noFill/>
                </a:ln>
                <a:latin typeface="Arial" pitchFamily="18"/>
                <a:ea typeface="Microsoft YaHei" pitchFamily="2"/>
                <a:cs typeface="Mangal" pitchFamily="2"/>
              </a:rPr>
              <a:t>supracommunautaires</a:t>
            </a:r>
            <a:r>
              <a:rPr lang="fr-FR" sz="1400" b="0" i="0" u="none" strike="noStrike" kern="1200" dirty="0">
                <a:ln>
                  <a:noFill/>
                </a:ln>
                <a:latin typeface="Arial" pitchFamily="18"/>
                <a:ea typeface="Microsoft YaHei" pitchFamily="2"/>
                <a:cs typeface="Mangal" pitchFamily="2"/>
              </a:rPr>
              <a:t> se partageant aujourd’hui le champ mauricien : on parle du trilinguisme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créole-français-anglais</a:t>
            </a:r>
            <a:r>
              <a:rPr lang="fr-FR" sz="1400" b="0" i="0" u="none" strike="noStrike" kern="1200" dirty="0">
                <a:ln>
                  <a:noFill/>
                </a:ln>
                <a:latin typeface="Arial" pitchFamily="18"/>
                <a:ea typeface="Microsoft YaHei" pitchFamily="2"/>
                <a:cs typeface="Mangal" pitchFamily="2"/>
              </a:rPr>
              <a:t>. Lingua franca de l’île, le créole est la principale langue véhiculaire, pratiquée par la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quasi-totalité </a:t>
            </a:r>
            <a:r>
              <a:rPr lang="fr-FR" sz="1400" b="0" i="0" u="none" strike="noStrike" kern="1200" dirty="0">
                <a:ln>
                  <a:noFill/>
                </a:ln>
                <a:latin typeface="Arial" pitchFamily="18"/>
                <a:ea typeface="Microsoft YaHei" pitchFamily="2"/>
                <a:cs typeface="Mangal" pitchFamily="2"/>
              </a:rPr>
              <a:t>de la communauté. Le </a:t>
            </a:r>
            <a:r>
              <a:rPr lang="fr-FR" sz="1400" b="0" i="0" u="none" strike="noStrike" kern="1200" dirty="0" err="1">
                <a:ln>
                  <a:noFill/>
                </a:ln>
                <a:latin typeface="Arial" pitchFamily="18"/>
                <a:ea typeface="Microsoft YaHei" pitchFamily="2"/>
                <a:cs typeface="Mangal" pitchFamily="2"/>
              </a:rPr>
              <a:t>morisyen</a:t>
            </a:r>
            <a:r>
              <a:rPr lang="fr-FR" sz="1400" b="0" i="0" u="none" strike="noStrike" kern="1200" dirty="0">
                <a:ln>
                  <a:noFill/>
                </a:ln>
                <a:latin typeface="Arial" pitchFamily="18"/>
                <a:ea typeface="Microsoft YaHei" pitchFamily="2"/>
                <a:cs typeface="Mangal" pitchFamily="2"/>
              </a:rPr>
              <a:t> a souffert toutefois de sa standardisation insuffisante, </a:t>
            </a:r>
            <a:r>
              <a:rPr lang="fr-FR" sz="1400" b="0" i="0" u="none" strike="noStrike" kern="1200" dirty="0" smtClean="0">
                <a:ln>
                  <a:noFill/>
                </a:ln>
                <a:latin typeface="Arial" pitchFamily="18"/>
                <a:ea typeface="Microsoft YaHei" pitchFamily="2"/>
                <a:cs typeface="Mangal" pitchFamily="2"/>
              </a:rPr>
              <a:t>q</a:t>
            </a:r>
          </a:p>
          <a:p>
            <a:pPr marL="0" marR="0" lvl="0" indent="0" rtl="0" hangingPunct="0">
              <a:lnSpc>
                <a:spcPct val="100000"/>
              </a:lnSpc>
              <a:spcBef>
                <a:spcPts val="0"/>
              </a:spcBef>
              <a:spcAft>
                <a:spcPts val="0"/>
              </a:spcAft>
              <a:buNone/>
              <a:tabLst/>
            </a:pPr>
            <a:r>
              <a:rPr lang="fr-FR" sz="1400" b="0" i="0" u="none" strike="noStrike" kern="1200" dirty="0" err="1" smtClean="0">
                <a:ln>
                  <a:noFill/>
                </a:ln>
                <a:latin typeface="Arial" pitchFamily="18"/>
                <a:ea typeface="Microsoft YaHei" pitchFamily="2"/>
                <a:cs typeface="Mangal" pitchFamily="2"/>
              </a:rPr>
              <a:t>ui</a:t>
            </a:r>
            <a:r>
              <a:rPr lang="fr-FR" sz="1400" b="0" i="0" u="none" strike="noStrike" kern="1200" dirty="0" smtClean="0">
                <a:ln>
                  <a:noFill/>
                </a:ln>
                <a:latin typeface="Arial" pitchFamily="18"/>
                <a:ea typeface="Microsoft YaHei" pitchFamily="2"/>
                <a:cs typeface="Mangal" pitchFamily="2"/>
              </a:rPr>
              <a:t> </a:t>
            </a:r>
            <a:r>
              <a:rPr lang="fr-FR" sz="1400" b="0" i="0" u="none" strike="noStrike" kern="1200" dirty="0">
                <a:ln>
                  <a:noFill/>
                </a:ln>
                <a:latin typeface="Arial" pitchFamily="18"/>
                <a:ea typeface="Microsoft YaHei" pitchFamily="2"/>
                <a:cs typeface="Mangal" pitchFamily="2"/>
              </a:rPr>
              <a:t>l’a longtemps relégué au domaine de l’informel et de l’oral. Symboliquement, il reste lié à l’esclavage, </a:t>
            </a:r>
            <a:r>
              <a:rPr lang="fr-FR" sz="1400" b="0" i="0" u="none" strike="noStrike" kern="1200" dirty="0" smtClean="0">
                <a:ln>
                  <a:noFill/>
                </a:ln>
                <a:latin typeface="Arial" pitchFamily="18"/>
                <a:ea typeface="Microsoft YaHei" pitchFamily="2"/>
                <a:cs typeface="Mangal" pitchFamily="2"/>
              </a:rPr>
              <a:t>q</a:t>
            </a:r>
          </a:p>
          <a:p>
            <a:pPr marL="0" marR="0" lvl="0" indent="0" rtl="0" hangingPunct="0">
              <a:lnSpc>
                <a:spcPct val="100000"/>
              </a:lnSpc>
              <a:spcBef>
                <a:spcPts val="0"/>
              </a:spcBef>
              <a:spcAft>
                <a:spcPts val="0"/>
              </a:spcAft>
              <a:buNone/>
              <a:tabLst/>
            </a:pPr>
            <a:r>
              <a:rPr lang="fr-FR" sz="1400" b="0" i="0" u="none" strike="noStrike" kern="1200" dirty="0" err="1" smtClean="0">
                <a:ln>
                  <a:noFill/>
                </a:ln>
                <a:latin typeface="Arial" pitchFamily="18"/>
                <a:ea typeface="Microsoft YaHei" pitchFamily="2"/>
                <a:cs typeface="Mangal" pitchFamily="2"/>
              </a:rPr>
              <a:t>ui</a:t>
            </a:r>
            <a:r>
              <a:rPr lang="fr-FR" sz="1400" b="0" i="0" u="none" strike="noStrike" kern="1200" dirty="0" smtClean="0">
                <a:ln>
                  <a:noFill/>
                </a:ln>
                <a:latin typeface="Arial" pitchFamily="18"/>
                <a:ea typeface="Microsoft YaHei" pitchFamily="2"/>
                <a:cs typeface="Mangal" pitchFamily="2"/>
              </a:rPr>
              <a:t> </a:t>
            </a:r>
            <a:r>
              <a:rPr lang="fr-FR" sz="1400" b="0" i="0" u="none" strike="noStrike" kern="1200" dirty="0">
                <a:ln>
                  <a:noFill/>
                </a:ln>
                <a:latin typeface="Arial" pitchFamily="18"/>
                <a:ea typeface="Microsoft YaHei" pitchFamily="2"/>
                <a:cs typeface="Mangal" pitchFamily="2"/>
              </a:rPr>
              <a:t>continue de le dévaloriser aux yeux de la bourgeoisie montante.</a:t>
            </a:r>
          </a:p>
          <a:p>
            <a:pPr marL="0" marR="0" lvl="0" indent="0" rtl="0" hangingPunct="0">
              <a:lnSpc>
                <a:spcPct val="100000"/>
              </a:lnSpc>
              <a:spcBef>
                <a:spcPts val="0"/>
              </a:spcBef>
              <a:spcAft>
                <a:spcPts val="0"/>
              </a:spcAft>
              <a:buNone/>
              <a:tabLst/>
            </a:pPr>
            <a:endParaRPr lang="fr-FR" sz="1400" b="0" i="0" u="none" strike="noStrike" kern="1200" dirty="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a:ln>
                  <a:noFill/>
                </a:ln>
                <a:latin typeface="Arial" pitchFamily="18"/>
                <a:ea typeface="Microsoft YaHei" pitchFamily="2"/>
                <a:cs typeface="Mangal" pitchFamily="2"/>
              </a:rPr>
              <a:t>Celle-ci perçoit en revanche l’anglais et le français, deux langues socialement valorisées et tournées vers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l’international</a:t>
            </a:r>
            <a:r>
              <a:rPr lang="fr-FR" sz="1400" b="0" i="0" u="none" strike="noStrike" kern="1200" dirty="0">
                <a:ln>
                  <a:noFill/>
                </a:ln>
                <a:latin typeface="Arial" pitchFamily="18"/>
                <a:ea typeface="Microsoft YaHei" pitchFamily="2"/>
                <a:cs typeface="Mangal" pitchFamily="2"/>
              </a:rPr>
              <a:t>, comme des instruments de réussite sociale et professionnelle. Tous deux sont en compétition </a:t>
            </a:r>
            <a:r>
              <a:rPr lang="fr-FR" sz="1400" b="0" i="0" u="none" strike="noStrike" kern="1200" dirty="0" smtClean="0">
                <a:ln>
                  <a:noFill/>
                </a:ln>
                <a:latin typeface="Arial" pitchFamily="18"/>
                <a:ea typeface="Microsoft YaHei" pitchFamily="2"/>
                <a:cs typeface="Mangal" pitchFamily="2"/>
              </a:rPr>
              <a:t>pour </a:t>
            </a: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la </a:t>
            </a:r>
            <a:r>
              <a:rPr lang="fr-FR" sz="1400" b="0" i="0" u="none" strike="noStrike" kern="1200" dirty="0">
                <a:ln>
                  <a:noFill/>
                </a:ln>
                <a:latin typeface="Arial" pitchFamily="18"/>
                <a:ea typeface="Microsoft YaHei" pitchFamily="2"/>
                <a:cs typeface="Mangal" pitchFamily="2"/>
              </a:rPr>
              <a:t>domination du champ linguistique mauricien. L’anglais semble avoir remporté la première manche de la bataille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qui </a:t>
            </a:r>
            <a:r>
              <a:rPr lang="fr-FR" sz="1400" b="0" i="0" u="none" strike="noStrike" kern="1200" dirty="0">
                <a:ln>
                  <a:noFill/>
                </a:ln>
                <a:latin typeface="Arial" pitchFamily="18"/>
                <a:ea typeface="Microsoft YaHei" pitchFamily="2"/>
                <a:cs typeface="Mangal" pitchFamily="2"/>
              </a:rPr>
              <a:t>s’annonce, comme en témoigne son statut de langue du Parlement, des tribunaux et de l’administration.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Il </a:t>
            </a:r>
            <a:r>
              <a:rPr lang="fr-FR" sz="1400" b="0" i="0" u="none" strike="noStrike" kern="1200" dirty="0">
                <a:ln>
                  <a:noFill/>
                </a:ln>
                <a:latin typeface="Arial" pitchFamily="18"/>
                <a:ea typeface="Microsoft YaHei" pitchFamily="2"/>
                <a:cs typeface="Mangal" pitchFamily="2"/>
              </a:rPr>
              <a:t>est aussi la langue de l’enseignement secondaire et universitaire.</a:t>
            </a:r>
          </a:p>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a:ln>
                  <a:noFill/>
                </a:ln>
                <a:latin typeface="Arial" pitchFamily="18"/>
                <a:ea typeface="Microsoft YaHei" pitchFamily="2"/>
                <a:cs typeface="Mangal" pitchFamily="2"/>
              </a:rPr>
              <a:t>En tant que langue « officieusement officielle », le français est présent dans ces domaines </a:t>
            </a:r>
            <a:r>
              <a:rPr lang="fr-FR" sz="1400" b="0" i="0" u="none" strike="noStrike" kern="1200" dirty="0" smtClean="0">
                <a:ln>
                  <a:noFill/>
                </a:ln>
                <a:latin typeface="Arial" pitchFamily="18"/>
                <a:ea typeface="Microsoft YaHei" pitchFamily="2"/>
                <a:cs typeface="Mangal" pitchFamily="2"/>
              </a:rPr>
              <a:t>de </a:t>
            </a:r>
            <a:r>
              <a:rPr lang="fr-FR" sz="1400" b="0" i="0" u="none" strike="noStrike" kern="1200" dirty="0">
                <a:ln>
                  <a:noFill/>
                </a:ln>
                <a:latin typeface="Arial" pitchFamily="18"/>
                <a:ea typeface="Microsoft YaHei" pitchFamily="2"/>
                <a:cs typeface="Mangal" pitchFamily="2"/>
              </a:rPr>
              <a:t>l’exécutif et de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l’éducatif</a:t>
            </a:r>
            <a:r>
              <a:rPr lang="fr-FR" sz="1400" b="0" i="0" u="none" strike="noStrike" kern="1200" dirty="0">
                <a:ln>
                  <a:noFill/>
                </a:ln>
                <a:latin typeface="Arial" pitchFamily="18"/>
                <a:ea typeface="Microsoft YaHei" pitchFamily="2"/>
                <a:cs typeface="Mangal" pitchFamily="2"/>
              </a:rPr>
              <a:t>, surtout à l’oral, et cela en raison de sa bonne connaissance par la grande majorité des Mauriciens.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Ces </a:t>
            </a:r>
            <a:r>
              <a:rPr lang="fr-FR" sz="1400" b="0" i="0" u="none" strike="noStrike" kern="1200" dirty="0">
                <a:ln>
                  <a:noFill/>
                </a:ln>
                <a:latin typeface="Arial" pitchFamily="18"/>
                <a:ea typeface="Microsoft YaHei" pitchFamily="2"/>
                <a:cs typeface="Mangal" pitchFamily="2"/>
              </a:rPr>
              <a:t>compétences s’expliquent par les liens de parenté lexicale entre le français et le créole, que tous les locuteurs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maîtrisent </a:t>
            </a:r>
            <a:r>
              <a:rPr lang="fr-FR" sz="1400" b="0" i="0" u="none" strike="noStrike" kern="1200" dirty="0">
                <a:ln>
                  <a:noFill/>
                </a:ln>
                <a:latin typeface="Arial" pitchFamily="18"/>
                <a:ea typeface="Microsoft YaHei" pitchFamily="2"/>
                <a:cs typeface="Mangal" pitchFamily="2"/>
              </a:rPr>
              <a:t>parfaitement, mais aussi par le dynamisme des médias francophones : 80 % de la presse généraliste,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quatre </a:t>
            </a:r>
            <a:r>
              <a:rPr lang="fr-FR" sz="1400" b="0" i="0" u="none" strike="noStrike" kern="1200" dirty="0">
                <a:ln>
                  <a:noFill/>
                </a:ln>
                <a:latin typeface="Arial" pitchFamily="18"/>
                <a:ea typeface="Microsoft YaHei" pitchFamily="2"/>
                <a:cs typeface="Mangal" pitchFamily="2"/>
              </a:rPr>
              <a:t>des cinq quotidiens — Le Mauricien, L’Express, Le Défi quotidien, Le Matinal (7) — et la plupart des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hebdomadaires </a:t>
            </a:r>
            <a:r>
              <a:rPr lang="fr-FR" sz="1400" b="0" i="0" u="none" strike="noStrike" kern="1200" dirty="0">
                <a:ln>
                  <a:noFill/>
                </a:ln>
                <a:latin typeface="Arial" pitchFamily="18"/>
                <a:ea typeface="Microsoft YaHei" pitchFamily="2"/>
                <a:cs typeface="Mangal" pitchFamily="2"/>
              </a:rPr>
              <a:t>— Week-end, 5-Plus, Le Défi plus, etc. — sont en français, tout comme plus de la moitié des émissions </a:t>
            </a:r>
            <a:endParaRPr lang="fr-FR" sz="14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400" b="0" i="0" u="none" strike="noStrike" kern="1200" dirty="0" smtClean="0">
                <a:ln>
                  <a:noFill/>
                </a:ln>
                <a:latin typeface="Arial" pitchFamily="18"/>
                <a:ea typeface="Microsoft YaHei" pitchFamily="2"/>
                <a:cs typeface="Mangal" pitchFamily="2"/>
              </a:rPr>
              <a:t>de </a:t>
            </a:r>
            <a:r>
              <a:rPr lang="fr-FR" sz="1400" b="0" i="0" u="none" strike="noStrike" kern="1200" dirty="0">
                <a:ln>
                  <a:noFill/>
                </a:ln>
                <a:latin typeface="Arial" pitchFamily="18"/>
                <a:ea typeface="Microsoft YaHei" pitchFamily="2"/>
                <a:cs typeface="Mangal" pitchFamily="2"/>
              </a:rPr>
              <a:t>la radio et de la télévision d’Etat, la </a:t>
            </a:r>
            <a:r>
              <a:rPr lang="fr-FR" sz="1400" b="0" i="0" u="none" strike="noStrike" kern="1200" dirty="0" err="1">
                <a:ln>
                  <a:noFill/>
                </a:ln>
                <a:latin typeface="Arial" pitchFamily="18"/>
                <a:ea typeface="Microsoft YaHei" pitchFamily="2"/>
                <a:cs typeface="Mangal" pitchFamily="2"/>
              </a:rPr>
              <a:t>Mauritius</a:t>
            </a:r>
            <a:r>
              <a:rPr lang="fr-FR" sz="1400" b="0" i="0" u="none" strike="noStrike" kern="1200" dirty="0">
                <a:ln>
                  <a:noFill/>
                </a:ln>
                <a:latin typeface="Arial" pitchFamily="18"/>
                <a:ea typeface="Microsoft YaHei" pitchFamily="2"/>
                <a:cs typeface="Mangal" pitchFamily="2"/>
              </a:rPr>
              <a:t> </a:t>
            </a:r>
            <a:r>
              <a:rPr lang="fr-FR" sz="1400" b="0" i="0" u="none" strike="noStrike" kern="1200" dirty="0" err="1">
                <a:ln>
                  <a:noFill/>
                </a:ln>
                <a:latin typeface="Arial" pitchFamily="18"/>
                <a:ea typeface="Microsoft YaHei" pitchFamily="2"/>
                <a:cs typeface="Mangal" pitchFamily="2"/>
              </a:rPr>
              <a:t>Broadcasting</a:t>
            </a:r>
            <a:r>
              <a:rPr lang="fr-FR" sz="1400" b="0" i="0" u="none" strike="noStrike" kern="1200" dirty="0">
                <a:ln>
                  <a:noFill/>
                </a:ln>
                <a:latin typeface="Arial" pitchFamily="18"/>
                <a:ea typeface="Microsoft YaHei" pitchFamily="2"/>
                <a:cs typeface="Mangal" pitchFamily="2"/>
              </a:rPr>
              <a:t> Corporation.</a:t>
            </a:r>
          </a:p>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600" b="0" i="0" u="none" strike="noStrike" kern="1200" dirty="0">
                <a:ln>
                  <a:noFill/>
                </a:ln>
                <a:latin typeface="Arial" pitchFamily="18"/>
                <a:ea typeface="Microsoft YaHei" pitchFamily="2"/>
                <a:cs typeface="Mangal" pitchFamily="2"/>
                <a:hlinkClick r:id="rId3"/>
              </a:rPr>
              <a:t>http://www.monde-diplomatique.fr/2014/09/CHANDA/50795</a:t>
            </a:r>
            <a:r>
              <a:rPr lang="fr-FR" sz="1600" b="0" i="0" u="none" strike="noStrike" kern="1200" dirty="0">
                <a:ln>
                  <a:noFill/>
                </a:ln>
                <a:latin typeface="Arial" pitchFamily="18"/>
                <a:ea typeface="Microsoft YaHei" pitchFamily="2"/>
                <a:cs typeface="Mangal" pitchFamily="2"/>
              </a:rPr>
              <a:t> </a:t>
            </a:r>
            <a:endParaRPr lang="fr-FR" sz="16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600" b="0" i="0" u="none" strike="noStrike" kern="1200" dirty="0" err="1" smtClean="0">
                <a:ln>
                  <a:noFill/>
                </a:ln>
                <a:latin typeface="Arial" pitchFamily="18"/>
                <a:ea typeface="Microsoft YaHei" pitchFamily="2"/>
                <a:cs typeface="Mangal" pitchFamily="2"/>
              </a:rPr>
              <a:t>Tirthankar</a:t>
            </a:r>
            <a:r>
              <a:rPr lang="fr-FR" sz="1600" b="0" i="0" u="none" strike="noStrike" kern="1200" dirty="0" smtClean="0">
                <a:ln>
                  <a:noFill/>
                </a:ln>
                <a:latin typeface="Arial" pitchFamily="18"/>
                <a:ea typeface="Microsoft YaHei" pitchFamily="2"/>
                <a:cs typeface="Mangal" pitchFamily="2"/>
              </a:rPr>
              <a:t> </a:t>
            </a:r>
            <a:r>
              <a:rPr lang="fr-FR" sz="1600" b="0" i="0" u="none" strike="noStrike" kern="1200" dirty="0">
                <a:ln>
                  <a:noFill/>
                </a:ln>
                <a:latin typeface="Arial" pitchFamily="18"/>
                <a:ea typeface="Microsoft YaHei" pitchFamily="2"/>
                <a:cs typeface="Mangal" pitchFamily="2"/>
              </a:rPr>
              <a:t>Chanda, septembre 2014</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198000"/>
            <a:ext cx="9071640" cy="6253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b="1" dirty="0">
                <a:solidFill>
                  <a:srgbClr val="FF0000"/>
                </a:solidFill>
              </a:rPr>
              <a:t>Bilan</a:t>
            </a:r>
          </a:p>
        </p:txBody>
      </p:sp>
      <p:sp>
        <p:nvSpPr>
          <p:cNvPr id="3" name="Espace réservé du texte 2"/>
          <p:cNvSpPr txBox="1">
            <a:spLocks noGrp="1"/>
          </p:cNvSpPr>
          <p:nvPr>
            <p:ph type="body" idx="4294967295"/>
          </p:nvPr>
        </p:nvSpPr>
        <p:spPr>
          <a:xfrm>
            <a:off x="575816" y="827509"/>
            <a:ext cx="9071640" cy="49892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buNone/>
            </a:pPr>
            <a:r>
              <a:rPr lang="fr-FR" sz="2400" b="1" u="sng" dirty="0">
                <a:solidFill>
                  <a:srgbClr val="FF0000"/>
                </a:solidFill>
              </a:rPr>
              <a:t>I- Une américanisation du monde ? (30'-1h)</a:t>
            </a:r>
          </a:p>
          <a:p>
            <a:pPr lvl="0">
              <a:buNone/>
            </a:pPr>
            <a:r>
              <a:rPr lang="fr-FR" sz="2600" dirty="0"/>
              <a:t>= </a:t>
            </a:r>
            <a:r>
              <a:rPr lang="fr-FR" sz="1800" dirty="0"/>
              <a:t>revenir sur les exemples évoqués dans l'année</a:t>
            </a:r>
            <a:endParaRPr lang="fr-FR" sz="2000" dirty="0"/>
          </a:p>
          <a:p>
            <a:pPr lvl="2" rtl="0" hangingPunct="0"/>
            <a:r>
              <a:rPr lang="fr-FR" sz="1800" dirty="0"/>
              <a:t>Clip vidéo</a:t>
            </a:r>
          </a:p>
          <a:p>
            <a:pPr lvl="2" rtl="0" hangingPunct="0"/>
            <a:r>
              <a:rPr lang="fr-FR" sz="1800" dirty="0"/>
              <a:t>Cours sur les Etats-Unis dans la mondialisation</a:t>
            </a:r>
          </a:p>
          <a:p>
            <a:pPr lvl="2" rtl="0" hangingPunct="0"/>
            <a:r>
              <a:rPr lang="fr-FR" sz="1800" dirty="0"/>
              <a:t>= proposition de réalisation d'une carte mentale à partir des connaissances des élèves remobilisées et structurées dans le cadre d'un débat en classe</a:t>
            </a:r>
          </a:p>
          <a:p>
            <a:pPr lvl="2" rtl="0" hangingPunct="0"/>
            <a:endParaRPr lang="fr-FR" dirty="0"/>
          </a:p>
        </p:txBody>
      </p:sp>
      <p:sp>
        <p:nvSpPr>
          <p:cNvPr id="4" name="ZoneTexte 3"/>
          <p:cNvSpPr txBox="1"/>
          <p:nvPr/>
        </p:nvSpPr>
        <p:spPr>
          <a:xfrm>
            <a:off x="215776" y="3491805"/>
            <a:ext cx="9019080" cy="3489839"/>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rtl="0" hangingPunct="0">
              <a:buNone/>
              <a:tabLst/>
            </a:pPr>
            <a:r>
              <a:rPr lang="fr-FR" sz="2800" dirty="0" smtClean="0">
                <a:solidFill>
                  <a:srgbClr val="FF0000"/>
                </a:solidFill>
              </a:rPr>
              <a:t>II-</a:t>
            </a:r>
            <a:r>
              <a:rPr lang="fr-FR" dirty="0" smtClean="0"/>
              <a:t> </a:t>
            </a:r>
            <a:r>
              <a:rPr lang="fr-FR" sz="2400" b="1" u="sng" dirty="0" smtClean="0">
                <a:solidFill>
                  <a:srgbClr val="FF0000"/>
                </a:solidFill>
              </a:rPr>
              <a:t>En </a:t>
            </a:r>
            <a:r>
              <a:rPr lang="fr-FR" sz="2400" b="1" u="sng" dirty="0">
                <a:solidFill>
                  <a:srgbClr val="FF0000"/>
                </a:solidFill>
              </a:rPr>
              <a:t>réalité, un renforcement des métissages culturels à toutes les échelles (1-2h)</a:t>
            </a:r>
            <a:endParaRPr lang="fr-FR" b="1" u="sng" dirty="0">
              <a:solidFill>
                <a:srgbClr val="FF0000"/>
              </a:solidFill>
            </a:endParaRPr>
          </a:p>
          <a:p>
            <a:pPr lvl="2" rtl="0" hangingPunct="0">
              <a:buSzPct val="45000"/>
              <a:buFont typeface="StarSymbol"/>
              <a:buChar char="●"/>
              <a:tabLst/>
            </a:pPr>
            <a:r>
              <a:rPr lang="fr-FR" sz="1800" dirty="0"/>
              <a:t>S'appuyer sur des documents cartographiques et textuels</a:t>
            </a:r>
          </a:p>
          <a:p>
            <a:pPr lvl="2" rtl="0" hangingPunct="0">
              <a:buSzPct val="45000"/>
              <a:buFont typeface="StarSymbol"/>
              <a:buChar char="●"/>
              <a:tabLst/>
            </a:pPr>
            <a:r>
              <a:rPr lang="fr-FR" sz="1800" dirty="0"/>
              <a:t>Partir de la carte de S. Huntington (prof) pour l'exemple des religions (mise en activité orale)</a:t>
            </a:r>
          </a:p>
          <a:p>
            <a:pPr lvl="2" rtl="0" hangingPunct="0">
              <a:buSzPct val="45000"/>
              <a:buFont typeface="StarSymbol"/>
              <a:buChar char="●"/>
              <a:tabLst/>
            </a:pPr>
            <a:r>
              <a:rPr lang="fr-FR" sz="1800" dirty="0"/>
              <a:t>puis montrer que même processus avec l'exemple des langues à l'île Maurice (mise en activité écrite)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Rappel du programme</a:t>
            </a:r>
          </a:p>
        </p:txBody>
      </p:sp>
      <p:sp>
        <p:nvSpPr>
          <p:cNvPr id="3" name="Espace réservé du texte 2"/>
          <p:cNvSpPr txBox="1">
            <a:spLocks noGrp="1"/>
          </p:cNvSpPr>
          <p:nvPr>
            <p:ph type="body" idx="4294967295"/>
          </p:nvPr>
        </p:nvSpPr>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lgn="just">
              <a:buNone/>
            </a:pPr>
            <a:r>
              <a:rPr lang="fr-FR">
                <a:cs typeface="Times New Roman" pitchFamily="18"/>
              </a:rPr>
              <a:t>Programme de Géographie 4</a:t>
            </a:r>
            <a:r>
              <a:rPr lang="fr-FR" baseline="30000">
                <a:cs typeface="Times New Roman" pitchFamily="18"/>
              </a:rPr>
              <a:t>e</a:t>
            </a:r>
            <a:r>
              <a:rPr lang="fr-FR" baseline="9000">
                <a:cs typeface="Times New Roman" pitchFamily="18"/>
              </a:rPr>
              <a:t> :</a:t>
            </a:r>
          </a:p>
          <a:p>
            <a:pPr lvl="0" algn="just">
              <a:buNone/>
            </a:pPr>
            <a:endParaRPr lang="fr-FR" baseline="9000">
              <a:cs typeface="Times New Roman" pitchFamily="18"/>
            </a:endParaRPr>
          </a:p>
          <a:p>
            <a:pPr lvl="0" algn="just">
              <a:buNone/>
            </a:pPr>
            <a:r>
              <a:rPr lang="fr-FR">
                <a:cs typeface="Times New Roman" pitchFamily="18"/>
              </a:rPr>
              <a:t>Question III de Géographie : Questions sur la mondialisation</a:t>
            </a:r>
          </a:p>
          <a:p>
            <a:pPr lvl="0" algn="just">
              <a:buNone/>
            </a:pPr>
            <a:r>
              <a:rPr lang="fr-FR">
                <a:cs typeface="Times New Roman" pitchFamily="18"/>
              </a:rPr>
              <a:t>Thème 1 : La mondialisation et la diversité culturelle</a:t>
            </a:r>
          </a:p>
          <a:p>
            <a:pPr lvl="0" algn="just">
              <a:buNone/>
            </a:pPr>
            <a:r>
              <a:rPr lang="fr-FR">
                <a:cs typeface="Times New Roman" pitchFamily="18"/>
              </a:rPr>
              <a:t>(</a:t>
            </a:r>
            <a:r>
              <a:rPr lang="fr-FR" i="1">
                <a:cs typeface="Times New Roman" pitchFamily="18"/>
              </a:rPr>
              <a:t>environ 5 % du temps consacré à la géographie</a:t>
            </a:r>
            <a:r>
              <a:rPr lang="fr-FR">
                <a:cs typeface="Times New Roman" pitchFamily="18"/>
              </a:rPr>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432000" y="1296000"/>
            <a:ext cx="9071640" cy="604800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fr-FR" sz="2800" i="1" dirty="0"/>
              <a:t>1er temps</a:t>
            </a:r>
            <a:r>
              <a:rPr lang="fr-FR" sz="2800" dirty="0"/>
              <a:t> : au début de l'année, pour introduire le thème général de géographie : la </a:t>
            </a:r>
            <a:r>
              <a:rPr lang="fr-FR" sz="2800" dirty="0" smtClean="0"/>
              <a:t>mondialisation</a:t>
            </a:r>
            <a:endParaRPr lang="fr-FR" sz="2800" dirty="0"/>
          </a:p>
          <a:p>
            <a:pPr lvl="0"/>
            <a:r>
              <a:rPr lang="fr-FR" sz="2800" i="1" dirty="0"/>
              <a:t>2ème temps</a:t>
            </a:r>
            <a:r>
              <a:rPr lang="fr-FR" sz="2800" dirty="0"/>
              <a:t> : au moment de la « semaine du goût », temps fort de </a:t>
            </a:r>
            <a:r>
              <a:rPr lang="fr-FR" sz="2800" dirty="0" smtClean="0"/>
              <a:t>l'établissement</a:t>
            </a:r>
            <a:endParaRPr lang="fr-FR" sz="2800" dirty="0"/>
          </a:p>
          <a:p>
            <a:pPr lvl="0"/>
            <a:r>
              <a:rPr lang="fr-FR" sz="2800" i="1" dirty="0"/>
              <a:t>3ème temps</a:t>
            </a:r>
            <a:r>
              <a:rPr lang="fr-FR" sz="2800" dirty="0"/>
              <a:t> : au moment du chapitre « Les Etats-Unis dans la mondialisation »</a:t>
            </a:r>
          </a:p>
          <a:p>
            <a:pPr lvl="0"/>
            <a:r>
              <a:rPr lang="fr-FR" sz="2800" i="1" dirty="0" smtClean="0"/>
              <a:t>4ème </a:t>
            </a:r>
            <a:r>
              <a:rPr lang="fr-FR" sz="2800" i="1" dirty="0"/>
              <a:t>temps</a:t>
            </a:r>
            <a:r>
              <a:rPr lang="fr-FR" sz="2800" dirty="0"/>
              <a:t> : en fin d'année, pour se conforter aux exigences du programme, au moment où on élabore le cours « à proprement </a:t>
            </a:r>
            <a:r>
              <a:rPr lang="fr-FR" sz="2800" dirty="0" smtClean="0"/>
              <a:t>parler</a:t>
            </a:r>
            <a:r>
              <a:rPr lang="fr-FR" sz="2800" dirty="0"/>
              <a:t> » avec les élèves</a:t>
            </a:r>
          </a:p>
        </p:txBody>
      </p:sp>
      <p:sp>
        <p:nvSpPr>
          <p:cNvPr id="3" name="ZoneTexte 2"/>
          <p:cNvSpPr txBox="1"/>
          <p:nvPr/>
        </p:nvSpPr>
        <p:spPr>
          <a:xfrm>
            <a:off x="216000" y="288000"/>
            <a:ext cx="9504000" cy="60228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defRPr sz="3600"/>
            </a:pPr>
            <a:r>
              <a:rPr lang="fr-FR" sz="3600" b="0" i="0" u="none" strike="noStrike" kern="1200">
                <a:ln>
                  <a:noFill/>
                </a:ln>
                <a:latin typeface="Arial" pitchFamily="18"/>
                <a:ea typeface="Microsoft YaHei" pitchFamily="2"/>
                <a:cs typeface="Mangal" pitchFamily="2"/>
              </a:rPr>
              <a:t>Proposition de traitement de la séquence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0"/>
            <a:ext cx="9071640" cy="792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Fiche éduscol</a:t>
            </a:r>
          </a:p>
        </p:txBody>
      </p:sp>
      <p:sp>
        <p:nvSpPr>
          <p:cNvPr id="3" name="Espace réservé du texte 2"/>
          <p:cNvSpPr txBox="1">
            <a:spLocks noGrp="1"/>
          </p:cNvSpPr>
          <p:nvPr>
            <p:ph type="body" idx="4294967295"/>
          </p:nvPr>
        </p:nvSpPr>
        <p:spPr>
          <a:xfrm>
            <a:off x="144000" y="864000"/>
            <a:ext cx="9864000" cy="720000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lgn="just">
              <a:spcAft>
                <a:spcPts val="0"/>
              </a:spcAft>
              <a:buNone/>
            </a:pPr>
            <a:r>
              <a:rPr lang="fr-FR" sz="1500">
                <a:latin typeface="Times New Roman" pitchFamily="18"/>
                <a:cs typeface="Times New Roman" pitchFamily="18"/>
              </a:rPr>
              <a:t>Il est préférable de maintenir le traitement de ce thème dans la fin du programme, car il nécessite de prendre appui sur les acquis de l’année.</a:t>
            </a:r>
          </a:p>
          <a:p>
            <a:pPr lvl="0" algn="just">
              <a:spcAft>
                <a:spcPts val="0"/>
              </a:spcAft>
              <a:buNone/>
            </a:pPr>
            <a:r>
              <a:rPr lang="fr-FR" sz="1500">
                <a:latin typeface="Times New Roman" pitchFamily="18"/>
                <a:cs typeface="Times New Roman" pitchFamily="18"/>
              </a:rPr>
              <a:t>La problématique peut être formulée autour de l’idée selon laquelle la mondialisation entraîne une uniformisation des productions et des pratiques culturelles. Cependant la mondialisation a sur la diversité culturelle des effets contradictoires et simultanés. L’homogénéisation est réelle mais inégale, la mondialisation favorisant les métissages d’une part et engendrant des résistances d’autre part, sous forme de réactions identitaires. L’analyse appelle une argumentation nuancée tant la réalité comporte desituations différentes et particulières. La mondialisation se caractérise par des réseaux et des outils, dont l’usage favorise le développement d’une culture mondialisée. Les industries dominantes et globalisées, adossées à des réseaux puissants (satellite, Internet, téléphonie,...) assurant une diffusion des informations et des modes en temps réel, à l’échelle de la planète, couplées à des systèmes decommercialisation de grande capacité en divers points du globe, contribuent à mettre sur le marché une masse croissante de produits culturels. Ce phénomène produit des effets opposés.</a:t>
            </a:r>
          </a:p>
          <a:p>
            <a:pPr lvl="0" algn="just">
              <a:spcAft>
                <a:spcPts val="0"/>
              </a:spcAft>
              <a:buNone/>
            </a:pPr>
            <a:endParaRPr lang="fr-FR" sz="1500">
              <a:latin typeface="Times New Roman" pitchFamily="18"/>
              <a:cs typeface="Times New Roman" pitchFamily="18"/>
            </a:endParaRPr>
          </a:p>
          <a:p>
            <a:pPr lvl="0" algn="just">
              <a:buNone/>
            </a:pPr>
            <a:r>
              <a:rPr lang="fr-FR" sz="1500">
                <a:latin typeface="Times New Roman" pitchFamily="18"/>
                <a:cs typeface="Times New Roman" pitchFamily="18"/>
              </a:rPr>
              <a:t>Une homogénéisation des cultures par le partage de plus en plus important de produits culturels, d’informations, de modes de consommation, qui prend la forme d’une occidentalisation du Monde, souvent qualifiée de « coca-colonisation » de la planète. Ce processus, parfois désigné sous le terme de « mondialisation culturelle », se fait sous l’égide du modèle culturel occidental, sous domination des États-Unis, via ses grands groupes (cinéma, presse, télévision, réseaux, (AOL-Time Warner, CNN, Viacom-CBS, Disney-ABC,...). A l’échelle du monde, on ne peut que constater l’érosion des cultures singulières.</a:t>
            </a:r>
          </a:p>
          <a:p>
            <a:pPr lvl="0" algn="just">
              <a:buNone/>
            </a:pPr>
            <a:r>
              <a:rPr lang="fr-FR" sz="1500">
                <a:latin typeface="Times New Roman" pitchFamily="18"/>
                <a:cs typeface="Times New Roman" pitchFamily="18"/>
              </a:rPr>
              <a:t>Le développement des métissages dans tous les domaines culturelsmalgré la massification et la standardisation qui n’empêchent pas l’offre culturelle d’augmenter ni la variété de se maintenir ; les métissages illustrent ainsi la capacité de chaque culture de recomposer les productions selon ses propres goûts.</a:t>
            </a:r>
          </a:p>
          <a:p>
            <a:pPr lvl="0" algn="just">
              <a:buNone/>
            </a:pPr>
            <a:r>
              <a:rPr lang="fr-FR" sz="1500">
                <a:latin typeface="Times New Roman" pitchFamily="18"/>
                <a:cs typeface="Times New Roman" pitchFamily="18"/>
              </a:rPr>
              <a:t> Des résistances qui amènent à nuancer l’occidentalisation des cultures.</a:t>
            </a:r>
          </a:p>
          <a:p>
            <a:pPr lvl="0" algn="just">
              <a:spcAft>
                <a:spcPts val="0"/>
              </a:spcAft>
              <a:buNone/>
            </a:pPr>
            <a:endParaRPr lang="fr-FR" sz="1500">
              <a:latin typeface="Times New Roman" pitchFamily="18"/>
              <a:cs typeface="Times New Roman" pitchFamily="18"/>
            </a:endParaRPr>
          </a:p>
          <a:p>
            <a:pPr lvl="0" algn="just">
              <a:spcAft>
                <a:spcPts val="0"/>
              </a:spcAft>
              <a:buNone/>
            </a:pPr>
            <a:r>
              <a:rPr lang="fr-FR" sz="1500">
                <a:latin typeface="Times New Roman" pitchFamily="18"/>
                <a:cs typeface="Times New Roman" pitchFamily="18"/>
              </a:rPr>
              <a:t>Tout d’abord les biens culturels mondialisés sont aussi produits par le Japon et l’Europe mais également par des puissances émergentes, importance du cinéma indien, ou production télévisuelle brésilienne par exemple. Ensuite la réaffirmation des identités et des patrimoines locaux, régionaux ou nationaux en réponse au processus d’homogénéisation culturelle et d’occidentalisation est une réalité fondamentale. Cette réaffirmation des identités s’appuiesur les mêmes outils, les mêmes techniques et les mêmes réseaux que ceux utilisés par les acteurs les plus puissants de la mondialisation : Facebook, Al Jazira, la chaîne d’information télévisée du Qatar dans le monde arabe.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76360" y="269280"/>
            <a:ext cx="9071640" cy="1367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200" b="1"/>
              <a:t>1er temps : au début de l'année, </a:t>
            </a:r>
            <a:br>
              <a:rPr lang="fr-FR" sz="3200" b="1"/>
            </a:br>
            <a:r>
              <a:rPr lang="fr-FR" sz="3200" b="1"/>
              <a:t>pour introduire le thème général de géographie : la mondialisation</a:t>
            </a:r>
          </a:p>
        </p:txBody>
      </p:sp>
      <p:sp>
        <p:nvSpPr>
          <p:cNvPr id="3" name="Espace réservé du texte 2"/>
          <p:cNvSpPr txBox="1">
            <a:spLocks noGrp="1"/>
          </p:cNvSpPr>
          <p:nvPr>
            <p:ph type="body" idx="4294967295"/>
          </p:nvPr>
        </p:nvSpPr>
        <p:spPr>
          <a:xfrm>
            <a:off x="503999" y="2786760"/>
            <a:ext cx="9071640" cy="4989240"/>
          </a:xfrm>
        </p:spPr>
        <p:txBody>
          <a:bodyPr/>
          <a:lstStyle>
            <a:defPPr marL="432000" marR="0" lvl="0" indent="-324000">
              <a:spcBef>
                <a:spcPts val="0"/>
              </a:spcBef>
              <a:spcAft>
                <a:spcPts val="1414"/>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lgn="just">
              <a:buNone/>
            </a:pPr>
            <a:r>
              <a:rPr lang="fr-FR">
                <a:solidFill>
                  <a:srgbClr val="000000"/>
                </a:solidFill>
                <a:cs typeface="Times New Roman" pitchFamily="18"/>
              </a:rPr>
              <a:t>-  en thème d'ouverture : une entrée en matière attractive</a:t>
            </a:r>
          </a:p>
          <a:p>
            <a:pPr lvl="0" algn="just">
              <a:buNone/>
            </a:pPr>
            <a:r>
              <a:rPr lang="fr-FR">
                <a:solidFill>
                  <a:srgbClr val="000000"/>
                </a:solidFill>
                <a:cs typeface="Times New Roman" pitchFamily="18"/>
              </a:rPr>
              <a:t>- faire de la géographie autrement : étude d'un clip vidéo</a:t>
            </a:r>
          </a:p>
          <a:p>
            <a:pPr lvl="0" algn="just">
              <a:buNone/>
            </a:pPr>
            <a:r>
              <a:rPr lang="fr-FR">
                <a:solidFill>
                  <a:srgbClr val="000000"/>
                </a:solidFill>
                <a:cs typeface="Times New Roman" pitchFamily="18"/>
              </a:rPr>
              <a:t>- questionnaire pour les élèves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ZoneTexte 1"/>
          <p:cNvSpPr txBox="1"/>
          <p:nvPr/>
        </p:nvSpPr>
        <p:spPr>
          <a:xfrm>
            <a:off x="1152000" y="144000"/>
            <a:ext cx="8424000" cy="7200000"/>
          </a:xfrm>
          <a:prstGeom prst="rect">
            <a:avLst/>
          </a:prstGeom>
          <a:noFill/>
          <a:ln>
            <a:noFill/>
          </a:ln>
        </p:spPr>
        <p:txBody>
          <a:bodyPr vert="horz" wrap="none" lIns="90000" tIns="45000" rIns="90000" bIns="45000" anchor="ctr" anchorCtr="0" compatLnSpc="0">
            <a:spAutoFit/>
          </a:bodyPr>
          <a:lstStyle/>
          <a:p>
            <a:pPr marL="0" marR="0" lvl="0" indent="0" algn="just" rtl="0" hangingPunct="0">
              <a:lnSpc>
                <a:spcPct val="100000"/>
              </a:lnSpc>
              <a:spcBef>
                <a:spcPts val="0"/>
              </a:spcBef>
              <a:spcAft>
                <a:spcPts val="0"/>
              </a:spcAft>
              <a:buNone/>
              <a:tabLst/>
            </a:pPr>
            <a:r>
              <a:rPr lang="en-US" sz="6000" b="0" i="0" u="none" strike="noStrike" kern="1200">
                <a:ln>
                  <a:noFill/>
                </a:ln>
                <a:latin typeface="Calibri" pitchFamily="34"/>
                <a:ea typeface="Calibri" pitchFamily="34"/>
                <a:cs typeface="Calibri" pitchFamily="34"/>
              </a:rPr>
              <a:t>Vidéo clip choisi :</a:t>
            </a:r>
          </a:p>
          <a:p>
            <a:pPr marL="0" marR="0" lvl="0" indent="0" algn="just" rtl="0" hangingPunct="0">
              <a:lnSpc>
                <a:spcPct val="100000"/>
              </a:lnSpc>
              <a:spcBef>
                <a:spcPts val="0"/>
              </a:spcBef>
              <a:spcAft>
                <a:spcPts val="0"/>
              </a:spcAft>
              <a:buNone/>
              <a:tabLst/>
            </a:pPr>
            <a:r>
              <a:rPr lang="en-US" sz="6000" b="0" i="1" u="none" strike="noStrike" kern="1200">
                <a:ln>
                  <a:noFill/>
                </a:ln>
                <a:latin typeface="Calibri" pitchFamily="34"/>
                <a:ea typeface="Calibri" pitchFamily="34"/>
                <a:cs typeface="Calibri" pitchFamily="34"/>
              </a:rPr>
              <a:t>I am wrong</a:t>
            </a:r>
            <a:r>
              <a:rPr lang="en-US" sz="6000" b="0" i="0" u="none" strike="noStrike" kern="1200">
                <a:ln>
                  <a:noFill/>
                </a:ln>
                <a:latin typeface="Calibri" pitchFamily="34"/>
                <a:ea typeface="Calibri" pitchFamily="34"/>
                <a:cs typeface="Calibri" pitchFamily="34"/>
              </a:rPr>
              <a:t>,</a:t>
            </a:r>
          </a:p>
          <a:p>
            <a:pPr marL="0" marR="0" lvl="0" indent="0" algn="just" rtl="0" hangingPunct="0">
              <a:lnSpc>
                <a:spcPct val="100000"/>
              </a:lnSpc>
              <a:spcBef>
                <a:spcPts val="0"/>
              </a:spcBef>
              <a:spcAft>
                <a:spcPts val="0"/>
              </a:spcAft>
              <a:buNone/>
              <a:tabLst/>
            </a:pPr>
            <a:r>
              <a:rPr lang="en-US" sz="6000" b="0" i="0" u="none" strike="noStrike" kern="1200">
                <a:ln>
                  <a:noFill/>
                </a:ln>
                <a:latin typeface="Calibri" pitchFamily="34"/>
                <a:ea typeface="Calibri" pitchFamily="34"/>
                <a:cs typeface="Calibri" pitchFamily="34"/>
              </a:rPr>
              <a:t>de Nico and Vinz, 2014</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lum/>
            <a:alphaModFix/>
          </a:blip>
          <a:srcRect/>
          <a:stretch>
            <a:fillRect/>
          </a:stretch>
        </p:blipFill>
        <p:spPr>
          <a:xfrm>
            <a:off x="4200480" y="4992840"/>
            <a:ext cx="6095519" cy="2495160"/>
          </a:xfrm>
          <a:prstGeom prst="rect">
            <a:avLst/>
          </a:prstGeom>
          <a:noFill/>
          <a:ln>
            <a:noFill/>
          </a:ln>
        </p:spPr>
      </p:pic>
      <p:pic>
        <p:nvPicPr>
          <p:cNvPr id="3" name="Image 2"/>
          <p:cNvPicPr>
            <a:picLocks noChangeAspect="1"/>
          </p:cNvPicPr>
          <p:nvPr/>
        </p:nvPicPr>
        <p:blipFill>
          <a:blip r:embed="rId4" cstate="print">
            <a:lum/>
            <a:alphaModFix/>
          </a:blip>
          <a:srcRect/>
          <a:stretch>
            <a:fillRect/>
          </a:stretch>
        </p:blipFill>
        <p:spPr>
          <a:xfrm>
            <a:off x="-144000" y="3450600"/>
            <a:ext cx="5621400" cy="3173400"/>
          </a:xfrm>
          <a:prstGeom prst="rect">
            <a:avLst/>
          </a:prstGeom>
          <a:noFill/>
          <a:ln>
            <a:noFill/>
          </a:ln>
        </p:spPr>
      </p:pic>
      <p:pic>
        <p:nvPicPr>
          <p:cNvPr id="4" name="Image 3"/>
          <p:cNvPicPr>
            <a:picLocks noChangeAspect="1"/>
          </p:cNvPicPr>
          <p:nvPr/>
        </p:nvPicPr>
        <p:blipFill>
          <a:blip r:embed="rId5" cstate="print">
            <a:lum/>
            <a:alphaModFix/>
          </a:blip>
          <a:srcRect/>
          <a:stretch>
            <a:fillRect/>
          </a:stretch>
        </p:blipFill>
        <p:spPr>
          <a:xfrm>
            <a:off x="-301680" y="0"/>
            <a:ext cx="6133680" cy="3219120"/>
          </a:xfrm>
          <a:prstGeom prst="rect">
            <a:avLst/>
          </a:prstGeom>
          <a:noFill/>
          <a:ln>
            <a:noFill/>
          </a:ln>
        </p:spPr>
      </p:pic>
      <p:pic>
        <p:nvPicPr>
          <p:cNvPr id="5" name="Image 4"/>
          <p:cNvPicPr>
            <a:picLocks noChangeAspect="1"/>
          </p:cNvPicPr>
          <p:nvPr/>
        </p:nvPicPr>
        <p:blipFill>
          <a:blip r:embed="rId6" cstate="print">
            <a:lum/>
            <a:alphaModFix/>
          </a:blip>
          <a:srcRect/>
          <a:stretch>
            <a:fillRect/>
          </a:stretch>
        </p:blipFill>
        <p:spPr>
          <a:xfrm>
            <a:off x="4752000" y="222480"/>
            <a:ext cx="5714640" cy="3809520"/>
          </a:xfrm>
          <a:prstGeom prst="rect">
            <a:avLst/>
          </a:prstGeom>
          <a:noFill/>
          <a:ln>
            <a:noFill/>
          </a:ln>
        </p:spPr>
      </p:pic>
      <p:sp>
        <p:nvSpPr>
          <p:cNvPr id="6" name="ZoneTexte 5"/>
          <p:cNvSpPr txBox="1"/>
          <p:nvPr/>
        </p:nvSpPr>
        <p:spPr>
          <a:xfrm rot="2412000">
            <a:off x="2972190" y="3625678"/>
            <a:ext cx="531648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Site Internet officiel : </a:t>
            </a:r>
            <a:r>
              <a:rPr lang="fr-FR" sz="1200" b="0" i="0" u="none" strike="noStrike" kern="1200">
                <a:ln>
                  <a:noFill/>
                </a:ln>
                <a:latin typeface="Arial" pitchFamily="18"/>
                <a:ea typeface="Microsoft YaHei" pitchFamily="2"/>
                <a:cs typeface="Times New Roman" pitchFamily="18"/>
                <a:hlinkClick r:id="rId7"/>
              </a:rPr>
              <a:t>http://www.nicoandvinz.com/?frontpage=true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lum/>
            <a:alphaModFix/>
          </a:blip>
          <a:srcRect/>
          <a:stretch>
            <a:fillRect/>
          </a:stretch>
        </p:blipFill>
        <p:spPr>
          <a:xfrm>
            <a:off x="213840" y="1927439"/>
            <a:ext cx="9641519" cy="3734640"/>
          </a:xfrm>
          <a:prstGeom prst="rect">
            <a:avLst/>
          </a:prstGeom>
          <a:noFill/>
          <a:ln>
            <a:noFill/>
          </a:ln>
        </p:spPr>
      </p:pic>
      <p:pic>
        <p:nvPicPr>
          <p:cNvPr id="3" name="Image 2"/>
          <p:cNvPicPr>
            <a:picLocks noChangeAspect="1"/>
          </p:cNvPicPr>
          <p:nvPr/>
        </p:nvPicPr>
        <p:blipFill>
          <a:blip cstate="print">
            <a:lum/>
            <a:alphaModFix/>
          </a:blip>
          <a:srcRect/>
          <a:stretch>
            <a:fillRect/>
          </a:stretch>
        </p:blipFill>
        <p:spPr>
          <a:xfrm>
            <a:off x="1202039" y="6768000"/>
            <a:ext cx="6645959" cy="348480"/>
          </a:xfrm>
          <a:prstGeom prst="rect">
            <a:avLst/>
          </a:prstGeom>
          <a:noFill/>
          <a:ln>
            <a:noFill/>
          </a:ln>
        </p:spPr>
      </p:pic>
      <p:sp>
        <p:nvSpPr>
          <p:cNvPr id="4" name="ZoneTexte 3"/>
          <p:cNvSpPr txBox="1"/>
          <p:nvPr/>
        </p:nvSpPr>
        <p:spPr>
          <a:xfrm rot="2412000">
            <a:off x="2972190" y="3625678"/>
            <a:ext cx="531648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a:ln>
                  <a:noFill/>
                </a:ln>
                <a:latin typeface="Arial" pitchFamily="18"/>
                <a:ea typeface="Microsoft YaHei" pitchFamily="2"/>
                <a:cs typeface="Mangal" pitchFamily="2"/>
              </a:rPr>
              <a:t>Site Internet officiel : </a:t>
            </a:r>
            <a:r>
              <a:rPr lang="fr-FR" sz="1200" b="0" i="0" u="none" strike="noStrike" kern="1200">
                <a:ln>
                  <a:noFill/>
                </a:ln>
                <a:latin typeface="Arial" pitchFamily="18"/>
                <a:ea typeface="Microsoft YaHei" pitchFamily="2"/>
                <a:cs typeface="Times New Roman" pitchFamily="18"/>
                <a:hlinkClick r:id="rId4"/>
              </a:rPr>
              <a:t>http://www.nicoandvinz.com/?frontpage=true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986</Words>
  <Application>Microsoft Office PowerPoint</Application>
  <PresentationFormat>Personnalisé</PresentationFormat>
  <Paragraphs>96</Paragraphs>
  <Slides>22</Slides>
  <Notes>22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Standard</vt:lpstr>
      <vt:lpstr>Diapositive 1</vt:lpstr>
      <vt:lpstr>Capacités et méthodes</vt:lpstr>
      <vt:lpstr>Rappel du programme</vt:lpstr>
      <vt:lpstr>Diapositive 4</vt:lpstr>
      <vt:lpstr>Fiche éduscol</vt:lpstr>
      <vt:lpstr>1er temps : au début de l'année,  pour introduire le thème général de géographie : la mondialisation</vt:lpstr>
      <vt:lpstr>Diapositive 7</vt:lpstr>
      <vt:lpstr>Diapositive 8</vt:lpstr>
      <vt:lpstr>Diapositive 9</vt:lpstr>
      <vt:lpstr>Diapositive 10</vt:lpstr>
      <vt:lpstr>Diapositive 11</vt:lpstr>
      <vt:lpstr>2ème temps : au moment de la semaine du goût, temps fort de l'établissement</vt:lpstr>
      <vt:lpstr>Diapositive 13</vt:lpstr>
      <vt:lpstr>Diapositive 14</vt:lpstr>
      <vt:lpstr>4ème temps : en fin d'année, pour coller aux exigences du programme, au moment où on élabore le cours « à proprement parler » avec les élèves</vt:lpstr>
      <vt:lpstr>Exemple de document pour le débat</vt:lpstr>
      <vt:lpstr>Diapositive 17</vt:lpstr>
      <vt:lpstr>Diapositive 18</vt:lpstr>
      <vt:lpstr>Document pour nuancer la vision de S. Huntington</vt:lpstr>
      <vt:lpstr>Les langues à l'Ile Maurice</vt:lpstr>
      <vt:lpstr> « Francophonie paradoxale » Alors que le français est souvent perçu comme une langue assiégée,  à Maurice sa vitalité et sa créativité séduisent de plus en plus.</vt:lpstr>
      <vt:lpstr>Bilan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Grégoire Berche</dc:creator>
  <cp:lastModifiedBy>hp</cp:lastModifiedBy>
  <cp:revision>25</cp:revision>
  <dcterms:created xsi:type="dcterms:W3CDTF">2015-04-12T14:07:13Z</dcterms:created>
  <dcterms:modified xsi:type="dcterms:W3CDTF">2015-11-03T10:37:03Z</dcterms:modified>
</cp:coreProperties>
</file>