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4D400D-EA9D-4B96-BD94-3E5DC3CE3483}" type="datetimeFigureOut">
              <a:rPr lang="fr-FR" smtClean="0"/>
              <a:t>28/08/2015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29905-6925-4DC5-A984-5C2B5B11994C}" type="slidenum">
              <a:rPr lang="fr-FR" smtClean="0"/>
              <a:t>‹N°›</a:t>
            </a:fld>
            <a:endParaRPr lang="fr-FR"/>
          </a:p>
        </p:txBody>
      </p:sp>
    </p:spTree>
    <p:extLst>
      <p:ext uri="{BB962C8B-B14F-4D97-AF65-F5344CB8AC3E}">
        <p14:creationId xmlns:p14="http://schemas.microsoft.com/office/powerpoint/2010/main" val="407490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0A58BF9-3FFF-4E5F-86AE-50FEB60B29A1}" type="datetimeFigureOut">
              <a:rPr lang="fr-FR" smtClean="0"/>
              <a:t>28/08/2015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E40ED02-6158-41BE-BED4-DB9265C38E5C}" type="slidenum">
              <a:rPr lang="fr-FR" smtClean="0"/>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A58BF9-3FFF-4E5F-86AE-50FEB60B29A1}" type="datetimeFigureOut">
              <a:rPr lang="fr-FR" smtClean="0"/>
              <a:t>28/08/2015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E40ED02-6158-41BE-BED4-DB9265C38E5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0A58BF9-3FFF-4E5F-86AE-50FEB60B29A1}" type="datetimeFigureOut">
              <a:rPr lang="fr-FR" smtClean="0"/>
              <a:t>28/08/2015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E40ED02-6158-41BE-BED4-DB9265C38E5C}"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lt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0A40ADFA-9970-4836-B5DC-E04B2BEA8F0A}" type="slidenum">
              <a:rPr lang="fr-FR" altLang="fr-FR"/>
              <a:pPr/>
              <a:t>‹N°›</a:t>
            </a:fld>
            <a:endParaRPr lang="fr-FR" altLang="fr-FR"/>
          </a:p>
        </p:txBody>
      </p:sp>
    </p:spTree>
    <p:extLst>
      <p:ext uri="{BB962C8B-B14F-4D97-AF65-F5344CB8AC3E}">
        <p14:creationId xmlns:p14="http://schemas.microsoft.com/office/powerpoint/2010/main" val="334343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A58BF9-3FFF-4E5F-86AE-50FEB60B29A1}" type="datetimeFigureOut">
              <a:rPr lang="fr-FR" smtClean="0"/>
              <a:t>28/08/2015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E40ED02-6158-41BE-BED4-DB9265C38E5C}"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0A58BF9-3FFF-4E5F-86AE-50FEB60B29A1}" type="datetimeFigureOut">
              <a:rPr lang="fr-FR" smtClean="0"/>
              <a:t>28/08/2015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E40ED02-6158-41BE-BED4-DB9265C38E5C}" type="slidenum">
              <a:rPr lang="fr-FR" smtClean="0"/>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0A58BF9-3FFF-4E5F-86AE-50FEB60B29A1}" type="datetimeFigureOut">
              <a:rPr lang="fr-FR" smtClean="0"/>
              <a:t>28/08/2015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E40ED02-6158-41BE-BED4-DB9265C38E5C}"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0A58BF9-3FFF-4E5F-86AE-50FEB60B29A1}" type="datetimeFigureOut">
              <a:rPr lang="fr-FR" smtClean="0"/>
              <a:t>28/08/2015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E40ED02-6158-41BE-BED4-DB9265C38E5C}" type="slidenum">
              <a:rPr lang="fr-FR" smtClean="0"/>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0A58BF9-3FFF-4E5F-86AE-50FEB60B29A1}" type="datetimeFigureOut">
              <a:rPr lang="fr-FR" smtClean="0"/>
              <a:t>28/08/2015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E40ED02-6158-41BE-BED4-DB9265C38E5C}"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58BF9-3FFF-4E5F-86AE-50FEB60B29A1}" type="datetimeFigureOut">
              <a:rPr lang="fr-FR" smtClean="0"/>
              <a:t>28/08/2015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E40ED02-6158-41BE-BED4-DB9265C38E5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0A58BF9-3FFF-4E5F-86AE-50FEB60B29A1}" type="datetimeFigureOut">
              <a:rPr lang="fr-FR" smtClean="0"/>
              <a:t>28/08/2015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E40ED02-6158-41BE-BED4-DB9265C38E5C}" type="slidenum">
              <a:rPr lang="fr-FR" smtClean="0"/>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0A58BF9-3FFF-4E5F-86AE-50FEB60B29A1}" type="datetimeFigureOut">
              <a:rPr lang="fr-FR" smtClean="0"/>
              <a:t>28/08/2015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E40ED02-6158-41BE-BED4-DB9265C38E5C}"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0A58BF9-3FFF-4E5F-86AE-50FEB60B29A1}" type="datetimeFigureOut">
              <a:rPr lang="fr-FR" smtClean="0"/>
              <a:t>28/08/2015</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E40ED02-6158-41BE-BED4-DB9265C38E5C}"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airie-nozay91.fr/" TargetMode="External"/><Relationship Id="rId3" Type="http://schemas.openxmlformats.org/officeDocument/2006/relationships/hyperlink" Target="http://www.legifrance.gouv.fr/affichTexte.do?cidTexte=JORFTEXT000022308227&amp;dateTexte=&amp;categorieLien=id" TargetMode="External"/><Relationship Id="rId7" Type="http://schemas.openxmlformats.org/officeDocument/2006/relationships/hyperlink" Target="http://www.ville-massy.fr/09_fo/_page.php?id_gab=" TargetMode="External"/><Relationship Id="rId2" Type="http://schemas.openxmlformats.org/officeDocument/2006/relationships/hyperlink" Target="http://www.epps.fr/enjeux/cluster-scientifique/2/" TargetMode="External"/><Relationship Id="rId1" Type="http://schemas.openxmlformats.org/officeDocument/2006/relationships/slideLayout" Target="../slideLayouts/slideLayout2.xml"/><Relationship Id="rId6" Type="http://schemas.openxmlformats.org/officeDocument/2006/relationships/hyperlink" Target="http://www.courtaboeuf.fr/" TargetMode="External"/><Relationship Id="rId5" Type="http://schemas.openxmlformats.org/officeDocument/2006/relationships/hyperlink" Target="http://www.velizy-villacoublay.fr/" TargetMode="External"/><Relationship Id="rId10" Type="http://schemas.openxmlformats.org/officeDocument/2006/relationships/hyperlink" Target="http://www.pole-moveo.org/" TargetMode="External"/><Relationship Id="rId4" Type="http://schemas.openxmlformats.org/officeDocument/2006/relationships/hyperlink" Target="http://www.saint-quentin-en-yvelines.fr/" TargetMode="External"/><Relationship Id="rId9" Type="http://schemas.openxmlformats.org/officeDocument/2006/relationships/hyperlink" Target="http://www.systematic-paris-region.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aps.f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verts-palaiseau.blogspot.f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palaiseauavenir.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eoportail.f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5400" i="1" dirty="0" smtClean="0"/>
              <a:t>L’aménagement du plateau de Saclay.</a:t>
            </a:r>
            <a:endParaRPr lang="fr-FR" sz="5400" i="1" dirty="0"/>
          </a:p>
        </p:txBody>
      </p:sp>
      <p:sp>
        <p:nvSpPr>
          <p:cNvPr id="3" name="Sous-titre 2"/>
          <p:cNvSpPr>
            <a:spLocks noGrp="1"/>
          </p:cNvSpPr>
          <p:nvPr>
            <p:ph type="subTitle" idx="1"/>
          </p:nvPr>
        </p:nvSpPr>
        <p:spPr>
          <a:xfrm>
            <a:off x="899592" y="3886200"/>
            <a:ext cx="7272808" cy="1752600"/>
          </a:xfrm>
        </p:spPr>
        <p:txBody>
          <a:bodyPr/>
          <a:lstStyle/>
          <a:p>
            <a:r>
              <a:rPr lang="fr-FR" dirty="0" smtClean="0"/>
              <a:t>Approches des territoires du quotidien. </a:t>
            </a:r>
          </a:p>
          <a:p>
            <a:r>
              <a:rPr lang="fr-FR" dirty="0" smtClean="0"/>
              <a:t>1</a:t>
            </a:r>
            <a:r>
              <a:rPr lang="fr-FR" baseline="30000" dirty="0" smtClean="0"/>
              <a:t>ère</a:t>
            </a:r>
            <a:r>
              <a:rPr lang="fr-FR" dirty="0" smtClean="0"/>
              <a:t> S/ES/L</a:t>
            </a:r>
            <a:endParaRPr lang="fr-FR" dirty="0"/>
          </a:p>
        </p:txBody>
      </p:sp>
      <p:sp>
        <p:nvSpPr>
          <p:cNvPr id="4" name="Espace réservé du pied de page 3"/>
          <p:cNvSpPr>
            <a:spLocks noGrp="1"/>
          </p:cNvSpPr>
          <p:nvPr>
            <p:ph type="ftr" sz="quarter" idx="11"/>
          </p:nvPr>
        </p:nvSpPr>
        <p:spPr/>
        <p:txBody>
          <a:bodyPr/>
          <a:lstStyle/>
          <a:p>
            <a:r>
              <a:rPr lang="fr-FR" smtClean="0"/>
              <a:t>Célia Parmentier -- Lycée H. Poincaré (Palaiseau)</a:t>
            </a:r>
            <a:endParaRPr lang="fr-FR"/>
          </a:p>
        </p:txBody>
      </p:sp>
    </p:spTree>
    <p:extLst>
      <p:ext uri="{BB962C8B-B14F-4D97-AF65-F5344CB8AC3E}">
        <p14:creationId xmlns:p14="http://schemas.microsoft.com/office/powerpoint/2010/main" val="350001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51520" y="764704"/>
            <a:ext cx="8640960" cy="5281446"/>
          </a:xfrm>
          <a:prstGeom prst="rect">
            <a:avLst/>
          </a:prstGeom>
        </p:spPr>
        <p:txBody>
          <a:bodyPr wrap="square">
            <a:spAutoFit/>
          </a:bodyPr>
          <a:lstStyle/>
          <a:p>
            <a:pPr algn="just"/>
            <a:r>
              <a:rPr lang="fr-FR" sz="1800" b="1" u="sng" dirty="0" smtClean="0">
                <a:effectLst/>
              </a:rPr>
              <a:t>Document 1</a:t>
            </a:r>
            <a:r>
              <a:rPr lang="fr-FR" sz="1400" dirty="0" smtClean="0">
                <a:effectLst/>
              </a:rPr>
              <a:t> : </a:t>
            </a:r>
            <a:r>
              <a:rPr lang="fr-FR" altLang="fr-FR" sz="1600" b="1" dirty="0"/>
              <a:t>Rubrique « ENJEUX : INNOVATION, CROISSANCE, EMPLOI » du site de </a:t>
            </a:r>
            <a:r>
              <a:rPr lang="fr-FR" altLang="fr-FR" sz="1600" b="1" dirty="0" smtClean="0"/>
              <a:t>l’EPPS</a:t>
            </a:r>
            <a:r>
              <a:rPr lang="fr-FR" altLang="fr-FR" sz="1400" b="1" dirty="0" smtClean="0"/>
              <a:t>, (</a:t>
            </a:r>
            <a:r>
              <a:rPr lang="fr-FR" altLang="fr-FR" sz="1400" dirty="0" smtClean="0">
                <a:hlinkClick r:id="rId2"/>
              </a:rPr>
              <a:t>http</a:t>
            </a:r>
            <a:r>
              <a:rPr lang="fr-FR" altLang="fr-FR" sz="1400" dirty="0">
                <a:hlinkClick r:id="rId2"/>
              </a:rPr>
              <a:t>://www.epps.fr/enjeux/cluster-scientifique/2</a:t>
            </a:r>
            <a:r>
              <a:rPr lang="fr-FR" altLang="fr-FR" sz="1400" dirty="0" smtClean="0">
                <a:hlinkClick r:id="rId2"/>
              </a:rPr>
              <a:t>/</a:t>
            </a:r>
            <a:r>
              <a:rPr lang="fr-FR" altLang="fr-FR" sz="1400" dirty="0" smtClean="0"/>
              <a:t>), septembre 2014</a:t>
            </a:r>
            <a:endParaRPr lang="fr-FR" altLang="fr-FR" sz="1400" dirty="0"/>
          </a:p>
          <a:p>
            <a:pPr algn="just"/>
            <a:endParaRPr lang="fr-FR" sz="1400" dirty="0" smtClean="0">
              <a:effectLst/>
            </a:endParaRPr>
          </a:p>
          <a:p>
            <a:pPr algn="just"/>
            <a:r>
              <a:rPr lang="fr-FR" sz="1400" dirty="0" smtClean="0">
                <a:effectLst/>
              </a:rPr>
              <a:t>Paris-Saclay est un projet scientifique et industriel exceptionnel, au service de la croissance et de la création d’emplois. Par la </a:t>
            </a:r>
            <a:r>
              <a:rPr lang="fr-FR" sz="1400" u="sng" dirty="0" smtClean="0">
                <a:effectLst/>
                <a:hlinkClick r:id="rId3"/>
              </a:rPr>
              <a:t>loi du 3 juin 2010 relative au Grand Paris</a:t>
            </a:r>
            <a:r>
              <a:rPr lang="fr-FR" sz="1400" dirty="0" smtClean="0">
                <a:effectLst/>
              </a:rPr>
              <a:t>, créant l’Etablissement public Paris-Saclay (EPPS), l’Etat a affiché l’ambition de créer un des premiers pôles d’innovation mondiaux, en augmentant très fortement la capacité du territoire à produire les biens, les services et les emplois du futur.</a:t>
            </a:r>
          </a:p>
          <a:p>
            <a:pPr algn="just"/>
            <a:r>
              <a:rPr lang="fr-FR" sz="1400" dirty="0" smtClean="0">
                <a:effectLst/>
              </a:rPr>
              <a:t>Dans le monde entier, le dynamisme technologique et économique repose largement sur des « clusters », qui regroupent les acteurs de la recherche, fondamentale et appliquée, et les entreprises, grandes et petites, dans des ensembles hautement interactifs, où l’innovation est ouverte et partagée, et non plus confinée dans des silos parallèles. Certains « clusters » sont spécialisés, d’autres ouvrent largement l’éventail des disciplines et des secteurs. Ces derniers s’organisent généralement autour d’une grande université de recherche, foyer d’interdisciplinarité.</a:t>
            </a:r>
          </a:p>
          <a:p>
            <a:pPr algn="just"/>
            <a:r>
              <a:rPr lang="fr-FR" sz="1400" dirty="0" smtClean="0">
                <a:effectLst/>
              </a:rPr>
              <a:t>Le plateau de Saclay et ses environs réunit tous les ingrédients d’un tel « cluster » multisectoriel, capable de rivaliser avec les grandes plates-formes </a:t>
            </a:r>
            <a:r>
              <a:rPr lang="fr-FR" sz="1400" dirty="0" err="1" smtClean="0">
                <a:effectLst/>
              </a:rPr>
              <a:t>universitaro</a:t>
            </a:r>
            <a:r>
              <a:rPr lang="fr-FR" sz="1400" dirty="0" smtClean="0">
                <a:effectLst/>
              </a:rPr>
              <a:t>-industrielles d’Europe, d’Amérique et d’Asie. Depuis les années 50, par vagues successives, universités, grandes écoles et grands centres de recherche publique sont venus s’y implanter. Saclay concentre aujourd’hui 15 % de la recherche publique française. Sur le plateau et dans sa périphérie immédiate (à </a:t>
            </a:r>
            <a:r>
              <a:rPr lang="fr-FR" sz="1400" dirty="0" smtClean="0">
                <a:effectLst/>
                <a:hlinkClick r:id="rId4"/>
              </a:rPr>
              <a:t>Saint-Quentin-en-Yvelines</a:t>
            </a:r>
            <a:r>
              <a:rPr lang="fr-FR" sz="1400" dirty="0" smtClean="0">
                <a:effectLst/>
              </a:rPr>
              <a:t>, </a:t>
            </a:r>
            <a:r>
              <a:rPr lang="fr-FR" sz="1400" dirty="0" err="1" smtClean="0">
                <a:effectLst/>
                <a:hlinkClick r:id="rId5"/>
              </a:rPr>
              <a:t>Velizy</a:t>
            </a:r>
            <a:r>
              <a:rPr lang="fr-FR" sz="1400" dirty="0" smtClean="0">
                <a:effectLst/>
              </a:rPr>
              <a:t>, </a:t>
            </a:r>
            <a:r>
              <a:rPr lang="fr-FR" sz="1400" dirty="0" err="1" smtClean="0">
                <a:effectLst/>
                <a:hlinkClick r:id="rId6"/>
              </a:rPr>
              <a:t>Courtaboeuf</a:t>
            </a:r>
            <a:r>
              <a:rPr lang="fr-FR" sz="1400" dirty="0" smtClean="0">
                <a:effectLst/>
              </a:rPr>
              <a:t>, </a:t>
            </a:r>
            <a:r>
              <a:rPr lang="fr-FR" sz="1400" dirty="0" smtClean="0">
                <a:effectLst/>
                <a:hlinkClick r:id="rId7"/>
              </a:rPr>
              <a:t>Massy</a:t>
            </a:r>
            <a:r>
              <a:rPr lang="fr-FR" sz="1400" dirty="0" smtClean="0">
                <a:effectLst/>
              </a:rPr>
              <a:t>,</a:t>
            </a:r>
            <a:r>
              <a:rPr lang="fr-FR" sz="1400" dirty="0" smtClean="0">
                <a:effectLst/>
                <a:hlinkClick r:id="rId8"/>
              </a:rPr>
              <a:t> Nozay</a:t>
            </a:r>
            <a:r>
              <a:rPr lang="fr-FR" sz="1400" dirty="0" smtClean="0">
                <a:effectLst/>
              </a:rPr>
              <a:t>, etc.) on trouve aussi une exceptionnelle concentration d’entreprises de technologie. Renault, PSA, Air Liquide, Thalès, Alcatel-Lucent, entre autres, y ont installé leur cœur mondial de recherche et développement. Un tissu en forte expansion de PME et de « jeunes pousses » complète l’écosystème, animé notamment par des pôles de compétitivité </a:t>
            </a:r>
            <a:r>
              <a:rPr lang="fr-FR" sz="1400" dirty="0" err="1" smtClean="0">
                <a:effectLst/>
                <a:hlinkClick r:id="rId9"/>
              </a:rPr>
              <a:t>System@tic</a:t>
            </a:r>
            <a:r>
              <a:rPr lang="fr-FR" sz="1400" dirty="0" smtClean="0">
                <a:effectLst/>
              </a:rPr>
              <a:t> et </a:t>
            </a:r>
            <a:r>
              <a:rPr lang="fr-FR" sz="1400" dirty="0" err="1" smtClean="0">
                <a:effectLst/>
                <a:hlinkClick r:id="rId10"/>
              </a:rPr>
              <a:t>Mov’eo</a:t>
            </a:r>
            <a:r>
              <a:rPr lang="fr-FR" sz="1400" dirty="0" smtClean="0">
                <a:effectLst/>
              </a:rPr>
              <a:t>.</a:t>
            </a:r>
            <a:endParaRPr lang="fr-FR" sz="1400" dirty="0">
              <a:effectLst/>
            </a:endParaRPr>
          </a:p>
        </p:txBody>
      </p:sp>
    </p:spTree>
    <p:extLst>
      <p:ext uri="{BB962C8B-B14F-4D97-AF65-F5344CB8AC3E}">
        <p14:creationId xmlns:p14="http://schemas.microsoft.com/office/powerpoint/2010/main" val="101139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2000" b="1" u="sng" dirty="0" smtClean="0"/>
              <a:t>Document 2</a:t>
            </a:r>
            <a:r>
              <a:rPr lang="fr-FR" dirty="0" smtClean="0"/>
              <a:t> : </a:t>
            </a:r>
            <a:r>
              <a:rPr lang="fr-FR" sz="1800" dirty="0" smtClean="0"/>
              <a:t>Saclay face aux grands campus internationaux. </a:t>
            </a:r>
          </a:p>
          <a:p>
            <a:endParaRPr lang="fr-FR" dirty="0"/>
          </a:p>
          <a:p>
            <a:endParaRPr lang="fr-FR" dirty="0"/>
          </a:p>
        </p:txBody>
      </p:sp>
      <p:pic>
        <p:nvPicPr>
          <p:cNvPr id="4" name="Picture 2" descr="C:\Documents and Settings\Sophio\Mes documents\Mes numérisations\numérisation2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2348880"/>
            <a:ext cx="9144000" cy="288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0" y="2348880"/>
            <a:ext cx="914400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347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568280"/>
          </a:xfrm>
        </p:spPr>
        <p:txBody>
          <a:bodyPr/>
          <a:lstStyle/>
          <a:p>
            <a:r>
              <a:rPr lang="fr-FR" sz="2000" b="1" u="sng" dirty="0" smtClean="0"/>
              <a:t>Document 3</a:t>
            </a:r>
            <a:r>
              <a:rPr lang="fr-FR" sz="2000" dirty="0" smtClean="0"/>
              <a:t> : </a:t>
            </a:r>
            <a:r>
              <a:rPr lang="fr-FR" sz="1800" dirty="0" smtClean="0"/>
              <a:t>Le plateau de Saclay dans la région Ile-de-France</a:t>
            </a:r>
            <a:r>
              <a:rPr lang="fr-FR" sz="2000" dirty="0" smtClean="0"/>
              <a:t>.  </a:t>
            </a:r>
          </a:p>
          <a:p>
            <a:pPr marL="0" indent="0">
              <a:buNone/>
            </a:pPr>
            <a:r>
              <a:rPr lang="fr-FR" sz="1600" b="1" dirty="0" smtClean="0"/>
              <a:t>Source du document : manuel de 1</a:t>
            </a:r>
            <a:r>
              <a:rPr lang="fr-FR" sz="1600" b="1" baseline="30000" dirty="0" smtClean="0"/>
              <a:t>ère</a:t>
            </a:r>
            <a:r>
              <a:rPr lang="fr-FR" sz="1600" b="1" dirty="0" smtClean="0"/>
              <a:t> –  éd. Hatier – </a:t>
            </a:r>
            <a:r>
              <a:rPr lang="fr-FR" sz="1600" b="1" dirty="0" err="1" smtClean="0"/>
              <a:t>dir</a:t>
            </a:r>
            <a:r>
              <a:rPr lang="fr-FR" sz="1600" b="1" dirty="0" smtClean="0"/>
              <a:t>. Annette </a:t>
            </a:r>
            <a:r>
              <a:rPr lang="fr-FR" sz="1600" b="1" dirty="0" err="1" smtClean="0"/>
              <a:t>Ciattoni</a:t>
            </a:r>
            <a:endParaRPr lang="fr-FR" sz="1600" b="1" dirty="0"/>
          </a:p>
          <a:p>
            <a:endParaRPr lang="fr-FR" dirty="0"/>
          </a:p>
        </p:txBody>
      </p:sp>
      <p:pic>
        <p:nvPicPr>
          <p:cNvPr id="4" name="Picture 2" descr="C:\Documents and Settings\Sophio\Mes documents\Mes numérisations\numérisation2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9512" y="1916832"/>
            <a:ext cx="8388424" cy="47490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1043608" y="3717032"/>
            <a:ext cx="46805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79512" y="6449880"/>
            <a:ext cx="19442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848364" y="1760828"/>
            <a:ext cx="972108" cy="44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084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9" name="Group 43"/>
          <p:cNvGraphicFramePr>
            <a:graphicFrameLocks noGrp="1"/>
          </p:cNvGraphicFramePr>
          <p:nvPr>
            <p:ph idx="1"/>
            <p:extLst>
              <p:ext uri="{D42A27DB-BD31-4B8C-83A1-F6EECF244321}">
                <p14:modId xmlns:p14="http://schemas.microsoft.com/office/powerpoint/2010/main" val="4209473923"/>
              </p:ext>
            </p:extLst>
          </p:nvPr>
        </p:nvGraphicFramePr>
        <p:xfrm>
          <a:off x="250825" y="1600200"/>
          <a:ext cx="8785225" cy="3483247"/>
        </p:xfrm>
        <a:graphic>
          <a:graphicData uri="http://schemas.openxmlformats.org/drawingml/2006/table">
            <a:tbl>
              <a:tblPr/>
              <a:tblGrid>
                <a:gridCol w="2592388"/>
                <a:gridCol w="1296739"/>
                <a:gridCol w="4896098"/>
              </a:tblGrid>
              <a:tr h="38893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000" b="1" i="0" u="none" strike="noStrike" cap="none" normalizeH="0" baseline="0" dirty="0" smtClean="0">
                          <a:ln>
                            <a:noFill/>
                          </a:ln>
                          <a:solidFill>
                            <a:schemeClr val="tx1"/>
                          </a:solidFill>
                          <a:effectLst/>
                          <a:latin typeface="Arial" charset="0"/>
                          <a:cs typeface="Arial" charset="0"/>
                        </a:rPr>
                        <a:t>Doc.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000" b="1" i="0" u="none" strike="noStrike" cap="none" normalizeH="0" baseline="0" dirty="0" smtClean="0">
                          <a:ln>
                            <a:noFill/>
                          </a:ln>
                          <a:solidFill>
                            <a:schemeClr val="tx1"/>
                          </a:solidFill>
                          <a:effectLst/>
                          <a:latin typeface="Arial" charset="0"/>
                          <a:cs typeface="Arial" charset="0"/>
                        </a:rPr>
                        <a:t>Idées principales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754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charset="0"/>
                          <a:cs typeface="Arial" charset="0"/>
                        </a:rPr>
                        <a:t>Quel projet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044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charset="0"/>
                          <a:cs typeface="Arial" charset="0"/>
                        </a:rPr>
                        <a:t>Dans quels buts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805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charset="0"/>
                          <a:cs typeface="Arial" charset="0"/>
                        </a:rPr>
                        <a:t>Pourquoi le choix de ce plateau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ZoneTexte 1"/>
          <p:cNvSpPr txBox="1"/>
          <p:nvPr/>
        </p:nvSpPr>
        <p:spPr>
          <a:xfrm>
            <a:off x="467544" y="692696"/>
            <a:ext cx="7632848" cy="461665"/>
          </a:xfrm>
          <a:prstGeom prst="rect">
            <a:avLst/>
          </a:prstGeom>
          <a:noFill/>
        </p:spPr>
        <p:txBody>
          <a:bodyPr wrap="square" rtlCol="0">
            <a:spAutoFit/>
          </a:bodyPr>
          <a:lstStyle/>
          <a:p>
            <a:r>
              <a:rPr lang="fr-FR" sz="2400" b="1" u="sng" dirty="0" smtClean="0"/>
              <a:t>Activité élèves </a:t>
            </a:r>
            <a:r>
              <a:rPr lang="fr-FR" sz="2400" b="1" dirty="0" smtClean="0"/>
              <a:t>: </a:t>
            </a:r>
            <a:r>
              <a:rPr lang="fr-FR" sz="2000" b="1" dirty="0" smtClean="0"/>
              <a:t>remplir le tableau synthétique ci-dessous</a:t>
            </a:r>
            <a:r>
              <a:rPr lang="fr-FR" dirty="0" smtClean="0"/>
              <a:t>. </a:t>
            </a:r>
            <a:endParaRPr lang="fr-FR" dirty="0"/>
          </a:p>
        </p:txBody>
      </p:sp>
    </p:spTree>
    <p:extLst>
      <p:ext uri="{BB962C8B-B14F-4D97-AF65-F5344CB8AC3E}">
        <p14:creationId xmlns:p14="http://schemas.microsoft.com/office/powerpoint/2010/main" val="171032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533400"/>
            <a:ext cx="8856984" cy="990600"/>
          </a:xfrm>
        </p:spPr>
        <p:txBody>
          <a:bodyPr>
            <a:normAutofit fontScale="90000"/>
          </a:bodyPr>
          <a:lstStyle/>
          <a:p>
            <a:r>
              <a:rPr lang="fr-FR" dirty="0" smtClean="0"/>
              <a:t>IV- Séance 2 : La méthode d’aménagement du plateau. </a:t>
            </a:r>
            <a:endParaRPr lang="fr-FR" dirty="0"/>
          </a:p>
        </p:txBody>
      </p:sp>
      <p:sp>
        <p:nvSpPr>
          <p:cNvPr id="7" name="Espace réservé du contenu 6"/>
          <p:cNvSpPr>
            <a:spLocks noGrp="1"/>
          </p:cNvSpPr>
          <p:nvPr>
            <p:ph idx="1"/>
          </p:nvPr>
        </p:nvSpPr>
        <p:spPr>
          <a:xfrm>
            <a:off x="457200" y="2276872"/>
            <a:ext cx="8229600" cy="4200128"/>
          </a:xfrm>
        </p:spPr>
        <p:txBody>
          <a:bodyPr/>
          <a:lstStyle/>
          <a:p>
            <a:r>
              <a:rPr lang="fr-FR" sz="2800" b="1" u="sng" dirty="0" smtClean="0"/>
              <a:t>Objectifs</a:t>
            </a:r>
            <a:r>
              <a:rPr lang="fr-FR" dirty="0" smtClean="0"/>
              <a:t> : </a:t>
            </a:r>
          </a:p>
          <a:p>
            <a:r>
              <a:rPr lang="fr-FR" dirty="0" smtClean="0"/>
              <a:t>- Comprendre les étapes chronologiques de l’aménagement de ce territoire. </a:t>
            </a:r>
          </a:p>
          <a:p>
            <a:r>
              <a:rPr lang="fr-FR" dirty="0" smtClean="0"/>
              <a:t>- Introduire la notion d’acteurs géographiques. </a:t>
            </a:r>
          </a:p>
          <a:p>
            <a:r>
              <a:rPr lang="fr-FR" dirty="0" smtClean="0"/>
              <a:t>- Prendre conscience de la diversité des acteurs. </a:t>
            </a:r>
          </a:p>
          <a:p>
            <a:endParaRPr lang="fr-FR" dirty="0"/>
          </a:p>
          <a:p>
            <a:r>
              <a:rPr lang="fr-FR" sz="2800" b="1" u="sng" dirty="0" smtClean="0"/>
              <a:t>Capacité</a:t>
            </a:r>
            <a:r>
              <a:rPr lang="fr-FR" dirty="0" smtClean="0"/>
              <a:t> : </a:t>
            </a:r>
          </a:p>
          <a:p>
            <a:r>
              <a:rPr lang="fr-FR" dirty="0" smtClean="0"/>
              <a:t>- Extraire des informations d’un diagramme circulaire. </a:t>
            </a:r>
            <a:endParaRPr lang="fr-FR" dirty="0"/>
          </a:p>
        </p:txBody>
      </p:sp>
    </p:spTree>
    <p:extLst>
      <p:ext uri="{BB962C8B-B14F-4D97-AF65-F5344CB8AC3E}">
        <p14:creationId xmlns:p14="http://schemas.microsoft.com/office/powerpoint/2010/main" val="287340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496272"/>
          </a:xfrm>
        </p:spPr>
        <p:txBody>
          <a:bodyPr>
            <a:normAutofit/>
          </a:bodyPr>
          <a:lstStyle/>
          <a:p>
            <a:r>
              <a:rPr lang="fr-FR" b="1" u="sng" dirty="0" smtClean="0"/>
              <a:t>L’historique du projet </a:t>
            </a:r>
            <a:r>
              <a:rPr lang="fr-FR" dirty="0" smtClean="0"/>
              <a:t>: </a:t>
            </a:r>
          </a:p>
          <a:p>
            <a:r>
              <a:rPr lang="fr-FR" dirty="0" smtClean="0"/>
              <a:t>- Moment de cours magistral. </a:t>
            </a:r>
          </a:p>
          <a:p>
            <a:r>
              <a:rPr lang="fr-FR" dirty="0" smtClean="0"/>
              <a:t>- Les informations sont disponibles sur le site de la CAPS (</a:t>
            </a:r>
            <a:r>
              <a:rPr lang="fr-FR" dirty="0" smtClean="0">
                <a:hlinkClick r:id="rId2"/>
              </a:rPr>
              <a:t>www.caps.fr</a:t>
            </a:r>
            <a:r>
              <a:rPr lang="fr-FR" dirty="0" smtClean="0"/>
              <a:t>) ou sur la page </a:t>
            </a:r>
            <a:r>
              <a:rPr lang="fr-FR" dirty="0" err="1" smtClean="0"/>
              <a:t>wikipédia</a:t>
            </a:r>
            <a:r>
              <a:rPr lang="fr-FR" dirty="0" smtClean="0"/>
              <a:t> consacrée au plateau de Saclay. </a:t>
            </a:r>
          </a:p>
          <a:p>
            <a:endParaRPr lang="fr-FR" dirty="0"/>
          </a:p>
          <a:p>
            <a:pPr>
              <a:buFont typeface="Wingdings" pitchFamily="2" charset="2"/>
              <a:buChar char="è"/>
            </a:pPr>
            <a:r>
              <a:rPr lang="fr-FR" sz="2000" b="1" u="sng" dirty="0" smtClean="0">
                <a:sym typeface="Wingdings" panose="05000000000000000000" pitchFamily="2" charset="2"/>
              </a:rPr>
              <a:t>Activités élèves </a:t>
            </a:r>
            <a:r>
              <a:rPr lang="fr-FR" sz="2000" dirty="0" smtClean="0">
                <a:sym typeface="Wingdings" panose="05000000000000000000" pitchFamily="2" charset="2"/>
              </a:rPr>
              <a:t>:</a:t>
            </a:r>
          </a:p>
          <a:p>
            <a:r>
              <a:rPr lang="fr-FR" sz="2000" dirty="0" smtClean="0">
                <a:sym typeface="Wingdings" panose="05000000000000000000" pitchFamily="2" charset="2"/>
              </a:rPr>
              <a:t>Faire repérer aux élèves les trois phases chronologiques importantes.</a:t>
            </a:r>
          </a:p>
          <a:p>
            <a:r>
              <a:rPr lang="fr-FR" sz="2000" dirty="0" smtClean="0">
                <a:sym typeface="Wingdings" panose="05000000000000000000" pitchFamily="2" charset="2"/>
              </a:rPr>
              <a:t>Les interroger sur les 3 types d’établissements ou de bâtiments s’étant installé sur le plateau durant ces 3 périodes.  </a:t>
            </a:r>
          </a:p>
          <a:p>
            <a:r>
              <a:rPr lang="fr-FR" sz="2000" dirty="0" smtClean="0">
                <a:sym typeface="Wingdings" panose="05000000000000000000" pitchFamily="2" charset="2"/>
              </a:rPr>
              <a:t>= Faire émerger la notion « d’acteurs ». </a:t>
            </a:r>
            <a:endParaRPr lang="fr-FR" sz="2000" dirty="0"/>
          </a:p>
        </p:txBody>
      </p:sp>
    </p:spTree>
    <p:extLst>
      <p:ext uri="{BB962C8B-B14F-4D97-AF65-F5344CB8AC3E}">
        <p14:creationId xmlns:p14="http://schemas.microsoft.com/office/powerpoint/2010/main" val="158691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6932" y="697050"/>
            <a:ext cx="8229600" cy="4876800"/>
          </a:xfrm>
        </p:spPr>
        <p:txBody>
          <a:bodyPr/>
          <a:lstStyle/>
          <a:p>
            <a:r>
              <a:rPr lang="fr-FR" b="1" u="sng" dirty="0" smtClean="0"/>
              <a:t>Les acteurs du projet </a:t>
            </a:r>
            <a:r>
              <a:rPr lang="fr-FR" dirty="0" smtClean="0"/>
              <a:t>: </a:t>
            </a:r>
          </a:p>
          <a:p>
            <a:pPr marL="0" indent="0">
              <a:buNone/>
            </a:pPr>
            <a:r>
              <a:rPr lang="fr-FR" dirty="0" smtClean="0"/>
              <a:t> </a:t>
            </a:r>
          </a:p>
          <a:p>
            <a:endParaRPr lang="fr-FR" dirty="0"/>
          </a:p>
        </p:txBody>
      </p:sp>
      <p:pic>
        <p:nvPicPr>
          <p:cNvPr id="4" name="Picture 6" descr="畼㐯힙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0705" y="1484784"/>
            <a:ext cx="8316416" cy="35850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233264" y="4941168"/>
            <a:ext cx="84969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33263" y="5122865"/>
            <a:ext cx="8659215" cy="1754326"/>
          </a:xfrm>
          <a:prstGeom prst="rect">
            <a:avLst/>
          </a:prstGeom>
          <a:noFill/>
        </p:spPr>
        <p:txBody>
          <a:bodyPr wrap="square" rtlCol="0">
            <a:spAutoFit/>
          </a:bodyPr>
          <a:lstStyle/>
          <a:p>
            <a:pPr marL="285750" indent="-285750">
              <a:buFont typeface="Wingdings" pitchFamily="2" charset="2"/>
              <a:buChar char="è"/>
            </a:pPr>
            <a:r>
              <a:rPr lang="fr-FR" b="1" u="sng" dirty="0" smtClean="0">
                <a:sym typeface="Wingdings" panose="05000000000000000000" pitchFamily="2" charset="2"/>
              </a:rPr>
              <a:t>Activités élèves</a:t>
            </a:r>
            <a:r>
              <a:rPr lang="fr-FR" b="1" dirty="0" smtClean="0">
                <a:sym typeface="Wingdings" panose="05000000000000000000" pitchFamily="2" charset="2"/>
              </a:rPr>
              <a:t> </a:t>
            </a:r>
            <a:r>
              <a:rPr lang="fr-FR" dirty="0" smtClean="0">
                <a:sym typeface="Wingdings" panose="05000000000000000000" pitchFamily="2" charset="2"/>
              </a:rPr>
              <a:t>: </a:t>
            </a:r>
          </a:p>
          <a:p>
            <a:r>
              <a:rPr lang="fr-FR" dirty="0" smtClean="0">
                <a:sym typeface="Wingdings" panose="05000000000000000000" pitchFamily="2" charset="2"/>
              </a:rPr>
              <a:t>- Différencier les acteurs publics des acteurs privés. </a:t>
            </a:r>
          </a:p>
          <a:p>
            <a:r>
              <a:rPr lang="fr-FR" dirty="0" smtClean="0">
                <a:sym typeface="Wingdings" panose="05000000000000000000" pitchFamily="2" charset="2"/>
              </a:rPr>
              <a:t>- Repérer les 3 principaux acteurs participant au financement. </a:t>
            </a:r>
          </a:p>
          <a:p>
            <a:endParaRPr lang="fr-FR" dirty="0" smtClean="0"/>
          </a:p>
          <a:p>
            <a:r>
              <a:rPr lang="fr-FR" dirty="0" smtClean="0"/>
              <a:t>+ Explications nécessaires des termes : « Grand emprunt » et « Contrat de projet Etat-Région ». </a:t>
            </a:r>
            <a:endParaRPr lang="fr-FR" dirty="0"/>
          </a:p>
        </p:txBody>
      </p:sp>
    </p:spTree>
    <p:extLst>
      <p:ext uri="{BB962C8B-B14F-4D97-AF65-F5344CB8AC3E}">
        <p14:creationId xmlns:p14="http://schemas.microsoft.com/office/powerpoint/2010/main" val="216688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 Séance 3 : Les débats autour de l’aménagement du plateau. </a:t>
            </a:r>
            <a:endParaRPr lang="fr-FR" dirty="0"/>
          </a:p>
        </p:txBody>
      </p:sp>
      <p:sp>
        <p:nvSpPr>
          <p:cNvPr id="3" name="Espace réservé du contenu 2"/>
          <p:cNvSpPr>
            <a:spLocks noGrp="1"/>
          </p:cNvSpPr>
          <p:nvPr>
            <p:ph idx="1"/>
          </p:nvPr>
        </p:nvSpPr>
        <p:spPr>
          <a:xfrm>
            <a:off x="457200" y="2132856"/>
            <a:ext cx="8229600" cy="4344144"/>
          </a:xfrm>
        </p:spPr>
        <p:txBody>
          <a:bodyPr/>
          <a:lstStyle/>
          <a:p>
            <a:r>
              <a:rPr lang="fr-FR" dirty="0" smtClean="0"/>
              <a:t>Cette séance correspond à deux types de travaux : </a:t>
            </a:r>
          </a:p>
          <a:p>
            <a:r>
              <a:rPr lang="fr-FR" dirty="0" smtClean="0"/>
              <a:t>- une recherche internet.</a:t>
            </a:r>
          </a:p>
          <a:p>
            <a:r>
              <a:rPr lang="fr-FR" dirty="0" smtClean="0"/>
              <a:t>- une analyse de document. </a:t>
            </a:r>
          </a:p>
          <a:p>
            <a:endParaRPr lang="fr-FR" dirty="0"/>
          </a:p>
          <a:p>
            <a:r>
              <a:rPr lang="fr-FR" dirty="0" smtClean="0">
                <a:sym typeface="Wingdings" panose="05000000000000000000" pitchFamily="2" charset="2"/>
              </a:rPr>
              <a:t> Selon le temps et le matériel (salle informatique) disponible, le travail de recherche peut être effectué en classe ou donné en travail à la maison. </a:t>
            </a:r>
            <a:endParaRPr lang="fr-FR" dirty="0"/>
          </a:p>
        </p:txBody>
      </p:sp>
    </p:spTree>
    <p:extLst>
      <p:ext uri="{BB962C8B-B14F-4D97-AF65-F5344CB8AC3E}">
        <p14:creationId xmlns:p14="http://schemas.microsoft.com/office/powerpoint/2010/main" val="206943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424264"/>
          </a:xfrm>
        </p:spPr>
        <p:txBody>
          <a:bodyPr>
            <a:normAutofit/>
          </a:bodyPr>
          <a:lstStyle/>
          <a:p>
            <a:r>
              <a:rPr lang="fr-FR" sz="3200" b="1" u="sng" dirty="0" smtClean="0">
                <a:solidFill>
                  <a:srgbClr val="C00000"/>
                </a:solidFill>
              </a:rPr>
              <a:t>La recherche internet : </a:t>
            </a:r>
          </a:p>
          <a:p>
            <a:endParaRPr lang="fr-FR" dirty="0"/>
          </a:p>
          <a:p>
            <a:pPr marL="0" indent="0">
              <a:buNone/>
            </a:pPr>
            <a:r>
              <a:rPr lang="fr-FR" sz="2800" b="1" dirty="0">
                <a:sym typeface="Wingdings" panose="05000000000000000000" pitchFamily="2" charset="2"/>
              </a:rPr>
              <a:t> </a:t>
            </a:r>
            <a:r>
              <a:rPr lang="fr-FR" sz="2800" b="1" u="sng" dirty="0" smtClean="0">
                <a:sym typeface="Wingdings" panose="05000000000000000000" pitchFamily="2" charset="2"/>
              </a:rPr>
              <a:t>Objectifs</a:t>
            </a:r>
            <a:r>
              <a:rPr lang="fr-FR" sz="2800" b="1" dirty="0" smtClean="0">
                <a:sym typeface="Wingdings" panose="05000000000000000000" pitchFamily="2" charset="2"/>
              </a:rPr>
              <a:t> : </a:t>
            </a:r>
          </a:p>
          <a:p>
            <a:pPr>
              <a:buFontTx/>
              <a:buChar char="-"/>
            </a:pPr>
            <a:r>
              <a:rPr lang="fr-FR" dirty="0" smtClean="0">
                <a:sym typeface="Wingdings" panose="05000000000000000000" pitchFamily="2" charset="2"/>
              </a:rPr>
              <a:t>Repérer les acteurs locaux impliqués dans le projet. </a:t>
            </a:r>
          </a:p>
          <a:p>
            <a:pPr>
              <a:buFontTx/>
              <a:buChar char="-"/>
            </a:pPr>
            <a:r>
              <a:rPr lang="fr-FR" dirty="0" smtClean="0">
                <a:sym typeface="Wingdings" panose="05000000000000000000" pitchFamily="2" charset="2"/>
              </a:rPr>
              <a:t>Identifier les acteurs défendant ou s’opposant au projet. </a:t>
            </a:r>
          </a:p>
          <a:p>
            <a:pPr>
              <a:buFontTx/>
              <a:buChar char="-"/>
            </a:pPr>
            <a:endParaRPr lang="fr-FR" dirty="0">
              <a:sym typeface="Wingdings" panose="05000000000000000000" pitchFamily="2" charset="2"/>
            </a:endParaRPr>
          </a:p>
          <a:p>
            <a:pPr marL="0" indent="0">
              <a:buNone/>
            </a:pPr>
            <a:r>
              <a:rPr lang="fr-FR" dirty="0" smtClean="0">
                <a:sym typeface="Wingdings" panose="05000000000000000000" pitchFamily="2" charset="2"/>
              </a:rPr>
              <a:t> </a:t>
            </a:r>
            <a:r>
              <a:rPr lang="fr-FR" sz="2800" b="1" u="sng" dirty="0" smtClean="0">
                <a:sym typeface="Wingdings" panose="05000000000000000000" pitchFamily="2" charset="2"/>
              </a:rPr>
              <a:t>Capacités</a:t>
            </a:r>
            <a:r>
              <a:rPr lang="fr-FR" sz="2800" b="1" dirty="0" smtClean="0">
                <a:sym typeface="Wingdings" panose="05000000000000000000" pitchFamily="2" charset="2"/>
              </a:rPr>
              <a:t> : </a:t>
            </a:r>
          </a:p>
          <a:p>
            <a:pPr>
              <a:buFontTx/>
              <a:buChar char="-"/>
            </a:pPr>
            <a:r>
              <a:rPr lang="fr-FR" dirty="0" smtClean="0">
                <a:sym typeface="Wingdings" panose="05000000000000000000" pitchFamily="2" charset="2"/>
              </a:rPr>
              <a:t>Effectuer une recherche internet en autonomie. </a:t>
            </a:r>
          </a:p>
          <a:p>
            <a:pPr>
              <a:buFontTx/>
              <a:buChar char="-"/>
            </a:pPr>
            <a:r>
              <a:rPr lang="fr-FR" dirty="0" smtClean="0">
                <a:sym typeface="Wingdings" panose="05000000000000000000" pitchFamily="2" charset="2"/>
              </a:rPr>
              <a:t>Présenter un document. </a:t>
            </a:r>
          </a:p>
          <a:p>
            <a:pPr>
              <a:buFontTx/>
              <a:buChar char="-"/>
            </a:pPr>
            <a:r>
              <a:rPr lang="fr-FR" dirty="0" smtClean="0">
                <a:sym typeface="Wingdings" panose="05000000000000000000" pitchFamily="2" charset="2"/>
              </a:rPr>
              <a:t>S’interroger sur les différentes sources, natures et auteurs d’un document à usage politique. </a:t>
            </a:r>
          </a:p>
        </p:txBody>
      </p:sp>
    </p:spTree>
    <p:extLst>
      <p:ext uri="{BB962C8B-B14F-4D97-AF65-F5344CB8AC3E}">
        <p14:creationId xmlns:p14="http://schemas.microsoft.com/office/powerpoint/2010/main" val="40587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 </a:t>
            </a:r>
            <a:r>
              <a:rPr lang="fr-FR" sz="2800" b="1" u="sng" dirty="0" smtClean="0"/>
              <a:t>Mise en œuvre </a:t>
            </a:r>
            <a:r>
              <a:rPr lang="fr-FR" dirty="0" smtClean="0"/>
              <a:t>: </a:t>
            </a:r>
          </a:p>
          <a:p>
            <a:r>
              <a:rPr lang="fr-FR" dirty="0" smtClean="0"/>
              <a:t>- </a:t>
            </a:r>
            <a:r>
              <a:rPr lang="fr-FR" dirty="0"/>
              <a:t>Choisir une commune ciblée. </a:t>
            </a:r>
          </a:p>
          <a:p>
            <a:r>
              <a:rPr lang="fr-FR" dirty="0"/>
              <a:t>- Demander aux élèves de chercher sur internet des avis sur l’aménagement du plateau de Saclay et de les présenter ensuite en classe. </a:t>
            </a:r>
            <a:endParaRPr lang="fr-FR" dirty="0" smtClean="0"/>
          </a:p>
          <a:p>
            <a:endParaRPr lang="fr-FR" dirty="0"/>
          </a:p>
          <a:p>
            <a:r>
              <a:rPr lang="fr-FR" dirty="0" smtClean="0">
                <a:sym typeface="Wingdings" panose="05000000000000000000" pitchFamily="2" charset="2"/>
              </a:rPr>
              <a:t> Choisir trois ou quatre documents. </a:t>
            </a:r>
          </a:p>
          <a:p>
            <a:r>
              <a:rPr lang="fr-FR" dirty="0">
                <a:sym typeface="Wingdings" panose="05000000000000000000" pitchFamily="2" charset="2"/>
              </a:rPr>
              <a:t> </a:t>
            </a:r>
            <a:r>
              <a:rPr lang="fr-FR" dirty="0" smtClean="0">
                <a:sym typeface="Wingdings" panose="05000000000000000000" pitchFamily="2" charset="2"/>
              </a:rPr>
              <a:t>     (voir exemples) </a:t>
            </a:r>
            <a:endParaRPr lang="fr-FR" dirty="0"/>
          </a:p>
          <a:p>
            <a:endParaRPr lang="fr-FR" dirty="0"/>
          </a:p>
        </p:txBody>
      </p:sp>
    </p:spTree>
    <p:extLst>
      <p:ext uri="{BB962C8B-B14F-4D97-AF65-F5344CB8AC3E}">
        <p14:creationId xmlns:p14="http://schemas.microsoft.com/office/powerpoint/2010/main" val="199437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Plan du diaporama</a:t>
            </a:r>
            <a:endParaRPr lang="fr-FR" dirty="0"/>
          </a:p>
        </p:txBody>
      </p:sp>
      <p:sp>
        <p:nvSpPr>
          <p:cNvPr id="3" name="Espace réservé du contenu 2"/>
          <p:cNvSpPr>
            <a:spLocks noGrp="1"/>
          </p:cNvSpPr>
          <p:nvPr>
            <p:ph idx="1"/>
          </p:nvPr>
        </p:nvSpPr>
        <p:spPr/>
        <p:txBody>
          <a:bodyPr>
            <a:normAutofit/>
          </a:bodyPr>
          <a:lstStyle/>
          <a:p>
            <a:r>
              <a:rPr lang="fr-FR" sz="3200" dirty="0" smtClean="0"/>
              <a:t>I- Rappel du programme.</a:t>
            </a:r>
          </a:p>
          <a:p>
            <a:r>
              <a:rPr lang="fr-FR" sz="3200" dirty="0" smtClean="0"/>
              <a:t>II- Introduction de la séquence. </a:t>
            </a:r>
          </a:p>
          <a:p>
            <a:r>
              <a:rPr lang="fr-FR" sz="3200" dirty="0" smtClean="0"/>
              <a:t>III- Séance 1.</a:t>
            </a:r>
          </a:p>
          <a:p>
            <a:r>
              <a:rPr lang="fr-FR" sz="3200" dirty="0" smtClean="0"/>
              <a:t>IV- Séance 2.</a:t>
            </a:r>
          </a:p>
          <a:p>
            <a:r>
              <a:rPr lang="fr-FR" sz="3200" dirty="0"/>
              <a:t>V</a:t>
            </a:r>
            <a:r>
              <a:rPr lang="fr-FR" sz="3200" dirty="0" smtClean="0"/>
              <a:t> Séance 3. </a:t>
            </a:r>
          </a:p>
          <a:p>
            <a:r>
              <a:rPr lang="fr-FR" sz="3200" dirty="0" smtClean="0"/>
              <a:t>VI- La sortie de terrain. </a:t>
            </a:r>
            <a:endParaRPr lang="fr-FR" sz="3200" dirty="0"/>
          </a:p>
        </p:txBody>
      </p:sp>
    </p:spTree>
    <p:extLst>
      <p:ext uri="{BB962C8B-B14F-4D97-AF65-F5344CB8AC3E}">
        <p14:creationId xmlns:p14="http://schemas.microsoft.com/office/powerpoint/2010/main" val="240995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8784976" cy="4876800"/>
          </a:xfrm>
        </p:spPr>
        <p:txBody>
          <a:bodyPr>
            <a:noAutofit/>
          </a:bodyPr>
          <a:lstStyle/>
          <a:p>
            <a:pPr>
              <a:lnSpc>
                <a:spcPct val="80000"/>
              </a:lnSpc>
            </a:pPr>
            <a:r>
              <a:rPr lang="fr-FR" altLang="fr-FR" sz="2000" b="1" dirty="0" smtClean="0"/>
              <a:t>Document 1</a:t>
            </a:r>
            <a:r>
              <a:rPr lang="fr-FR" altLang="fr-FR" sz="2000" b="1" dirty="0"/>
              <a:t> : L’avis des élus écologistes de Palaiseau</a:t>
            </a:r>
            <a:r>
              <a:rPr lang="fr-FR" altLang="fr-FR" sz="1600" b="1" dirty="0"/>
              <a:t>. </a:t>
            </a:r>
          </a:p>
          <a:p>
            <a:pPr>
              <a:lnSpc>
                <a:spcPct val="80000"/>
              </a:lnSpc>
            </a:pPr>
            <a:endParaRPr lang="fr-FR" altLang="fr-FR" sz="1600" i="1" dirty="0"/>
          </a:p>
          <a:p>
            <a:pPr marL="0" indent="0" algn="just">
              <a:lnSpc>
                <a:spcPct val="80000"/>
              </a:lnSpc>
              <a:buNone/>
            </a:pPr>
            <a:r>
              <a:rPr lang="fr-FR" altLang="fr-FR" sz="1600" i="1" dirty="0"/>
              <a:t>Ce projet séduisant en théorie est sorti du rêve technocratique d’urbanistes qui ont pensé un projet totalement “hors sol” sans aucune concertation avec les habitants du territoire et les travailleurs concernés. </a:t>
            </a:r>
          </a:p>
          <a:p>
            <a:pPr marL="0" indent="0" algn="just">
              <a:lnSpc>
                <a:spcPct val="80000"/>
              </a:lnSpc>
              <a:buNone/>
            </a:pPr>
            <a:r>
              <a:rPr lang="fr-FR" altLang="fr-FR" sz="1600" i="1" dirty="0"/>
              <a:t>L’urbanisation de plateau de Saclay repose sur un objectif démodé de “proximité physique” entre laboratoires de recherche et grandes écoles pour pouvoir produire davantage d’innovation-recherche. La « </a:t>
            </a:r>
            <a:r>
              <a:rPr lang="fr-FR" altLang="fr-FR" sz="1600" i="1" dirty="0" err="1"/>
              <a:t>Silicon</a:t>
            </a:r>
            <a:r>
              <a:rPr lang="fr-FR" altLang="fr-FR" sz="1600" i="1" dirty="0"/>
              <a:t> </a:t>
            </a:r>
            <a:r>
              <a:rPr lang="fr-FR" altLang="fr-FR" sz="1600" i="1" dirty="0" err="1"/>
              <a:t>Valley</a:t>
            </a:r>
            <a:r>
              <a:rPr lang="fr-FR" altLang="fr-FR" sz="1600" i="1" dirty="0"/>
              <a:t> » censée servir de modèle outre-Atlantique s’étire sur 120 kms et ne présente pas du tout la même configuration. Alors que certains laboratoires de l’université d’Orsay peinent à trouver un million d’euros pour boucler leur budget, chaque déménagement (cf. départ de l’Ecole Centrale de Chatenay-Malabry ) coûte environ 200 millions d’euros. […]. Le travail en réseau et la dématérialisation rendent encore moins nécessaire aujourd’hui de rapprocher physiquement les établissements. </a:t>
            </a:r>
          </a:p>
          <a:p>
            <a:pPr marL="0" indent="0" algn="just">
              <a:lnSpc>
                <a:spcPct val="80000"/>
              </a:lnSpc>
              <a:buNone/>
            </a:pPr>
            <a:r>
              <a:rPr lang="fr-FR" altLang="fr-FR" sz="1600" i="1" dirty="0"/>
              <a:t>Par ailleurs, constatons que les populations de chercheurs qui travaillent sur ce territoire ont très minoritairement choisi de se loger à proximité (vallées de l’Yvette et de la Bièvre). On risque donc de dépenser des sommes considérables pour une greffe urbaine qui ne prenne pas. D’autre part, rien ne garantit que les fonctions  manquantes (services, commerces, loisirs…) viendront s’agréger à ce campus pour le transformer en véritable “ville”. […] Les infrastructures  semblent surdimensionnées et de plus sacrifient d’excellentes terres agricoles qui peuvent contribuer à relever le défi alimentaire IDF.</a:t>
            </a:r>
          </a:p>
          <a:p>
            <a:pPr>
              <a:lnSpc>
                <a:spcPct val="80000"/>
              </a:lnSpc>
            </a:pPr>
            <a:endParaRPr lang="fr-FR" altLang="fr-FR" sz="1600" dirty="0"/>
          </a:p>
          <a:p>
            <a:pPr>
              <a:lnSpc>
                <a:spcPct val="80000"/>
              </a:lnSpc>
            </a:pPr>
            <a:r>
              <a:rPr lang="fr-FR" altLang="fr-FR" sz="1600" dirty="0"/>
              <a:t>Extrait du site : </a:t>
            </a:r>
            <a:r>
              <a:rPr lang="fr-FR" altLang="fr-FR" sz="1600" b="1" dirty="0">
                <a:hlinkClick r:id="rId2"/>
              </a:rPr>
              <a:t>http://verts-palaiseau.blogspot.fr</a:t>
            </a:r>
            <a:r>
              <a:rPr lang="fr-FR" altLang="fr-FR" sz="1600" dirty="0"/>
              <a:t>, 21 mai 2013. </a:t>
            </a:r>
          </a:p>
          <a:p>
            <a:endParaRPr lang="fr-FR" sz="1600" dirty="0"/>
          </a:p>
        </p:txBody>
      </p:sp>
    </p:spTree>
    <p:extLst>
      <p:ext uri="{BB962C8B-B14F-4D97-AF65-F5344CB8AC3E}">
        <p14:creationId xmlns:p14="http://schemas.microsoft.com/office/powerpoint/2010/main" val="185111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24744"/>
            <a:ext cx="8712968" cy="5352256"/>
          </a:xfrm>
        </p:spPr>
        <p:txBody>
          <a:bodyPr>
            <a:normAutofit fontScale="85000" lnSpcReduction="20000"/>
          </a:bodyPr>
          <a:lstStyle/>
          <a:p>
            <a:pPr>
              <a:lnSpc>
                <a:spcPct val="80000"/>
              </a:lnSpc>
            </a:pPr>
            <a:r>
              <a:rPr lang="fr-FR" altLang="fr-FR" sz="2800" b="1" dirty="0" smtClean="0"/>
              <a:t>Document 2</a:t>
            </a:r>
            <a:r>
              <a:rPr lang="fr-FR" altLang="fr-FR" sz="2800" b="1" dirty="0"/>
              <a:t> : L’avis des élus de droite et du centre à Palaiseau. </a:t>
            </a:r>
          </a:p>
          <a:p>
            <a:pPr>
              <a:lnSpc>
                <a:spcPct val="80000"/>
              </a:lnSpc>
            </a:pPr>
            <a:endParaRPr lang="fr-FR" altLang="fr-FR" sz="2800" i="1" dirty="0"/>
          </a:p>
          <a:p>
            <a:pPr marL="0" indent="0" algn="just">
              <a:lnSpc>
                <a:spcPct val="80000"/>
              </a:lnSpc>
              <a:buNone/>
            </a:pPr>
            <a:r>
              <a:rPr lang="fr-FR" altLang="fr-FR" i="1" dirty="0"/>
              <a:t>Mercredi soir (26 juin) le conseil municipal de Palaiseau a adopté, à une très courte majorité (19 voix sur 35) la révision du plan local d’urbanisme de Palaiseau. Quatre heures de débat, ou plutôt de monologues successifs où tout a été dit, ou presque.</a:t>
            </a:r>
          </a:p>
          <a:p>
            <a:pPr marL="0" indent="0" algn="just">
              <a:lnSpc>
                <a:spcPct val="80000"/>
              </a:lnSpc>
              <a:buNone/>
            </a:pPr>
            <a:r>
              <a:rPr lang="fr-FR" altLang="fr-FR" i="1" dirty="0"/>
              <a:t>Dès l’ouverture du débat, Hervé Paillet a exprimé le point de vue de Palaiseau A Venir : installer de force 2500 logements familiaux en plein cœur du futur campus à l’Ouest de l’Ecole Polytechnique (objet de cette révision du PLU) est un non-sens. Sans transport, sans lien avec la vallée, le nouveau quartier de 10.000 habitants sera trop dense, trop haut (8 étages) et surtout trop près des laboratoires. Au final, les nouveaux habitants seront enclavés et subiront les nuisances du pôle de recherche et dans le même temps, il n’y aura plus de place pour que les start-up s’installent. Des habitants accueillis dans de mauvaises conditions et un cluster en panne !</a:t>
            </a:r>
          </a:p>
          <a:p>
            <a:pPr marL="0" indent="0" algn="just">
              <a:lnSpc>
                <a:spcPct val="80000"/>
              </a:lnSpc>
              <a:buNone/>
            </a:pPr>
            <a:r>
              <a:rPr lang="fr-FR" altLang="fr-FR" i="1" dirty="0"/>
              <a:t>Les Verts, puis la GALU, ont alors pris la parole pour dénoncer ce projet mal pensé, consommateur d’espace et surdimensionné pour notre commune. C’est là que le débat a dérapé. […]. </a:t>
            </a:r>
          </a:p>
          <a:p>
            <a:pPr>
              <a:lnSpc>
                <a:spcPct val="80000"/>
              </a:lnSpc>
            </a:pPr>
            <a:endParaRPr lang="fr-FR" altLang="fr-FR" dirty="0"/>
          </a:p>
          <a:p>
            <a:pPr>
              <a:lnSpc>
                <a:spcPct val="80000"/>
              </a:lnSpc>
            </a:pPr>
            <a:r>
              <a:rPr lang="fr-FR" altLang="fr-FR" dirty="0"/>
              <a:t>Extrait de l’article : Entre mépris et populisme, paru sur le site : </a:t>
            </a:r>
            <a:r>
              <a:rPr lang="fr-FR" altLang="fr-FR" dirty="0">
                <a:hlinkClick r:id="rId2"/>
              </a:rPr>
              <a:t>www.palaiseauavenir.org</a:t>
            </a:r>
            <a:r>
              <a:rPr lang="fr-FR" altLang="fr-FR" dirty="0"/>
              <a:t>, 28 juin 2013. </a:t>
            </a:r>
          </a:p>
          <a:p>
            <a:endParaRPr lang="fr-FR" dirty="0"/>
          </a:p>
        </p:txBody>
      </p:sp>
    </p:spTree>
    <p:extLst>
      <p:ext uri="{BB962C8B-B14F-4D97-AF65-F5344CB8AC3E}">
        <p14:creationId xmlns:p14="http://schemas.microsoft.com/office/powerpoint/2010/main" val="246543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sym typeface="Wingdings" panose="05000000000000000000" pitchFamily="2" charset="2"/>
              </a:rPr>
              <a:t> Activités élèves : </a:t>
            </a:r>
          </a:p>
          <a:p>
            <a:r>
              <a:rPr lang="fr-FR" dirty="0" smtClean="0">
                <a:sym typeface="Wingdings" panose="05000000000000000000" pitchFamily="2" charset="2"/>
              </a:rPr>
              <a:t>- Comparer les natures et les auteurs de ces documents.</a:t>
            </a:r>
          </a:p>
          <a:p>
            <a:r>
              <a:rPr lang="fr-FR" dirty="0" smtClean="0">
                <a:sym typeface="Wingdings" panose="05000000000000000000" pitchFamily="2" charset="2"/>
              </a:rPr>
              <a:t>- Repérer les points communs et les avis divergents dans l’argumentation.  </a:t>
            </a:r>
          </a:p>
          <a:p>
            <a:endParaRPr lang="fr-FR" dirty="0">
              <a:sym typeface="Wingdings" panose="05000000000000000000" pitchFamily="2" charset="2"/>
            </a:endParaRPr>
          </a:p>
          <a:p>
            <a:r>
              <a:rPr lang="fr-FR" dirty="0" smtClean="0">
                <a:sym typeface="Wingdings" panose="05000000000000000000" pitchFamily="2" charset="2"/>
              </a:rPr>
              <a:t>Reprise en cours dialogué : </a:t>
            </a:r>
          </a:p>
          <a:p>
            <a:r>
              <a:rPr lang="fr-FR" dirty="0" smtClean="0">
                <a:sym typeface="Wingdings" panose="05000000000000000000" pitchFamily="2" charset="2"/>
              </a:rPr>
              <a:t>- Lister les points d’opposition au projet. </a:t>
            </a:r>
          </a:p>
          <a:p>
            <a:r>
              <a:rPr lang="fr-FR" dirty="0" smtClean="0">
                <a:sym typeface="Wingdings" panose="05000000000000000000" pitchFamily="2" charset="2"/>
              </a:rPr>
              <a:t>- Débattre sur les sources possibles d’information. </a:t>
            </a:r>
          </a:p>
          <a:p>
            <a:r>
              <a:rPr lang="fr-FR" dirty="0">
                <a:sym typeface="Wingdings" panose="05000000000000000000" pitchFamily="2" charset="2"/>
              </a:rPr>
              <a:t> </a:t>
            </a:r>
            <a:r>
              <a:rPr lang="fr-FR" dirty="0" smtClean="0">
                <a:sym typeface="Wingdings" panose="05000000000000000000" pitchFamily="2" charset="2"/>
              </a:rPr>
              <a:t>  Classer les sources. </a:t>
            </a:r>
          </a:p>
          <a:p>
            <a:r>
              <a:rPr lang="fr-FR" dirty="0" smtClean="0">
                <a:sym typeface="Wingdings" panose="05000000000000000000" pitchFamily="2" charset="2"/>
              </a:rPr>
              <a:t>- Lister les acteurs locaux s’exprimant autour du projet. </a:t>
            </a:r>
          </a:p>
        </p:txBody>
      </p:sp>
    </p:spTree>
    <p:extLst>
      <p:ext uri="{BB962C8B-B14F-4D97-AF65-F5344CB8AC3E}">
        <p14:creationId xmlns:p14="http://schemas.microsoft.com/office/powerpoint/2010/main" val="256578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568280"/>
          </a:xfrm>
        </p:spPr>
        <p:txBody>
          <a:bodyPr>
            <a:normAutofit/>
          </a:bodyPr>
          <a:lstStyle/>
          <a:p>
            <a:r>
              <a:rPr lang="fr-FR" sz="3200" b="1" u="sng" dirty="0" smtClean="0">
                <a:solidFill>
                  <a:srgbClr val="C00000"/>
                </a:solidFill>
              </a:rPr>
              <a:t>L’analyse d’un document. </a:t>
            </a:r>
          </a:p>
          <a:p>
            <a:endParaRPr lang="fr-FR" dirty="0"/>
          </a:p>
          <a:p>
            <a:r>
              <a:rPr lang="fr-FR" sz="2800" b="1" u="sng" dirty="0" smtClean="0"/>
              <a:t>Objectifs</a:t>
            </a:r>
            <a:r>
              <a:rPr lang="fr-FR" dirty="0" smtClean="0"/>
              <a:t> : </a:t>
            </a:r>
          </a:p>
          <a:p>
            <a:r>
              <a:rPr lang="fr-FR" dirty="0" smtClean="0"/>
              <a:t>- Comprendre les arguments d’élus locaux opposés au projet. </a:t>
            </a:r>
          </a:p>
          <a:p>
            <a:r>
              <a:rPr lang="fr-FR" dirty="0" smtClean="0"/>
              <a:t>- Rappeler la méthodologie de l’analyse de document. </a:t>
            </a:r>
          </a:p>
          <a:p>
            <a:endParaRPr lang="fr-FR" dirty="0"/>
          </a:p>
          <a:p>
            <a:r>
              <a:rPr lang="fr-FR" sz="2800" b="1" u="sng" dirty="0" smtClean="0"/>
              <a:t>Capacités</a:t>
            </a:r>
            <a:r>
              <a:rPr lang="fr-FR" dirty="0" smtClean="0"/>
              <a:t> : </a:t>
            </a:r>
          </a:p>
          <a:p>
            <a:r>
              <a:rPr lang="fr-FR" dirty="0" smtClean="0"/>
              <a:t>- Présenter un document. </a:t>
            </a:r>
          </a:p>
          <a:p>
            <a:r>
              <a:rPr lang="fr-FR" dirty="0" smtClean="0"/>
              <a:t>- Extraire des informations permettant de cerner le sens général du document. </a:t>
            </a:r>
          </a:p>
          <a:p>
            <a:r>
              <a:rPr lang="fr-FR" dirty="0" smtClean="0"/>
              <a:t>- Critiquer un document. </a:t>
            </a:r>
          </a:p>
          <a:p>
            <a:endParaRPr lang="fr-FR" dirty="0"/>
          </a:p>
        </p:txBody>
      </p:sp>
    </p:spTree>
    <p:extLst>
      <p:ext uri="{BB962C8B-B14F-4D97-AF65-F5344CB8AC3E}">
        <p14:creationId xmlns:p14="http://schemas.microsoft.com/office/powerpoint/2010/main" val="241299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1012324_592957764072395_1339465812_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154806"/>
            <a:ext cx="4896544" cy="6724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oneTexte 4"/>
          <p:cNvSpPr txBox="1"/>
          <p:nvPr/>
        </p:nvSpPr>
        <p:spPr>
          <a:xfrm>
            <a:off x="5652120" y="5229200"/>
            <a:ext cx="3384376" cy="646331"/>
          </a:xfrm>
          <a:prstGeom prst="rect">
            <a:avLst/>
          </a:prstGeom>
          <a:noFill/>
        </p:spPr>
        <p:txBody>
          <a:bodyPr wrap="square" rtlCol="0">
            <a:spAutoFit/>
          </a:bodyPr>
          <a:lstStyle/>
          <a:p>
            <a:r>
              <a:rPr lang="fr-FR" b="1" dirty="0" smtClean="0"/>
              <a:t>Affiche contre le PLU de Palaiseau, 2013. </a:t>
            </a:r>
            <a:endParaRPr lang="fr-FR" b="1" dirty="0"/>
          </a:p>
        </p:txBody>
      </p:sp>
    </p:spTree>
    <p:extLst>
      <p:ext uri="{BB962C8B-B14F-4D97-AF65-F5344CB8AC3E}">
        <p14:creationId xmlns:p14="http://schemas.microsoft.com/office/powerpoint/2010/main" val="1269199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smtClean="0">
                <a:sym typeface="Wingdings" panose="05000000000000000000" pitchFamily="2" charset="2"/>
              </a:rPr>
              <a:t> </a:t>
            </a:r>
            <a:r>
              <a:rPr lang="fr-FR" b="1" u="sng" dirty="0" smtClean="0">
                <a:sym typeface="Wingdings" panose="05000000000000000000" pitchFamily="2" charset="2"/>
              </a:rPr>
              <a:t>Activités élèves </a:t>
            </a:r>
            <a:r>
              <a:rPr lang="fr-FR" dirty="0" smtClean="0">
                <a:sym typeface="Wingdings" panose="05000000000000000000" pitchFamily="2" charset="2"/>
              </a:rPr>
              <a:t>: </a:t>
            </a:r>
          </a:p>
          <a:p>
            <a:r>
              <a:rPr lang="fr-FR" dirty="0" smtClean="0">
                <a:sym typeface="Wingdings" panose="05000000000000000000" pitchFamily="2" charset="2"/>
              </a:rPr>
              <a:t>- Présenter le document en insistant sur sa nature et son contexte de parution. </a:t>
            </a:r>
          </a:p>
          <a:p>
            <a:r>
              <a:rPr lang="fr-FR" dirty="0" smtClean="0">
                <a:sym typeface="Wingdings" panose="05000000000000000000" pitchFamily="2" charset="2"/>
              </a:rPr>
              <a:t>- Montrer comment ce document permet d’illustrer les débats concernant l’aménagement du plateau de Saclay. </a:t>
            </a:r>
          </a:p>
          <a:p>
            <a:r>
              <a:rPr lang="fr-FR" dirty="0" smtClean="0"/>
              <a:t>- Souligner l’intérêt et les limites de ce document. </a:t>
            </a:r>
          </a:p>
          <a:p>
            <a:endParaRPr lang="fr-FR" dirty="0"/>
          </a:p>
          <a:p>
            <a:endParaRPr lang="fr-FR" dirty="0" smtClean="0"/>
          </a:p>
          <a:p>
            <a:r>
              <a:rPr lang="fr-FR" dirty="0" smtClean="0"/>
              <a:t>+ Selon le moment de l’année, ces questions peuvent être plus détaillées pour guider les élèves. </a:t>
            </a:r>
          </a:p>
          <a:p>
            <a:r>
              <a:rPr lang="fr-FR" dirty="0" smtClean="0"/>
              <a:t>+ Ce travail peut être le moment de rappel de la méthodologie de l’analyse de document géographique. </a:t>
            </a:r>
            <a:endParaRPr lang="fr-FR" dirty="0"/>
          </a:p>
        </p:txBody>
      </p:sp>
    </p:spTree>
    <p:extLst>
      <p:ext uri="{BB962C8B-B14F-4D97-AF65-F5344CB8AC3E}">
        <p14:creationId xmlns:p14="http://schemas.microsoft.com/office/powerpoint/2010/main" val="3210224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 La sortie de terrain. </a:t>
            </a:r>
            <a:endParaRPr lang="fr-FR" dirty="0"/>
          </a:p>
        </p:txBody>
      </p:sp>
      <p:sp>
        <p:nvSpPr>
          <p:cNvPr id="3" name="Espace réservé du contenu 2"/>
          <p:cNvSpPr>
            <a:spLocks noGrp="1"/>
          </p:cNvSpPr>
          <p:nvPr>
            <p:ph idx="1"/>
          </p:nvPr>
        </p:nvSpPr>
        <p:spPr/>
        <p:txBody>
          <a:bodyPr/>
          <a:lstStyle/>
          <a:p>
            <a:r>
              <a:rPr lang="fr-FR" dirty="0" smtClean="0"/>
              <a:t>Synchrotron Soleil (Saint-Aubin)</a:t>
            </a:r>
          </a:p>
          <a:p>
            <a:endParaRPr lang="fr-FR" dirty="0"/>
          </a:p>
          <a:p>
            <a:r>
              <a:rPr lang="fr-FR" dirty="0" smtClean="0"/>
              <a:t>Objectifs : </a:t>
            </a:r>
          </a:p>
          <a:p>
            <a:r>
              <a:rPr lang="fr-FR" dirty="0" smtClean="0"/>
              <a:t>- Renforcer le travail transdisciplinaire.   </a:t>
            </a:r>
          </a:p>
          <a:p>
            <a:r>
              <a:rPr lang="fr-FR" dirty="0" smtClean="0"/>
              <a:t>- Découvrir un acteur de l’aménagement sur le terrain. </a:t>
            </a:r>
          </a:p>
          <a:p>
            <a:pPr marL="0" indent="0">
              <a:buNone/>
            </a:pPr>
            <a:endParaRPr lang="fr-FR" dirty="0"/>
          </a:p>
          <a:p>
            <a:pPr marL="0" indent="0">
              <a:buNone/>
            </a:pPr>
            <a:r>
              <a:rPr lang="fr-FR" dirty="0" smtClean="0"/>
              <a:t>Contacter le service pédagogique sur le terrain. </a:t>
            </a:r>
          </a:p>
          <a:p>
            <a:pPr marL="0" indent="0">
              <a:buNone/>
            </a:pPr>
            <a:r>
              <a:rPr lang="fr-FR" dirty="0" smtClean="0"/>
              <a:t>Un questionnaire peut être distribué aux élèves avant ou après la visite afin de les aider à repérer </a:t>
            </a:r>
            <a:r>
              <a:rPr lang="fr-FR" smtClean="0"/>
              <a:t>les informations importantes</a:t>
            </a:r>
            <a:r>
              <a:rPr lang="fr-FR" dirty="0" smtClean="0"/>
              <a:t>.</a:t>
            </a:r>
          </a:p>
        </p:txBody>
      </p:sp>
    </p:spTree>
    <p:extLst>
      <p:ext uri="{BB962C8B-B14F-4D97-AF65-F5344CB8AC3E}">
        <p14:creationId xmlns:p14="http://schemas.microsoft.com/office/powerpoint/2010/main" val="145575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 Rappel du programme.</a:t>
            </a:r>
            <a:endParaRPr lang="fr-FR" dirty="0"/>
          </a:p>
        </p:txBody>
      </p:sp>
      <p:sp>
        <p:nvSpPr>
          <p:cNvPr id="3" name="Espace réservé du contenu 2"/>
          <p:cNvSpPr>
            <a:spLocks noGrp="1"/>
          </p:cNvSpPr>
          <p:nvPr>
            <p:ph idx="1"/>
          </p:nvPr>
        </p:nvSpPr>
        <p:spPr/>
        <p:txBody>
          <a:bodyPr/>
          <a:lstStyle/>
          <a:p>
            <a:r>
              <a:rPr lang="fr-FR" sz="2800" b="1" u="sng" dirty="0" smtClean="0"/>
              <a:t>A- Capacités et méthodes.</a:t>
            </a:r>
          </a:p>
          <a:p>
            <a:r>
              <a:rPr lang="fr-FR" sz="2800" b="1" u="sng" dirty="0" smtClean="0"/>
              <a:t> </a:t>
            </a:r>
          </a:p>
          <a:p>
            <a:endParaRPr lang="fr-FR"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860924150"/>
              </p:ext>
            </p:extLst>
          </p:nvPr>
        </p:nvGraphicFramePr>
        <p:xfrm>
          <a:off x="457200" y="2118360"/>
          <a:ext cx="8229600" cy="3840480"/>
        </p:xfrm>
        <a:graphic>
          <a:graphicData uri="http://schemas.openxmlformats.org/drawingml/2006/table">
            <a:tbl>
              <a:tblPr/>
              <a:tblGrid>
                <a:gridCol w="4114800"/>
                <a:gridCol w="4114800"/>
              </a:tblGrid>
              <a:tr h="0">
                <a:tc gridSpan="2">
                  <a:txBody>
                    <a:bodyPr/>
                    <a:lstStyle/>
                    <a:p>
                      <a:r>
                        <a:rPr lang="fr-FR" dirty="0"/>
                        <a:t>II - Maîtriser des outils et méthodes spécifiques</a:t>
                      </a:r>
                    </a:p>
                  </a:txBody>
                  <a:tcPr marL="0" marR="0" marT="0" marB="0">
                    <a:lnL>
                      <a:noFill/>
                    </a:lnL>
                    <a:lnR>
                      <a:noFill/>
                    </a:lnR>
                    <a:lnT>
                      <a:noFill/>
                    </a:lnT>
                    <a:lnB>
                      <a:noFill/>
                    </a:lnB>
                  </a:tcPr>
                </a:tc>
                <a:tc hMerge="1">
                  <a:txBody>
                    <a:bodyPr/>
                    <a:lstStyle/>
                    <a:p>
                      <a:endParaRPr lang="fr-FR"/>
                    </a:p>
                  </a:txBody>
                  <a:tcPr/>
                </a:tc>
              </a:tr>
              <a:tr h="0">
                <a:tc>
                  <a:txBody>
                    <a:bodyPr/>
                    <a:lstStyle/>
                    <a:p>
                      <a:r>
                        <a:rPr lang="fr-FR" b="1" dirty="0"/>
                        <a:t>1) Exploiter et confronter des informations</a:t>
                      </a:r>
                      <a:endParaRPr lang="fr-FR" dirty="0"/>
                    </a:p>
                  </a:txBody>
                  <a:tcPr marL="0" marR="0" marT="0" marB="0">
                    <a:lnL>
                      <a:noFill/>
                    </a:lnL>
                    <a:lnR>
                      <a:noFill/>
                    </a:lnR>
                    <a:lnT>
                      <a:noFill/>
                    </a:lnT>
                    <a:lnB>
                      <a:noFill/>
                    </a:lnB>
                  </a:tcPr>
                </a:tc>
                <a:tc>
                  <a:txBody>
                    <a:bodyPr/>
                    <a:lstStyle/>
                    <a:p>
                      <a:r>
                        <a:rPr lang="fr-FR"/>
                        <a:t>- identifier des documents (nature, auteur, date, conditions de production)</a:t>
                      </a:r>
                    </a:p>
                  </a:txBody>
                  <a:tcPr marL="0" marR="0" marT="0" marB="0">
                    <a:lnL>
                      <a:noFill/>
                    </a:lnL>
                    <a:lnR>
                      <a:noFill/>
                    </a:lnR>
                    <a:lnT>
                      <a:noFill/>
                    </a:lnT>
                    <a:lnB>
                      <a:noFill/>
                    </a:lnB>
                  </a:tcPr>
                </a:tc>
              </a:tr>
              <a:tr h="0">
                <a:tc>
                  <a:txBody>
                    <a:bodyPr/>
                    <a:lstStyle/>
                    <a:p>
                      <a:endParaRPr lang="fr-FR"/>
                    </a:p>
                  </a:txBody>
                  <a:tcPr marL="0" marR="0" marT="0" marB="0">
                    <a:lnL>
                      <a:noFill/>
                    </a:lnL>
                    <a:lnR>
                      <a:noFill/>
                    </a:lnR>
                    <a:lnT>
                      <a:noFill/>
                    </a:lnT>
                    <a:lnB>
                      <a:noFill/>
                    </a:lnB>
                  </a:tcPr>
                </a:tc>
                <a:tc>
                  <a:txBody>
                    <a:bodyPr/>
                    <a:lstStyle/>
                    <a:p>
                      <a:r>
                        <a:rPr lang="fr-FR"/>
                        <a:t>- prélever, hiérarchiser et confronter des informations selon des approches spécifiques en fonction du document ou du corpus documentaire</a:t>
                      </a:r>
                    </a:p>
                  </a:txBody>
                  <a:tcPr marL="0" marR="0" marT="0" marB="0">
                    <a:lnL>
                      <a:noFill/>
                    </a:lnL>
                    <a:lnR>
                      <a:noFill/>
                    </a:lnR>
                    <a:lnT>
                      <a:noFill/>
                    </a:lnT>
                    <a:lnB>
                      <a:noFill/>
                    </a:lnB>
                  </a:tcPr>
                </a:tc>
              </a:tr>
              <a:tr h="0">
                <a:tc>
                  <a:txBody>
                    <a:bodyPr/>
                    <a:lstStyle/>
                    <a:p>
                      <a:endParaRPr lang="fr-FR" dirty="0"/>
                    </a:p>
                  </a:txBody>
                  <a:tcPr marL="0" marR="0" marT="0" marB="0">
                    <a:lnL>
                      <a:noFill/>
                    </a:lnL>
                    <a:lnR>
                      <a:noFill/>
                    </a:lnR>
                    <a:lnT>
                      <a:noFill/>
                    </a:lnT>
                    <a:lnB>
                      <a:noFill/>
                    </a:lnB>
                  </a:tcPr>
                </a:tc>
                <a:tc>
                  <a:txBody>
                    <a:bodyPr/>
                    <a:lstStyle/>
                    <a:p>
                      <a:r>
                        <a:rPr lang="fr-FR"/>
                        <a:t>- cerner le sens général d'un document ou d'un corpus documentaire, et le mettre en relation avec la situation historique ou géographique étudiée</a:t>
                      </a:r>
                    </a:p>
                  </a:txBody>
                  <a:tcPr marL="0" marR="0" marT="0" marB="0">
                    <a:lnL>
                      <a:noFill/>
                    </a:lnL>
                    <a:lnR>
                      <a:noFill/>
                    </a:lnR>
                    <a:lnT>
                      <a:noFill/>
                    </a:lnT>
                    <a:lnB>
                      <a:noFill/>
                    </a:lnB>
                  </a:tcPr>
                </a:tc>
              </a:tr>
              <a:tr h="0">
                <a:tc>
                  <a:txBody>
                    <a:bodyPr/>
                    <a:lstStyle/>
                    <a:p>
                      <a:endParaRPr lang="fr-FR" dirty="0"/>
                    </a:p>
                  </a:txBody>
                  <a:tcPr marL="0" marR="0" marT="0" marB="0">
                    <a:lnL>
                      <a:noFill/>
                    </a:lnL>
                    <a:lnR>
                      <a:noFill/>
                    </a:lnR>
                    <a:lnT>
                      <a:noFill/>
                    </a:lnT>
                    <a:lnB>
                      <a:noFill/>
                    </a:lnB>
                  </a:tcPr>
                </a:tc>
                <a:tc>
                  <a:txBody>
                    <a:bodyPr/>
                    <a:lstStyle/>
                    <a:p>
                      <a:r>
                        <a:rPr lang="fr-FR" dirty="0"/>
                        <a:t>- critiquer des documents de types différents (textes, images, cartes, graphes, etc.)</a:t>
                      </a:r>
                    </a:p>
                  </a:txBody>
                  <a:tcPr marL="0" marR="0" marT="0" marB="0">
                    <a:lnL>
                      <a:noFill/>
                    </a:lnL>
                    <a:lnR>
                      <a:noFill/>
                    </a:lnR>
                    <a:lnT>
                      <a:noFill/>
                    </a:lnT>
                    <a:lnB>
                      <a:noFill/>
                    </a:lnB>
                  </a:tcPr>
                </a:tc>
              </a:tr>
            </a:tbl>
          </a:graphicData>
        </a:graphic>
      </p:graphicFrame>
      <p:sp>
        <p:nvSpPr>
          <p:cNvPr id="5" name="Ellipse 4"/>
          <p:cNvSpPr/>
          <p:nvPr/>
        </p:nvSpPr>
        <p:spPr>
          <a:xfrm>
            <a:off x="4139952" y="5085184"/>
            <a:ext cx="4392488" cy="10081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213893" y="2348880"/>
            <a:ext cx="4392488"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090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640288"/>
          </a:xfrm>
        </p:spPr>
        <p:txBody>
          <a:bodyPr/>
          <a:lstStyle/>
          <a:p>
            <a:r>
              <a:rPr lang="fr-FR" sz="2800" b="1" u="sng" dirty="0" smtClean="0"/>
              <a:t>B- Extraits du BO (30 septembre 2010)</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17376886"/>
              </p:ext>
            </p:extLst>
          </p:nvPr>
        </p:nvGraphicFramePr>
        <p:xfrm>
          <a:off x="457200" y="3078480"/>
          <a:ext cx="8229600" cy="2743200"/>
        </p:xfrm>
        <a:graphic>
          <a:graphicData uri="http://schemas.openxmlformats.org/drawingml/2006/table">
            <a:tbl>
              <a:tblPr/>
              <a:tblGrid>
                <a:gridCol w="2185729"/>
                <a:gridCol w="6043871"/>
              </a:tblGrid>
              <a:tr h="0">
                <a:tc>
                  <a:txBody>
                    <a:bodyPr/>
                    <a:lstStyle/>
                    <a:p>
                      <a:endParaRPr lang="fr-FR" dirty="0" smtClean="0"/>
                    </a:p>
                    <a:p>
                      <a:r>
                        <a:rPr lang="fr-FR" dirty="0" smtClean="0"/>
                        <a:t>Questions</a:t>
                      </a:r>
                    </a:p>
                    <a:p>
                      <a:endParaRPr lang="fr-FR" dirty="0"/>
                    </a:p>
                  </a:txBody>
                  <a:tcPr marL="0" marR="0" marT="0" marB="0" anchor="ctr">
                    <a:lnL>
                      <a:noFill/>
                    </a:lnL>
                    <a:lnR>
                      <a:noFill/>
                    </a:lnR>
                    <a:lnT>
                      <a:noFill/>
                    </a:lnT>
                    <a:lnB>
                      <a:noFill/>
                    </a:lnB>
                  </a:tcPr>
                </a:tc>
                <a:tc>
                  <a:txBody>
                    <a:bodyPr/>
                    <a:lstStyle/>
                    <a:p>
                      <a:r>
                        <a:rPr lang="fr-FR"/>
                        <a:t>Mise en œuvre</a:t>
                      </a:r>
                    </a:p>
                  </a:txBody>
                  <a:tcPr marL="0" marR="0" marT="0" marB="0" anchor="ctr">
                    <a:lnL>
                      <a:noFill/>
                    </a:lnL>
                    <a:lnR>
                      <a:noFill/>
                    </a:lnR>
                    <a:lnT>
                      <a:noFill/>
                    </a:lnT>
                    <a:lnB>
                      <a:noFill/>
                    </a:lnB>
                  </a:tcPr>
                </a:tc>
              </a:tr>
              <a:tr h="0">
                <a:tc>
                  <a:txBody>
                    <a:bodyPr/>
                    <a:lstStyle/>
                    <a:p>
                      <a:r>
                        <a:rPr lang="fr-FR" b="1"/>
                        <a:t>Approches des territoires du quotidien</a:t>
                      </a:r>
                      <a:endParaRPr lang="fr-FR"/>
                    </a:p>
                  </a:txBody>
                  <a:tcPr marL="0" marR="0" marT="0" marB="0">
                    <a:lnL>
                      <a:noFill/>
                    </a:lnL>
                    <a:lnR>
                      <a:noFill/>
                    </a:lnR>
                    <a:lnT>
                      <a:noFill/>
                    </a:lnT>
                    <a:lnB>
                      <a:noFill/>
                    </a:lnB>
                  </a:tcPr>
                </a:tc>
                <a:tc>
                  <a:txBody>
                    <a:bodyPr/>
                    <a:lstStyle/>
                    <a:p>
                      <a:pPr marL="285750" indent="-285750">
                        <a:buFontTx/>
                        <a:buChar char="-"/>
                      </a:pPr>
                      <a:r>
                        <a:rPr lang="fr-FR" dirty="0" smtClean="0"/>
                        <a:t>Un </a:t>
                      </a:r>
                      <a:r>
                        <a:rPr lang="fr-FR" dirty="0"/>
                        <a:t>aménagement choisi dans un territoire proche du lycée (étude de cas</a:t>
                      </a:r>
                      <a:r>
                        <a:rPr lang="fr-FR" dirty="0" smtClean="0"/>
                        <a:t>)</a:t>
                      </a:r>
                      <a:endParaRPr lang="fr-FR" dirty="0"/>
                    </a:p>
                    <a:p>
                      <a:pPr marL="285750" indent="-285750">
                        <a:buFontTx/>
                        <a:buChar char="-"/>
                      </a:pPr>
                      <a:r>
                        <a:rPr lang="fr-FR" dirty="0" smtClean="0"/>
                        <a:t>Acteurs </a:t>
                      </a:r>
                      <a:r>
                        <a:rPr lang="fr-FR" dirty="0"/>
                        <a:t>et enjeux de l'aménagement des </a:t>
                      </a:r>
                      <a:r>
                        <a:rPr lang="fr-FR" dirty="0" smtClean="0"/>
                        <a:t>territoires</a:t>
                      </a:r>
                    </a:p>
                    <a:p>
                      <a:pPr marL="285750" indent="-285750">
                        <a:buFontTx/>
                        <a:buChar char="-"/>
                      </a:pPr>
                      <a:endParaRPr lang="fr-FR" dirty="0" smtClean="0"/>
                    </a:p>
                  </a:txBody>
                  <a:tcPr marL="0" marR="0" marT="0" marB="0">
                    <a:lnL>
                      <a:noFill/>
                    </a:lnL>
                    <a:lnR>
                      <a:noFill/>
                    </a:lnR>
                    <a:lnT>
                      <a:noFill/>
                    </a:lnT>
                    <a:lnB>
                      <a:noFill/>
                    </a:lnB>
                  </a:tcPr>
                </a:tc>
              </a:tr>
              <a:tr h="0">
                <a:tc>
                  <a:txBody>
                    <a:bodyPr/>
                    <a:lstStyle/>
                    <a:p>
                      <a:r>
                        <a:rPr lang="fr-FR" b="1"/>
                        <a:t>La région, territoire de vie, territoire aménagé</a:t>
                      </a:r>
                      <a:endParaRPr lang="fr-FR"/>
                    </a:p>
                  </a:txBody>
                  <a:tcPr marL="0" marR="0" marT="0" marB="0">
                    <a:lnL>
                      <a:noFill/>
                    </a:lnL>
                    <a:lnR>
                      <a:noFill/>
                    </a:lnR>
                    <a:lnT>
                      <a:noFill/>
                    </a:lnT>
                    <a:lnB>
                      <a:noFill/>
                    </a:lnB>
                  </a:tcPr>
                </a:tc>
                <a:tc>
                  <a:txBody>
                    <a:bodyPr/>
                    <a:lstStyle/>
                    <a:p>
                      <a:r>
                        <a:rPr lang="fr-FR" dirty="0"/>
                        <a:t>- La région où est situé le lycée (étude de cas)</a:t>
                      </a:r>
                    </a:p>
                    <a:p>
                      <a:r>
                        <a:rPr lang="fr-FR" dirty="0"/>
                        <a:t>- La place et le rôle des régions en France et dans un autre pays européen</a:t>
                      </a:r>
                    </a:p>
                  </a:txBody>
                  <a:tcPr marL="0" marR="0" marT="0" marB="0">
                    <a:lnL>
                      <a:noFill/>
                    </a:lnL>
                    <a:lnR>
                      <a:noFill/>
                    </a:lnR>
                    <a:lnT>
                      <a:noFill/>
                    </a:lnT>
                    <a:lnB>
                      <a:noFill/>
                    </a:lnB>
                  </a:tcPr>
                </a:tc>
              </a:tr>
            </a:tbl>
          </a:graphicData>
        </a:graphic>
      </p:graphicFrame>
      <p:sp>
        <p:nvSpPr>
          <p:cNvPr id="5" name="Rectangle 1"/>
          <p:cNvSpPr>
            <a:spLocks noChangeArrowheads="1"/>
          </p:cNvSpPr>
          <p:nvPr/>
        </p:nvSpPr>
        <p:spPr bwMode="auto">
          <a:xfrm>
            <a:off x="457200" y="3078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charset="0"/>
                <a:cs typeface="Arial" charset="0"/>
              </a:rPr>
              <a:t>Thème 1 - Comprendre les territoires de proximité (11-12 heures)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charset="0"/>
              <a:cs typeface="Arial" charset="0"/>
            </a:endParaRPr>
          </a:p>
        </p:txBody>
      </p:sp>
      <p:sp>
        <p:nvSpPr>
          <p:cNvPr id="6" name="Ellipse 5"/>
          <p:cNvSpPr/>
          <p:nvPr/>
        </p:nvSpPr>
        <p:spPr>
          <a:xfrm>
            <a:off x="2411760" y="3717032"/>
            <a:ext cx="6336704"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172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836712"/>
            <a:ext cx="8712968" cy="5640288"/>
          </a:xfrm>
        </p:spPr>
        <p:txBody>
          <a:bodyPr>
            <a:normAutofit fontScale="92500" lnSpcReduction="10000"/>
          </a:bodyPr>
          <a:lstStyle/>
          <a:p>
            <a:r>
              <a:rPr lang="fr-FR" sz="2800" b="1" u="sng" dirty="0" smtClean="0"/>
              <a:t>C- Fiches </a:t>
            </a:r>
            <a:r>
              <a:rPr lang="fr-FR" sz="2800" b="1" u="sng" dirty="0" err="1"/>
              <a:t>E</a:t>
            </a:r>
            <a:r>
              <a:rPr lang="fr-FR" sz="2800" b="1" u="sng" dirty="0" err="1" smtClean="0"/>
              <a:t>duscol</a:t>
            </a:r>
            <a:r>
              <a:rPr lang="fr-FR" sz="2800" b="1" u="sng" dirty="0" smtClean="0"/>
              <a:t>. </a:t>
            </a:r>
          </a:p>
          <a:p>
            <a:pPr>
              <a:buFontTx/>
              <a:buChar char="-"/>
            </a:pPr>
            <a:r>
              <a:rPr lang="fr-FR" sz="2000" dirty="0" smtClean="0"/>
              <a:t>Une étude de cas de 3h à 4h. </a:t>
            </a:r>
          </a:p>
          <a:p>
            <a:pPr>
              <a:buFontTx/>
              <a:buChar char="-"/>
            </a:pPr>
            <a:endParaRPr lang="fr-FR" sz="2000" dirty="0"/>
          </a:p>
          <a:p>
            <a:pPr>
              <a:buFontTx/>
              <a:buChar char="-"/>
            </a:pPr>
            <a:r>
              <a:rPr lang="fr-FR" sz="2000" u="sng" dirty="0" smtClean="0"/>
              <a:t>Choix de l’aménagement</a:t>
            </a:r>
            <a:r>
              <a:rPr lang="fr-FR" sz="2000" dirty="0" smtClean="0"/>
              <a:t> : </a:t>
            </a:r>
          </a:p>
          <a:p>
            <a:pPr>
              <a:buFontTx/>
              <a:buChar char="-"/>
            </a:pPr>
            <a:r>
              <a:rPr lang="fr-FR" sz="2000" dirty="0" smtClean="0"/>
              <a:t>Un aménagement qui modifie l’organisation et l’utilisation de l’espace. </a:t>
            </a:r>
          </a:p>
          <a:p>
            <a:pPr>
              <a:buFontTx/>
              <a:buChar char="-"/>
            </a:pPr>
            <a:r>
              <a:rPr lang="fr-FR" sz="2000" dirty="0" smtClean="0"/>
              <a:t>Un aménagement à proximité du lycée. </a:t>
            </a:r>
          </a:p>
          <a:p>
            <a:pPr>
              <a:buFontTx/>
              <a:buChar char="-"/>
            </a:pPr>
            <a:r>
              <a:rPr lang="fr-FR" sz="2000" dirty="0" smtClean="0"/>
              <a:t>Un aménagement « suffisamment important ». </a:t>
            </a:r>
          </a:p>
          <a:p>
            <a:pPr>
              <a:buFontTx/>
              <a:buChar char="-"/>
            </a:pPr>
            <a:endParaRPr lang="fr-FR" sz="2000" dirty="0" smtClean="0"/>
          </a:p>
          <a:p>
            <a:pPr>
              <a:buFontTx/>
              <a:buChar char="-"/>
            </a:pPr>
            <a:r>
              <a:rPr lang="fr-FR" sz="2000" u="sng" dirty="0" smtClean="0"/>
              <a:t>2 Problématiques</a:t>
            </a:r>
            <a:r>
              <a:rPr lang="fr-FR" sz="2000" dirty="0" smtClean="0"/>
              <a:t> : </a:t>
            </a:r>
            <a:endParaRPr lang="fr-FR" sz="2000" dirty="0"/>
          </a:p>
          <a:p>
            <a:r>
              <a:rPr lang="fr-FR" sz="2000" dirty="0" smtClean="0"/>
              <a:t>Quels </a:t>
            </a:r>
            <a:r>
              <a:rPr lang="fr-FR" sz="2000" dirty="0"/>
              <a:t>acteurs aménagent aujourd’hui les territoires du quotidien ? </a:t>
            </a:r>
          </a:p>
          <a:p>
            <a:r>
              <a:rPr lang="fr-FR" sz="2000" dirty="0" smtClean="0"/>
              <a:t>Quels </a:t>
            </a:r>
            <a:r>
              <a:rPr lang="fr-FR" sz="2000" dirty="0"/>
              <a:t>sont les grands enjeux de l’aménagement des territoires du quotidien ? </a:t>
            </a:r>
            <a:endParaRPr lang="fr-FR" sz="2000" dirty="0" smtClean="0"/>
          </a:p>
          <a:p>
            <a:endParaRPr lang="fr-FR" sz="2000" dirty="0"/>
          </a:p>
          <a:p>
            <a:pPr marL="0" indent="0">
              <a:buNone/>
            </a:pPr>
            <a:r>
              <a:rPr lang="fr-FR" sz="2000" dirty="0"/>
              <a:t> </a:t>
            </a:r>
            <a:r>
              <a:rPr lang="fr-FR" sz="2000" dirty="0" smtClean="0"/>
              <a:t>  </a:t>
            </a:r>
            <a:r>
              <a:rPr lang="fr-FR" sz="2000" u="sng" dirty="0"/>
              <a:t>4</a:t>
            </a:r>
            <a:r>
              <a:rPr lang="fr-FR" sz="2000" u="sng" dirty="0" smtClean="0"/>
              <a:t> temps de mise en œuvre</a:t>
            </a:r>
            <a:r>
              <a:rPr lang="fr-FR" sz="2000" dirty="0" smtClean="0"/>
              <a:t> : </a:t>
            </a:r>
          </a:p>
          <a:p>
            <a:r>
              <a:rPr lang="fr-FR" sz="2000" dirty="0" smtClean="0"/>
              <a:t>la </a:t>
            </a:r>
            <a:r>
              <a:rPr lang="fr-FR" sz="2000" dirty="0"/>
              <a:t>présentation de l’aménagement choisi </a:t>
            </a:r>
          </a:p>
          <a:p>
            <a:r>
              <a:rPr lang="fr-FR" sz="2000" dirty="0"/>
              <a:t>l</a:t>
            </a:r>
            <a:r>
              <a:rPr lang="fr-FR" sz="2000" dirty="0" smtClean="0"/>
              <a:t>es </a:t>
            </a:r>
            <a:r>
              <a:rPr lang="fr-FR" sz="2000" dirty="0"/>
              <a:t>objectifs visés et le contexte dans lequel cet aménagement s’inscrit </a:t>
            </a:r>
          </a:p>
          <a:p>
            <a:r>
              <a:rPr lang="fr-FR" sz="2000" dirty="0" smtClean="0"/>
              <a:t>les </a:t>
            </a:r>
            <a:r>
              <a:rPr lang="fr-FR" sz="2000" dirty="0"/>
              <a:t>acteurs impliqués et les débats suscités par l’aménagement </a:t>
            </a:r>
          </a:p>
          <a:p>
            <a:r>
              <a:rPr lang="fr-FR" sz="2000" dirty="0" smtClean="0"/>
              <a:t>le </a:t>
            </a:r>
            <a:r>
              <a:rPr lang="fr-FR" sz="2000" dirty="0"/>
              <a:t>bilan et les perspectives de cet aménagement </a:t>
            </a:r>
          </a:p>
          <a:p>
            <a:endParaRPr lang="fr-FR" sz="2000" dirty="0"/>
          </a:p>
          <a:p>
            <a:pPr>
              <a:buFontTx/>
              <a:buChar char="-"/>
            </a:pPr>
            <a:endParaRPr lang="fr-FR" sz="2000" dirty="0" smtClean="0"/>
          </a:p>
        </p:txBody>
      </p:sp>
    </p:spTree>
    <p:extLst>
      <p:ext uri="{BB962C8B-B14F-4D97-AF65-F5344CB8AC3E}">
        <p14:creationId xmlns:p14="http://schemas.microsoft.com/office/powerpoint/2010/main" val="308090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 Introduction de la séance.</a:t>
            </a:r>
            <a:endParaRPr lang="fr-FR" dirty="0"/>
          </a:p>
        </p:txBody>
      </p:sp>
      <p:sp>
        <p:nvSpPr>
          <p:cNvPr id="3" name="Espace réservé du contenu 2"/>
          <p:cNvSpPr>
            <a:spLocks noGrp="1"/>
          </p:cNvSpPr>
          <p:nvPr>
            <p:ph idx="1"/>
          </p:nvPr>
        </p:nvSpPr>
        <p:spPr/>
        <p:txBody>
          <a:bodyPr/>
          <a:lstStyle/>
          <a:p>
            <a:pPr marL="0" indent="0">
              <a:buNone/>
            </a:pPr>
            <a:r>
              <a:rPr lang="fr-FR" sz="2800" b="1" u="sng" dirty="0" smtClean="0"/>
              <a:t>Objectifs</a:t>
            </a:r>
            <a:r>
              <a:rPr lang="fr-FR" dirty="0" smtClean="0"/>
              <a:t> : </a:t>
            </a:r>
          </a:p>
          <a:p>
            <a:pPr>
              <a:buFontTx/>
              <a:buChar char="-"/>
            </a:pPr>
            <a:r>
              <a:rPr lang="fr-FR" dirty="0" smtClean="0"/>
              <a:t>Définir et localiser le plateau de Saclay. </a:t>
            </a:r>
          </a:p>
          <a:p>
            <a:pPr>
              <a:buFontTx/>
              <a:buChar char="-"/>
            </a:pPr>
            <a:r>
              <a:rPr lang="fr-FR" dirty="0" smtClean="0"/>
              <a:t>Utiliser le ressenti des élèves pour évoquer les aménagements en cours. </a:t>
            </a:r>
          </a:p>
          <a:p>
            <a:pPr>
              <a:buFontTx/>
              <a:buChar char="-"/>
            </a:pPr>
            <a:r>
              <a:rPr lang="fr-FR" dirty="0" smtClean="0"/>
              <a:t>Définir les problématiques de l’étude de cas. </a:t>
            </a:r>
          </a:p>
        </p:txBody>
      </p:sp>
    </p:spTree>
    <p:extLst>
      <p:ext uri="{BB962C8B-B14F-4D97-AF65-F5344CB8AC3E}">
        <p14:creationId xmlns:p14="http://schemas.microsoft.com/office/powerpoint/2010/main" val="337831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u="sng" dirty="0" smtClean="0"/>
              <a:t>Localiser</a:t>
            </a:r>
            <a:r>
              <a:rPr lang="fr-FR" dirty="0" smtClean="0"/>
              <a:t> </a:t>
            </a:r>
            <a:r>
              <a:rPr lang="fr-FR" b="1" dirty="0" smtClean="0"/>
              <a:t>le plateau de Saclay </a:t>
            </a:r>
            <a:r>
              <a:rPr lang="fr-FR" dirty="0" smtClean="0"/>
              <a:t>: </a:t>
            </a:r>
          </a:p>
          <a:p>
            <a:r>
              <a:rPr lang="fr-FR" dirty="0" smtClean="0"/>
              <a:t>- Aller sur le site </a:t>
            </a:r>
            <a:r>
              <a:rPr lang="fr-FR" dirty="0" smtClean="0">
                <a:hlinkClick r:id="rId2"/>
              </a:rPr>
              <a:t>www.geoportail.fr</a:t>
            </a:r>
            <a:endParaRPr lang="fr-FR" dirty="0" smtClean="0"/>
          </a:p>
          <a:p>
            <a:r>
              <a:rPr lang="fr-FR" dirty="0" smtClean="0"/>
              <a:t>- Localiser la commune de Saclay. </a:t>
            </a:r>
          </a:p>
          <a:p>
            <a:r>
              <a:rPr lang="fr-FR" dirty="0" smtClean="0"/>
              <a:t>- Repérer les communes voisines. </a:t>
            </a:r>
          </a:p>
          <a:p>
            <a:endParaRPr lang="fr-FR" dirty="0"/>
          </a:p>
          <a:p>
            <a:r>
              <a:rPr lang="fr-FR" b="1" u="sng" dirty="0" smtClean="0"/>
              <a:t>Définir</a:t>
            </a:r>
            <a:r>
              <a:rPr lang="fr-FR" dirty="0" smtClean="0"/>
              <a:t> </a:t>
            </a:r>
            <a:r>
              <a:rPr lang="fr-FR" b="1" dirty="0" smtClean="0"/>
              <a:t>le plateau de Saclay </a:t>
            </a:r>
            <a:r>
              <a:rPr lang="fr-FR" dirty="0" smtClean="0"/>
              <a:t>: </a:t>
            </a:r>
          </a:p>
          <a:p>
            <a:r>
              <a:rPr lang="fr-FR" dirty="0" smtClean="0"/>
              <a:t>- Rappel définition « plateau »</a:t>
            </a:r>
          </a:p>
          <a:p>
            <a:r>
              <a:rPr lang="fr-FR" dirty="0" smtClean="0"/>
              <a:t>- Présenter la CAPS (Communauté </a:t>
            </a:r>
            <a:r>
              <a:rPr lang="fr-FR" dirty="0" smtClean="0"/>
              <a:t>d’Agglomération du </a:t>
            </a:r>
            <a:r>
              <a:rPr lang="fr-FR" dirty="0" smtClean="0"/>
              <a:t>Plateau de Saclay). </a:t>
            </a:r>
          </a:p>
          <a:p>
            <a:r>
              <a:rPr lang="fr-FR" dirty="0" smtClean="0"/>
              <a:t>- Lister les 11 communes qui la composent. </a:t>
            </a:r>
          </a:p>
        </p:txBody>
      </p:sp>
    </p:spTree>
    <p:extLst>
      <p:ext uri="{BB962C8B-B14F-4D97-AF65-F5344CB8AC3E}">
        <p14:creationId xmlns:p14="http://schemas.microsoft.com/office/powerpoint/2010/main" val="126894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1196" y="764704"/>
            <a:ext cx="8229600" cy="604664"/>
          </a:xfrm>
        </p:spPr>
        <p:txBody>
          <a:bodyPr/>
          <a:lstStyle/>
          <a:p>
            <a:r>
              <a:rPr lang="fr-FR" b="1" u="sng" dirty="0" smtClean="0"/>
              <a:t>Caractériser</a:t>
            </a:r>
            <a:r>
              <a:rPr lang="fr-FR" b="1" dirty="0" smtClean="0"/>
              <a:t> le plateau de Saclay</a:t>
            </a:r>
            <a:r>
              <a:rPr lang="fr-FR" dirty="0" smtClean="0"/>
              <a:t>. </a:t>
            </a:r>
          </a:p>
          <a:p>
            <a:pPr marL="0" indent="0">
              <a:buNone/>
            </a:pPr>
            <a:endParaRPr lang="fr-FR" dirty="0"/>
          </a:p>
        </p:txBody>
      </p:sp>
      <p:pic>
        <p:nvPicPr>
          <p:cNvPr id="3074" name="Picture 2" descr="http://www.campus-paris-saclay.fr/var/campussaclayez/storage/images/media/images/tetieres/contact2/3144-1-fre-FR/Contact_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83" y="1484784"/>
            <a:ext cx="8724912" cy="243659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56813" y="4365104"/>
            <a:ext cx="8568951" cy="1754326"/>
          </a:xfrm>
          <a:prstGeom prst="rect">
            <a:avLst/>
          </a:prstGeom>
          <a:noFill/>
        </p:spPr>
        <p:txBody>
          <a:bodyPr wrap="square" rtlCol="0">
            <a:spAutoFit/>
          </a:bodyPr>
          <a:lstStyle/>
          <a:p>
            <a:pPr marL="285750" indent="-285750">
              <a:buFont typeface="Wingdings"/>
              <a:buChar char="è"/>
            </a:pPr>
            <a:r>
              <a:rPr lang="fr-FR" dirty="0" smtClean="0"/>
              <a:t>Demander aux élèves de décrire la photographie.</a:t>
            </a:r>
          </a:p>
          <a:p>
            <a:pPr marL="285750" indent="-285750">
              <a:buFont typeface="Wingdings"/>
              <a:buChar char="è"/>
            </a:pPr>
            <a:r>
              <a:rPr lang="fr-FR" dirty="0" smtClean="0"/>
              <a:t>Evoquer avec eux les travaux en cours sur ce plateau. </a:t>
            </a:r>
          </a:p>
          <a:p>
            <a:pPr marL="285750" indent="-285750">
              <a:buFont typeface="Wingdings"/>
              <a:buChar char="è"/>
            </a:pPr>
            <a:r>
              <a:rPr lang="fr-FR" dirty="0" smtClean="0"/>
              <a:t>Les interroger sur le but de ces travaux.  </a:t>
            </a:r>
          </a:p>
          <a:p>
            <a:endParaRPr lang="fr-FR" dirty="0" smtClean="0"/>
          </a:p>
          <a:p>
            <a:r>
              <a:rPr lang="fr-FR" dirty="0" smtClean="0">
                <a:sym typeface="Wingdings" panose="05000000000000000000" pitchFamily="2" charset="2"/>
              </a:rPr>
              <a:t> </a:t>
            </a:r>
            <a:r>
              <a:rPr lang="fr-FR" b="1" dirty="0" smtClean="0">
                <a:sym typeface="Wingdings" panose="05000000000000000000" pitchFamily="2" charset="2"/>
              </a:rPr>
              <a:t>Définir une problématique générale : </a:t>
            </a:r>
            <a:endParaRPr lang="fr-FR" b="1" dirty="0"/>
          </a:p>
          <a:p>
            <a:r>
              <a:rPr lang="fr-FR" dirty="0" smtClean="0"/>
              <a:t>= Quels sont les objectifs et les enjeux de l’aménagement du plateau de Saclay ? </a:t>
            </a:r>
            <a:endParaRPr lang="fr-FR" dirty="0"/>
          </a:p>
        </p:txBody>
      </p:sp>
    </p:spTree>
    <p:extLst>
      <p:ext uri="{BB962C8B-B14F-4D97-AF65-F5344CB8AC3E}">
        <p14:creationId xmlns:p14="http://schemas.microsoft.com/office/powerpoint/2010/main" val="354761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Séance 1 : </a:t>
            </a:r>
            <a:r>
              <a:rPr lang="fr-FR" dirty="0"/>
              <a:t>Les objectifs de l’aménagement du plateau de Saclay</a:t>
            </a:r>
          </a:p>
        </p:txBody>
      </p:sp>
      <p:sp>
        <p:nvSpPr>
          <p:cNvPr id="3" name="Espace réservé du contenu 2"/>
          <p:cNvSpPr>
            <a:spLocks noGrp="1"/>
          </p:cNvSpPr>
          <p:nvPr>
            <p:ph idx="1"/>
          </p:nvPr>
        </p:nvSpPr>
        <p:spPr>
          <a:xfrm>
            <a:off x="457200" y="1988840"/>
            <a:ext cx="8229600" cy="4488160"/>
          </a:xfrm>
        </p:spPr>
        <p:txBody>
          <a:bodyPr/>
          <a:lstStyle/>
          <a:p>
            <a:r>
              <a:rPr lang="fr-FR" sz="2800" b="1" u="sng" dirty="0" smtClean="0"/>
              <a:t>Objectifs</a:t>
            </a:r>
            <a:r>
              <a:rPr lang="fr-FR" dirty="0" smtClean="0"/>
              <a:t> : </a:t>
            </a:r>
          </a:p>
          <a:p>
            <a:r>
              <a:rPr lang="fr-FR" dirty="0" smtClean="0"/>
              <a:t>- Introduire la notion de « cluster ». </a:t>
            </a:r>
          </a:p>
          <a:p>
            <a:r>
              <a:rPr lang="fr-FR" dirty="0" smtClean="0"/>
              <a:t>- Expliquer les objectifs de l’aménagement du plateau. </a:t>
            </a:r>
          </a:p>
          <a:p>
            <a:r>
              <a:rPr lang="fr-FR" dirty="0" smtClean="0"/>
              <a:t>- S’interroger sur le choix de ce lieu. </a:t>
            </a:r>
          </a:p>
          <a:p>
            <a:endParaRPr lang="fr-FR" dirty="0"/>
          </a:p>
          <a:p>
            <a:r>
              <a:rPr lang="fr-FR" sz="2800" b="1" u="sng" dirty="0" smtClean="0"/>
              <a:t>Capacités</a:t>
            </a:r>
            <a:r>
              <a:rPr lang="fr-FR" dirty="0" smtClean="0"/>
              <a:t> : </a:t>
            </a:r>
          </a:p>
          <a:p>
            <a:r>
              <a:rPr lang="fr-FR" dirty="0"/>
              <a:t>- Travail en autonomie des élèves. </a:t>
            </a:r>
          </a:p>
          <a:p>
            <a:r>
              <a:rPr lang="fr-FR" dirty="0"/>
              <a:t>- Utilisation d’un tableau synthétique. </a:t>
            </a:r>
          </a:p>
          <a:p>
            <a:endParaRPr lang="fr-FR" dirty="0"/>
          </a:p>
        </p:txBody>
      </p:sp>
    </p:spTree>
    <p:extLst>
      <p:ext uri="{BB962C8B-B14F-4D97-AF65-F5344CB8AC3E}">
        <p14:creationId xmlns:p14="http://schemas.microsoft.com/office/powerpoint/2010/main" val="1024366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213</TotalTime>
  <Words>1078</Words>
  <Application>Microsoft Office PowerPoint</Application>
  <PresentationFormat>Affichage à l'écran (4:3)</PresentationFormat>
  <Paragraphs>188</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Clarté</vt:lpstr>
      <vt:lpstr>L’aménagement du plateau de Saclay.</vt:lpstr>
      <vt:lpstr>Plan du diaporama</vt:lpstr>
      <vt:lpstr>I- Rappel du programme.</vt:lpstr>
      <vt:lpstr>Présentation PowerPoint</vt:lpstr>
      <vt:lpstr>Présentation PowerPoint</vt:lpstr>
      <vt:lpstr>II- Introduction de la séance.</vt:lpstr>
      <vt:lpstr>Présentation PowerPoint</vt:lpstr>
      <vt:lpstr>Présentation PowerPoint</vt:lpstr>
      <vt:lpstr>III- Séance 1 : Les objectifs de l’aménagement du plateau de Saclay</vt:lpstr>
      <vt:lpstr>Présentation PowerPoint</vt:lpstr>
      <vt:lpstr>Présentation PowerPoint</vt:lpstr>
      <vt:lpstr>Présentation PowerPoint</vt:lpstr>
      <vt:lpstr>Présentation PowerPoint</vt:lpstr>
      <vt:lpstr>IV- Séance 2 : La méthode d’aménagement du plateau. </vt:lpstr>
      <vt:lpstr>Présentation PowerPoint</vt:lpstr>
      <vt:lpstr>Présentation PowerPoint</vt:lpstr>
      <vt:lpstr>V- Séance 3 : Les débats autour de l’aménagement du plateau.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 La sortie de terrain. </vt:lpstr>
    </vt:vector>
  </TitlesOfParts>
  <Company>DSI-Rectorat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HAMON</dc:creator>
  <cp:lastModifiedBy>Marion BEILLARD</cp:lastModifiedBy>
  <cp:revision>17</cp:revision>
  <dcterms:created xsi:type="dcterms:W3CDTF">2015-05-27T07:36:19Z</dcterms:created>
  <dcterms:modified xsi:type="dcterms:W3CDTF">2015-08-27T22:55:08Z</dcterms:modified>
</cp:coreProperties>
</file>