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314" r:id="rId3"/>
    <p:sldId id="263" r:id="rId4"/>
    <p:sldId id="334" r:id="rId5"/>
    <p:sldId id="318" r:id="rId6"/>
    <p:sldId id="307" r:id="rId7"/>
    <p:sldId id="262" r:id="rId8"/>
    <p:sldId id="319" r:id="rId9"/>
    <p:sldId id="320" r:id="rId10"/>
    <p:sldId id="321" r:id="rId11"/>
    <p:sldId id="322" r:id="rId12"/>
    <p:sldId id="323" r:id="rId13"/>
    <p:sldId id="324" r:id="rId14"/>
    <p:sldId id="325" r:id="rId15"/>
    <p:sldId id="326" r:id="rId16"/>
    <p:sldId id="308" r:id="rId17"/>
    <p:sldId id="272" r:id="rId18"/>
    <p:sldId id="274" r:id="rId19"/>
    <p:sldId id="276" r:id="rId20"/>
    <p:sldId id="327" r:id="rId21"/>
    <p:sldId id="310" r:id="rId22"/>
    <p:sldId id="264" r:id="rId23"/>
    <p:sldId id="312" r:id="rId24"/>
    <p:sldId id="311" r:id="rId25"/>
    <p:sldId id="328" r:id="rId26"/>
    <p:sldId id="329" r:id="rId27"/>
    <p:sldId id="330" r:id="rId28"/>
    <p:sldId id="331" r:id="rId29"/>
    <p:sldId id="286" r:id="rId30"/>
    <p:sldId id="288" r:id="rId31"/>
    <p:sldId id="332" r:id="rId32"/>
    <p:sldId id="333" r:id="rId33"/>
    <p:sldId id="315" r:id="rId34"/>
    <p:sldId id="316" r:id="rId35"/>
    <p:sldId id="317" r:id="rId36"/>
    <p:sldId id="265" r:id="rId37"/>
    <p:sldId id="301" r:id="rId38"/>
    <p:sldId id="295" r:id="rId39"/>
    <p:sldId id="290" r:id="rId40"/>
    <p:sldId id="296" r:id="rId41"/>
    <p:sldId id="304" r:id="rId42"/>
    <p:sldId id="305"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napVertSplitter="1">
    <p:restoredLeft sz="15620"/>
    <p:restoredTop sz="94143" autoAdjust="0"/>
  </p:normalViewPr>
  <p:slideViewPr>
    <p:cSldViewPr>
      <p:cViewPr>
        <p:scale>
          <a:sx n="75" d="100"/>
          <a:sy n="75" d="100"/>
        </p:scale>
        <p:origin x="-1848" y="-11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0A6DE95C-12C6-4A4C-A7A0-028B23FC452A}" type="datetimeFigureOut">
              <a:rPr lang="fr-FR" smtClean="0"/>
              <a:pPr/>
              <a:t>10/03/15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58F4A3F-281A-4F1A-91C5-418EE25AFD64}" type="slidenum">
              <a:rPr lang="fr-FR" smtClean="0"/>
              <a:pPr/>
              <a:t>‹#›</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A6DE95C-12C6-4A4C-A7A0-028B23FC452A}" type="datetimeFigureOut">
              <a:rPr lang="fr-FR" smtClean="0"/>
              <a:pPr/>
              <a:t>10/03/15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8F4A3F-281A-4F1A-91C5-418EE25AFD64}"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958F4A3F-281A-4F1A-91C5-418EE25AFD64}" type="slidenum">
              <a:rPr lang="fr-FR" smtClean="0"/>
              <a:pPr/>
              <a:t>‹#›</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A6DE95C-12C6-4A4C-A7A0-028B23FC452A}" type="datetimeFigureOut">
              <a:rPr lang="fr-FR" smtClean="0"/>
              <a:pPr/>
              <a:t>10/03/15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et modifiez le titre</a:t>
            </a:r>
            <a:endParaRPr kumimoji="0" lang="en-US"/>
          </a:p>
        </p:txBody>
      </p:sp>
      <p:sp>
        <p:nvSpPr>
          <p:cNvPr id="4" name="Espace réservé de la date 3"/>
          <p:cNvSpPr>
            <a:spLocks noGrp="1"/>
          </p:cNvSpPr>
          <p:nvPr>
            <p:ph type="dt" sz="half" idx="10"/>
          </p:nvPr>
        </p:nvSpPr>
        <p:spPr/>
        <p:txBody>
          <a:bodyPr/>
          <a:lstStyle/>
          <a:p>
            <a:fld id="{0A6DE95C-12C6-4A4C-A7A0-028B23FC452A}" type="datetimeFigureOut">
              <a:rPr lang="fr-FR" smtClean="0"/>
              <a:pPr/>
              <a:t>10/03/15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958F4A3F-281A-4F1A-91C5-418EE25AFD64}" type="slidenum">
              <a:rPr lang="fr-FR" smtClean="0"/>
              <a:pPr/>
              <a:t>‹#›</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En-têt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0A6DE95C-12C6-4A4C-A7A0-028B23FC452A}" type="datetimeFigureOut">
              <a:rPr lang="fr-FR" smtClean="0"/>
              <a:pPr/>
              <a:t>10/03/15</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58F4A3F-281A-4F1A-91C5-418EE25AFD64}" type="slidenum">
              <a:rPr lang="fr-FR" smtClean="0"/>
              <a:pPr/>
              <a:t>‹#›</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et modifiez le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0A6DE95C-12C6-4A4C-A7A0-028B23FC452A}" type="datetimeFigureOut">
              <a:rPr lang="fr-FR" smtClean="0"/>
              <a:pPr/>
              <a:t>10/03/15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8F4A3F-281A-4F1A-91C5-418EE25AFD64}" type="slidenum">
              <a:rPr lang="fr-FR" smtClean="0"/>
              <a:pPr/>
              <a:t>‹#›</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0A6DE95C-12C6-4A4C-A7A0-028B23FC452A}" type="datetimeFigureOut">
              <a:rPr lang="fr-FR" smtClean="0"/>
              <a:pPr/>
              <a:t>10/03/15</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958F4A3F-281A-4F1A-91C5-418EE25AFD64}" type="slidenum">
              <a:rPr lang="fr-FR" smtClean="0"/>
              <a:pPr/>
              <a:t>‹#›</a:t>
            </a:fld>
            <a:endParaRPr lang="fr-FR"/>
          </a:p>
        </p:txBody>
      </p:sp>
      <p:sp>
        <p:nvSpPr>
          <p:cNvPr id="23" name="Titre 22"/>
          <p:cNvSpPr>
            <a:spLocks noGrp="1"/>
          </p:cNvSpPr>
          <p:nvPr>
            <p:ph type="title"/>
          </p:nvPr>
        </p:nvSpPr>
        <p:spPr/>
        <p:txBody>
          <a:bodyPr rtlCol="0" anchor="b" anchorCtr="0"/>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e la date 2"/>
          <p:cNvSpPr>
            <a:spLocks noGrp="1"/>
          </p:cNvSpPr>
          <p:nvPr>
            <p:ph type="dt" sz="half" idx="10"/>
          </p:nvPr>
        </p:nvSpPr>
        <p:spPr/>
        <p:txBody>
          <a:bodyPr/>
          <a:lstStyle/>
          <a:p>
            <a:fld id="{0A6DE95C-12C6-4A4C-A7A0-028B23FC452A}" type="datetimeFigureOut">
              <a:rPr lang="fr-FR" smtClean="0"/>
              <a:pPr/>
              <a:t>10/03/15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958F4A3F-281A-4F1A-91C5-418EE25AFD64}"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0A6DE95C-12C6-4A4C-A7A0-028B23FC452A}" type="datetimeFigureOut">
              <a:rPr lang="fr-FR" smtClean="0"/>
              <a:pPr/>
              <a:t>10/03/15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58F4A3F-281A-4F1A-91C5-418EE25AFD64}"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et modifiez le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58F4A3F-281A-4F1A-91C5-418EE25AFD64}" type="slidenum">
              <a:rPr lang="fr-FR" smtClean="0"/>
              <a:pPr/>
              <a:t>‹#›</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0A6DE95C-12C6-4A4C-A7A0-028B23FC452A}" type="datetimeFigureOut">
              <a:rPr lang="fr-FR" smtClean="0"/>
              <a:pPr/>
              <a:t>10/03/15</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958F4A3F-281A-4F1A-91C5-418EE25AFD64}" type="slidenum">
              <a:rPr lang="fr-FR" smtClean="0"/>
              <a:pPr/>
              <a:t>‹#›</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et modifiez le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0A6DE95C-12C6-4A4C-A7A0-028B23FC452A}" type="datetimeFigureOut">
              <a:rPr lang="fr-FR" smtClean="0"/>
              <a:pPr/>
              <a:t>10/03/15</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A6DE95C-12C6-4A4C-A7A0-028B23FC452A}" type="datetimeFigureOut">
              <a:rPr lang="fr-FR" smtClean="0"/>
              <a:pPr/>
              <a:t>10/03/15</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58F4A3F-281A-4F1A-91C5-418EE25AFD64}" type="slidenum">
              <a:rPr lang="fr-FR" smtClean="0"/>
              <a:pPr/>
              <a:t>‹#›</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et modifiez le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oleObject" Targ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qantara-med.org/qantara4/public/show_document.php?do_id=1151" TargetMode="External"/><Relationship Id="rId4" Type="http://schemas.openxmlformats.org/officeDocument/2006/relationships/hyperlink" Target="http://www.nationalgallery.org.uk/paintings/attributed-to-gentile-bellini-the-sultan-mehmet-ii" TargetMode="External"/><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Journal%20de%20bord%20colomb(1).do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edu-pad.ac-versailles.fr/" TargetMode="External"/><Relationship Id="rId3" Type="http://schemas.openxmlformats.org/officeDocument/2006/relationships/hyperlink" Target="http://www.reseau-canope.fr/pour-memoire/le-mexique-3000-ans-dhistoire/lhistoire-du-mexique-dans-les-nouveaux-programmes/un-quartier-de-mexico-tenochtitlan-face-a-la-conquete-et-a-la-colonisation-tlatelolco/(auteu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FE%201%20Constantinople.do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609600" y="3429000"/>
            <a:ext cx="7772400" cy="1470025"/>
          </a:xfrm>
        </p:spPr>
        <p:txBody>
          <a:bodyPr>
            <a:noAutofit/>
          </a:bodyPr>
          <a:lstStyle/>
          <a:p>
            <a:r>
              <a:rPr lang="fr-FR" sz="3600" b="1" dirty="0" smtClean="0">
                <a:solidFill>
                  <a:schemeClr val="tx1"/>
                </a:solidFill>
              </a:rPr>
              <a:t>Thème 4 : Nouveaux horizons géographiques et culturels des Européens à l’époque moderne : </a:t>
            </a:r>
            <a:br>
              <a:rPr lang="fr-FR" sz="3600" b="1" dirty="0" smtClean="0">
                <a:solidFill>
                  <a:schemeClr val="tx1"/>
                </a:solidFill>
              </a:rPr>
            </a:br>
            <a:r>
              <a:rPr lang="fr-FR" sz="3600" b="1" dirty="0" smtClean="0">
                <a:solidFill>
                  <a:schemeClr val="tx1"/>
                </a:solidFill>
              </a:rPr>
              <a:t/>
            </a:r>
            <a:br>
              <a:rPr lang="fr-FR" sz="3600" b="1" dirty="0" smtClean="0">
                <a:solidFill>
                  <a:schemeClr val="tx1"/>
                </a:solidFill>
              </a:rPr>
            </a:br>
            <a:r>
              <a:rPr lang="fr-FR" sz="3600" b="1" dirty="0" smtClean="0">
                <a:solidFill>
                  <a:schemeClr val="accent1"/>
                </a:solidFill>
              </a:rPr>
              <a:t>Question obligatoire : l’élargissement du monde</a:t>
            </a:r>
            <a:br>
              <a:rPr lang="fr-FR" sz="3600" b="1" dirty="0" smtClean="0">
                <a:solidFill>
                  <a:schemeClr val="accent1"/>
                </a:solidFill>
              </a:rPr>
            </a:br>
            <a:r>
              <a:rPr lang="fr-FR" sz="3600" b="1" dirty="0" smtClean="0">
                <a:solidFill>
                  <a:schemeClr val="accent1"/>
                </a:solidFill>
              </a:rPr>
              <a:t> (5 heures)</a:t>
            </a:r>
            <a:endParaRPr lang="fr-FR" sz="3600" b="1" dirty="0">
              <a:solidFill>
                <a:schemeClr val="accent1"/>
              </a:solidFill>
            </a:endParaRPr>
          </a:p>
        </p:txBody>
      </p:sp>
      <p:sp>
        <p:nvSpPr>
          <p:cNvPr id="5" name="ZoneTexte 4"/>
          <p:cNvSpPr txBox="1"/>
          <p:nvPr/>
        </p:nvSpPr>
        <p:spPr>
          <a:xfrm>
            <a:off x="914400" y="5029200"/>
            <a:ext cx="7315200" cy="707886"/>
          </a:xfrm>
          <a:prstGeom prst="rect">
            <a:avLst/>
          </a:prstGeom>
          <a:noFill/>
        </p:spPr>
        <p:txBody>
          <a:bodyPr wrap="square" rtlCol="0">
            <a:spAutoFit/>
          </a:bodyPr>
          <a:lstStyle/>
          <a:p>
            <a:r>
              <a:rPr lang="fr-FR" sz="2000" dirty="0" smtClean="0">
                <a:solidFill>
                  <a:schemeClr val="tx2"/>
                </a:solidFill>
              </a:rPr>
              <a:t>Isabelle Durand, Lycée René Cassin, Arpajon, 91</a:t>
            </a:r>
          </a:p>
          <a:p>
            <a:r>
              <a:rPr lang="fr-FR" sz="2000" dirty="0" smtClean="0">
                <a:solidFill>
                  <a:schemeClr val="tx2"/>
                </a:solidFill>
              </a:rPr>
              <a:t>Marine Simon, Lycée Jacques Monod, Clamart, 92</a:t>
            </a:r>
            <a:endParaRPr lang="fr-FR" sz="2000" dirty="0">
              <a:solidFill>
                <a:schemeClr val="tx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4982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Questions</a:t>
            </a:r>
            <a:endParaRPr lang="fr-FR" dirty="0"/>
          </a:p>
        </p:txBody>
      </p:sp>
      <p:sp>
        <p:nvSpPr>
          <p:cNvPr id="4" name="Rectangle 3"/>
          <p:cNvSpPr/>
          <p:nvPr/>
        </p:nvSpPr>
        <p:spPr>
          <a:xfrm>
            <a:off x="228600" y="1295400"/>
            <a:ext cx="8686800" cy="4524316"/>
          </a:xfrm>
          <a:prstGeom prst="rect">
            <a:avLst/>
          </a:prstGeom>
        </p:spPr>
        <p:txBody>
          <a:bodyPr wrap="square">
            <a:spAutoFit/>
          </a:bodyPr>
          <a:lstStyle/>
          <a:p>
            <a:r>
              <a:rPr lang="fr-FR" dirty="0" smtClean="0"/>
              <a:t>1/ Qui sont les auteurs de ces deux documents ? D’où sont-ils originaires ? Pour qui travaillent-ils ? Sont-ils contemporains de l’événement qu’ils décrivent, c’est à dire la prise de Constantinople par les Turcs ? En sont-ils les témoins directs ?</a:t>
            </a:r>
          </a:p>
          <a:p>
            <a:r>
              <a:rPr lang="fr-FR" dirty="0" smtClean="0"/>
              <a:t>2/ Croisez et confrontez les documents : </a:t>
            </a:r>
          </a:p>
          <a:p>
            <a:pPr lvl="0"/>
            <a:r>
              <a:rPr lang="fr-FR" dirty="0" smtClean="0"/>
              <a:t>Dégagez des informations communes : </a:t>
            </a:r>
          </a:p>
          <a:p>
            <a:pPr lvl="0"/>
            <a:r>
              <a:rPr lang="fr-FR" dirty="0" smtClean="0"/>
              <a:t>Ce que chaque document apporte comme information(s) complémentaire(s) à l’autre : </a:t>
            </a:r>
          </a:p>
          <a:p>
            <a:pPr lvl="0"/>
            <a:r>
              <a:rPr lang="fr-FR" dirty="0" smtClean="0"/>
              <a:t>Le document 2 offre un apport original ; lequel ? Pourquoi ? (A mettre en relation avec la réponse à la première série de questions) </a:t>
            </a:r>
          </a:p>
          <a:p>
            <a:pPr lvl="0"/>
            <a:r>
              <a:rPr lang="fr-FR" dirty="0" smtClean="0"/>
              <a:t>Y a-t-il entre ces deux documents, une ou plusieurs informations contradictoires ? </a:t>
            </a:r>
          </a:p>
          <a:p>
            <a:r>
              <a:rPr lang="fr-FR" dirty="0" smtClean="0"/>
              <a:t>3/ Ces deux documents mettent en scène des acteurs plus ou moins directs de la prise de Constantinople. Il s’agit de chrétiens et de musulmans. Dégagez les différentes formes de relations établies entre eux. </a:t>
            </a:r>
          </a:p>
          <a:p>
            <a:r>
              <a:rPr lang="fr-FR" dirty="0" smtClean="0"/>
              <a:t>4/ Quels sont les éléments apportés par ces documents qui montrent que la prise de Constantinople a été vécue comme une rupture par les chrétiens d’Occident. Qu’en est-il dans les faits ? (Justifiez votre réponse)</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fontScale="90000"/>
          </a:bodyPr>
          <a:lstStyle/>
          <a:p>
            <a:r>
              <a:rPr lang="fr-FR" sz="2222" b="1" dirty="0" smtClean="0">
                <a:solidFill>
                  <a:schemeClr val="tx2"/>
                </a:solidFill>
              </a:rPr>
              <a:t>Thème 2/ Comment Constantinople devient-elle la capitale de l’Empire ottoman ?</a:t>
            </a:r>
            <a:r>
              <a:rPr lang="fr-FR" sz="3600" b="1" dirty="0" smtClean="0">
                <a:solidFill>
                  <a:schemeClr val="tx2"/>
                </a:solidFill>
              </a:rPr>
              <a:t/>
            </a:r>
            <a:br>
              <a:rPr lang="fr-FR" sz="3600" b="1" dirty="0" smtClean="0">
                <a:solidFill>
                  <a:schemeClr val="tx2"/>
                </a:solidFill>
              </a:rPr>
            </a:br>
            <a:endParaRPr lang="fr-FR" dirty="0"/>
          </a:p>
        </p:txBody>
      </p:sp>
      <p:graphicFrame>
        <p:nvGraphicFramePr>
          <p:cNvPr id="79874" name="Object 2"/>
          <p:cNvGraphicFramePr>
            <a:graphicFrameLocks noChangeAspect="1"/>
          </p:cNvGraphicFramePr>
          <p:nvPr/>
        </p:nvGraphicFramePr>
        <p:xfrm>
          <a:off x="685800" y="1095821"/>
          <a:ext cx="7543800" cy="5762179"/>
        </p:xfrm>
        <a:graphic>
          <a:graphicData uri="http://schemas.openxmlformats.org/presentationml/2006/ole">
            <p:oleObj spid="_x0000_s79874" name="Document" r:id="rId3" imgW="5969000" imgH="4559300" progId="Word.Document.12">
              <p:link updateAutomatic="1"/>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ZoneTexte 2"/>
          <p:cNvSpPr txBox="1"/>
          <p:nvPr/>
        </p:nvSpPr>
        <p:spPr>
          <a:xfrm>
            <a:off x="0" y="0"/>
            <a:ext cx="9144000" cy="6740309"/>
          </a:xfrm>
          <a:prstGeom prst="rect">
            <a:avLst/>
          </a:prstGeom>
          <a:noFill/>
        </p:spPr>
        <p:txBody>
          <a:bodyPr wrap="square" rtlCol="0">
            <a:spAutoFit/>
          </a:bodyPr>
          <a:lstStyle/>
          <a:p>
            <a:r>
              <a:rPr lang="fr-FR" sz="1600" b="1" dirty="0" smtClean="0"/>
              <a:t>Document 2 :</a:t>
            </a:r>
            <a:r>
              <a:rPr lang="fr-FR" sz="1600" dirty="0" smtClean="0"/>
              <a:t> la ville de Constantinople vue par un voyageur français</a:t>
            </a:r>
          </a:p>
          <a:p>
            <a:r>
              <a:rPr lang="fr-FR" sz="1600" dirty="0" smtClean="0"/>
              <a:t>« La ville est habitée principalement de Turcs, puis de Juifs innombrables […] qui ont été chassés d’Espagne, Portugal et Allemagne […] et la plupart des boutiquiers sont Juifs. Il y a aussi beaucoup de Grecs et plusieurs chrétiens marchands étrangers qui commercent par tout le pays du Levant : des Vénitiens, Florentins, </a:t>
            </a:r>
            <a:r>
              <a:rPr lang="fr-FR" sz="1600" dirty="0" err="1" smtClean="0"/>
              <a:t>Ragusois</a:t>
            </a:r>
            <a:r>
              <a:rPr lang="fr-FR" sz="1600" dirty="0" smtClean="0"/>
              <a:t> et quelques Français, qui habitent en une petite ville qu’ils appellent Galata, séparée de Constantinople par un grand canal de la mer qui est le plus grand port de Constantinople, le plus sûr, le plus beau et le plus aisé qui soit au monde. […] À Constantinople se trouve le monastère où se tiennent le patriarche grec et des moines. […] Le patriarche paye chaque année trois mille ducats au Grand Seigneur et à d’autres petites églises où il y a certains prêtres grecs mariés. […] Et dans la ville de </a:t>
            </a:r>
            <a:r>
              <a:rPr lang="fr-FR" sz="1600" dirty="0" err="1" smtClean="0"/>
              <a:t>Pera</a:t>
            </a:r>
            <a:r>
              <a:rPr lang="fr-FR" sz="1600" dirty="0" smtClean="0"/>
              <a:t>, il y a un couvent de cordeliers et un autre de Jacobins à la façon de ceux d’Italie ou de France. »</a:t>
            </a:r>
          </a:p>
          <a:p>
            <a:r>
              <a:rPr lang="fr-FR" sz="1600" dirty="0" smtClean="0"/>
              <a:t>Jean </a:t>
            </a:r>
            <a:r>
              <a:rPr lang="fr-FR" sz="1600" dirty="0" err="1" smtClean="0"/>
              <a:t>Chesneau</a:t>
            </a:r>
            <a:r>
              <a:rPr lang="fr-FR" sz="1600" dirty="0" smtClean="0"/>
              <a:t>, </a:t>
            </a:r>
            <a:r>
              <a:rPr lang="fr-FR" sz="1600" i="1" dirty="0" smtClean="0"/>
              <a:t>Le voyage de Monsieur d’Aramon</a:t>
            </a:r>
            <a:r>
              <a:rPr lang="fr-FR" sz="1600" dirty="0" smtClean="0"/>
              <a:t>, 1555.</a:t>
            </a:r>
          </a:p>
          <a:p>
            <a:r>
              <a:rPr lang="fr-FR" sz="1600" dirty="0" smtClean="0"/>
              <a:t>(Doc 6 p. 161 in </a:t>
            </a:r>
            <a:r>
              <a:rPr lang="fr-FR" sz="1600" i="1" dirty="0" smtClean="0"/>
              <a:t>Histoire Seconde</a:t>
            </a:r>
            <a:r>
              <a:rPr lang="fr-FR" sz="1600" dirty="0" smtClean="0"/>
              <a:t> Belin 2010 Collection David Colon)</a:t>
            </a:r>
          </a:p>
          <a:p>
            <a:r>
              <a:rPr lang="fr-FR" sz="1600" dirty="0" smtClean="0"/>
              <a:t> </a:t>
            </a:r>
          </a:p>
          <a:p>
            <a:r>
              <a:rPr lang="fr-FR" sz="1600" b="1" dirty="0" smtClean="0"/>
              <a:t>Document 3</a:t>
            </a:r>
            <a:r>
              <a:rPr lang="fr-FR" sz="1600" dirty="0" smtClean="0"/>
              <a:t> : Le sultan Mehmet Il protège les habitants de </a:t>
            </a:r>
            <a:r>
              <a:rPr lang="fr-FR" sz="1600" dirty="0" err="1" smtClean="0"/>
              <a:t>Péra</a:t>
            </a:r>
            <a:r>
              <a:rPr lang="fr-FR" sz="1600" dirty="0" smtClean="0"/>
              <a:t>.</a:t>
            </a:r>
          </a:p>
          <a:p>
            <a:r>
              <a:rPr lang="fr-FR" sz="1600" dirty="0" smtClean="0"/>
              <a:t>« Moi, le seigneur, le grand émir, (...) je jure par le Dieu du ciel et de la terre, parce que les magistrats catholiques de Galata (...) ont prié ma seigneurie qu'ils puissent conserver leurs lois selon la coutume de toutes les régions de ma domination. En conséquence, je raserai les murs de Galata, mais eux, ils pourront conserver tous leurs biens, leurs maisons, leurs magasins, (...) leurs navires, leur commerce (...). Il leur est permis de vendre leurs marchandises dans toute l'étendue de mon empire ; ils pourront voyager librement par terre et par mer (...) mais ils seront tenus de payer un droit de capitation2, comme tout autre pays de ma domination (…)</a:t>
            </a:r>
          </a:p>
          <a:p>
            <a:r>
              <a:rPr lang="fr-FR" sz="1600" dirty="0" smtClean="0"/>
              <a:t>Les habitants conserveront leurs églises et leurs chants ; mais il leur est défendu de sonner les cloches. Je ne changerai pas leurs églises en mosquées, mais ils ne pourront pas en construire de nouvelles (...). Il ne leur sera pas fait de violences pour les convertir à notre foi. »</a:t>
            </a:r>
          </a:p>
          <a:p>
            <a:r>
              <a:rPr lang="fr-FR" sz="1600" dirty="0" smtClean="0"/>
              <a:t>Mehmet II, 28 mai 1453.</a:t>
            </a:r>
          </a:p>
          <a:p>
            <a:r>
              <a:rPr lang="fr-FR" sz="1600" dirty="0" smtClean="0"/>
              <a:t>(Doc. 8 p. 159 in </a:t>
            </a:r>
            <a:r>
              <a:rPr lang="fr-FR" sz="1600" i="1" dirty="0" smtClean="0"/>
              <a:t>Histoire Seconde</a:t>
            </a:r>
            <a:r>
              <a:rPr lang="fr-FR" sz="1600" dirty="0" smtClean="0"/>
              <a:t> Nathan 2010 Collection Cotte.)</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a:t>
            </a:r>
            <a:endParaRPr lang="fr-FR" dirty="0"/>
          </a:p>
        </p:txBody>
      </p:sp>
      <p:sp>
        <p:nvSpPr>
          <p:cNvPr id="3" name="ZoneTexte 2"/>
          <p:cNvSpPr txBox="1"/>
          <p:nvPr/>
        </p:nvSpPr>
        <p:spPr>
          <a:xfrm>
            <a:off x="228600" y="1447800"/>
            <a:ext cx="8610600" cy="2585323"/>
          </a:xfrm>
          <a:prstGeom prst="rect">
            <a:avLst/>
          </a:prstGeom>
          <a:noFill/>
        </p:spPr>
        <p:txBody>
          <a:bodyPr wrap="square" rtlCol="0">
            <a:spAutoFit/>
          </a:bodyPr>
          <a:lstStyle/>
          <a:p>
            <a:endParaRPr lang="fr-FR" dirty="0" smtClean="0"/>
          </a:p>
          <a:p>
            <a:pPr lvl="0"/>
            <a:r>
              <a:rPr lang="fr-FR" dirty="0" smtClean="0"/>
              <a:t>1) Montrez à partir des informations contenues dans les documents la diversité culturelle, religieuse, professionnelle de la population de Constantinople.</a:t>
            </a:r>
          </a:p>
          <a:p>
            <a:pPr lvl="0"/>
            <a:endParaRPr lang="fr-FR" dirty="0" smtClean="0"/>
          </a:p>
          <a:p>
            <a:pPr lvl="0"/>
            <a:r>
              <a:rPr lang="fr-FR" dirty="0" smtClean="0"/>
              <a:t>2) Quelle politique Mehmet II met-il en œuvre vis-à-vis des </a:t>
            </a:r>
            <a:r>
              <a:rPr lang="fr-FR" dirty="0" err="1" smtClean="0"/>
              <a:t>non-musulmans</a:t>
            </a:r>
            <a:r>
              <a:rPr lang="fr-FR" dirty="0" smtClean="0"/>
              <a:t> ? Dans quel but ? Avec quels résultats ? (Appuyez vos réponses sur des exemples précis tirés des documents) </a:t>
            </a:r>
          </a:p>
          <a:p>
            <a:pPr lvl="0"/>
            <a:endParaRPr lang="fr-FR" dirty="0" smtClean="0"/>
          </a:p>
          <a:p>
            <a:pPr lvl="0"/>
            <a:r>
              <a:rPr lang="fr-FR" dirty="0" smtClean="0"/>
              <a:t>3) Cette politique est-elle poursuivie par ses successeurs ? </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fontScale="90000"/>
          </a:bodyPr>
          <a:lstStyle/>
          <a:p>
            <a:r>
              <a:rPr lang="fr-FR" sz="1778" b="1" dirty="0" smtClean="0">
                <a:solidFill>
                  <a:schemeClr val="tx2"/>
                </a:solidFill>
              </a:rPr>
              <a:t>Thème 3/ Le portrait de Mehmet II par Bellini : Pourquoi peut-on dire qu’il est un témoin des relations et des influences qui existe entre le monde occidental et le monde ottoman dès la fin du XVe siècle ?</a:t>
            </a:r>
            <a:br>
              <a:rPr lang="fr-FR" sz="1778" b="1" dirty="0" smtClean="0">
                <a:solidFill>
                  <a:schemeClr val="tx2"/>
                </a:solidFill>
              </a:rPr>
            </a:br>
            <a:r>
              <a:rPr lang="fr-FR" sz="1778" b="1" dirty="0" smtClean="0">
                <a:solidFill>
                  <a:schemeClr val="tx2"/>
                </a:solidFill>
              </a:rPr>
              <a:t>Questions    </a:t>
            </a:r>
            <a:r>
              <a:rPr lang="fr-FR" sz="3600" b="1" dirty="0" smtClean="0">
                <a:solidFill>
                  <a:schemeClr val="tx2"/>
                </a:solidFill>
              </a:rPr>
              <a:t/>
            </a:r>
            <a:br>
              <a:rPr lang="fr-FR" sz="3600" b="1" dirty="0" smtClean="0">
                <a:solidFill>
                  <a:schemeClr val="tx2"/>
                </a:solidFill>
              </a:rPr>
            </a:br>
            <a:endParaRPr lang="fr-FR" dirty="0"/>
          </a:p>
        </p:txBody>
      </p:sp>
      <p:pic>
        <p:nvPicPr>
          <p:cNvPr id="4" name="Image 3" descr="Capture d’écran 2015-03-04 à 19.38.02.png"/>
          <p:cNvPicPr>
            <a:picLocks noChangeAspect="1"/>
          </p:cNvPicPr>
          <p:nvPr/>
        </p:nvPicPr>
        <p:blipFill>
          <a:blip r:embed="rId2"/>
          <a:stretch>
            <a:fillRect/>
          </a:stretch>
        </p:blipFill>
        <p:spPr>
          <a:xfrm>
            <a:off x="228600" y="1295400"/>
            <a:ext cx="3733800" cy="4978400"/>
          </a:xfrm>
          <a:prstGeom prst="rect">
            <a:avLst/>
          </a:prstGeom>
        </p:spPr>
      </p:pic>
      <p:sp>
        <p:nvSpPr>
          <p:cNvPr id="8" name="ZoneTexte 7"/>
          <p:cNvSpPr txBox="1"/>
          <p:nvPr/>
        </p:nvSpPr>
        <p:spPr>
          <a:xfrm>
            <a:off x="4038600" y="1371600"/>
            <a:ext cx="4876800" cy="5016759"/>
          </a:xfrm>
          <a:prstGeom prst="rect">
            <a:avLst/>
          </a:prstGeom>
          <a:noFill/>
        </p:spPr>
        <p:txBody>
          <a:bodyPr wrap="square" rtlCol="0">
            <a:spAutoFit/>
          </a:bodyPr>
          <a:lstStyle/>
          <a:p>
            <a:r>
              <a:rPr lang="fr-FR" sz="1600" dirty="0" smtClean="0"/>
              <a:t>Document : le portrait du sultan Mehmet II par Bellini en 1480 (National </a:t>
            </a:r>
            <a:r>
              <a:rPr lang="fr-FR" sz="1600" dirty="0" err="1" smtClean="0"/>
              <a:t>Gallery</a:t>
            </a:r>
            <a:r>
              <a:rPr lang="fr-FR" sz="1600" dirty="0" smtClean="0"/>
              <a:t> – Londres)</a:t>
            </a:r>
          </a:p>
          <a:p>
            <a:r>
              <a:rPr lang="fr-FR" sz="1600" dirty="0" smtClean="0"/>
              <a:t>Rendez-vous sur les sites suivants : </a:t>
            </a:r>
          </a:p>
          <a:p>
            <a:r>
              <a:rPr lang="fr-FR" sz="1600" u="sng" dirty="0" smtClean="0">
                <a:hlinkClick r:id="rId3"/>
              </a:rPr>
              <a:t>http://www.qantara-med.org/qantara4/public/show_document.php?do_id=1151</a:t>
            </a:r>
            <a:endParaRPr lang="fr-FR" sz="1600" dirty="0" smtClean="0"/>
          </a:p>
          <a:p>
            <a:r>
              <a:rPr lang="fr-FR" sz="1600" u="sng" dirty="0" smtClean="0">
                <a:hlinkClick r:id="rId4"/>
              </a:rPr>
              <a:t>http://www.nationalgallery.org.uk/paintings/attributed-to-gentile-bellini-the-sultan-mehmet-ii</a:t>
            </a:r>
            <a:r>
              <a:rPr lang="fr-FR" sz="1600" dirty="0" smtClean="0"/>
              <a:t> (attention cette page vous propose des liens « </a:t>
            </a:r>
            <a:r>
              <a:rPr lang="fr-FR" sz="1600" dirty="0" err="1" smtClean="0"/>
              <a:t>key</a:t>
            </a:r>
            <a:r>
              <a:rPr lang="fr-FR" sz="1600" dirty="0" smtClean="0"/>
              <a:t> </a:t>
            </a:r>
            <a:r>
              <a:rPr lang="fr-FR" sz="1600" dirty="0" err="1" smtClean="0"/>
              <a:t>facts</a:t>
            </a:r>
            <a:r>
              <a:rPr lang="fr-FR" sz="1600" dirty="0" smtClean="0"/>
              <a:t> » et « </a:t>
            </a:r>
            <a:r>
              <a:rPr lang="fr-FR" sz="1600" dirty="0" err="1" smtClean="0"/>
              <a:t>artist</a:t>
            </a:r>
            <a:r>
              <a:rPr lang="fr-FR" sz="1600" dirty="0" smtClean="0"/>
              <a:t> </a:t>
            </a:r>
            <a:r>
              <a:rPr lang="fr-FR" sz="1600" dirty="0" err="1" smtClean="0"/>
              <a:t>biography</a:t>
            </a:r>
            <a:r>
              <a:rPr lang="fr-FR" sz="1600" dirty="0" smtClean="0"/>
              <a:t> » qui vous permettent un approfondissement)</a:t>
            </a:r>
          </a:p>
          <a:p>
            <a:r>
              <a:rPr lang="fr-FR" sz="1600" dirty="0" smtClean="0"/>
              <a:t>Questions :  </a:t>
            </a:r>
          </a:p>
          <a:p>
            <a:r>
              <a:rPr lang="fr-FR" sz="1600" dirty="0" smtClean="0"/>
              <a:t>1/ Présentez l’auteur de cette œuvre en dégageant de sa biographie ce qui peut être intéressant pour la compréhension de ce document. </a:t>
            </a:r>
          </a:p>
          <a:p>
            <a:r>
              <a:rPr lang="fr-FR" sz="1600" dirty="0" smtClean="0"/>
              <a:t>2/ La composition de l’œuvre : </a:t>
            </a:r>
          </a:p>
          <a:p>
            <a:pPr lvl="0"/>
            <a:r>
              <a:rPr lang="fr-FR" sz="1600" dirty="0" smtClean="0"/>
              <a:t>Comment le sultan est-il représenté ? En comparant ce portait à ceux d’Erasme et de </a:t>
            </a:r>
            <a:r>
              <a:rPr lang="fr-FR" sz="1600" dirty="0" err="1" smtClean="0"/>
              <a:t>Sigismondo</a:t>
            </a:r>
            <a:r>
              <a:rPr lang="fr-FR" sz="1600" dirty="0" smtClean="0"/>
              <a:t> </a:t>
            </a:r>
            <a:r>
              <a:rPr lang="fr-FR" sz="1600" dirty="0" err="1" smtClean="0"/>
              <a:t>Pandolfo</a:t>
            </a:r>
            <a:r>
              <a:rPr lang="fr-FR" sz="1600" dirty="0" smtClean="0"/>
              <a:t> Malatesta, dites ce qui le rattache à la tradition du portrait occidental de la Renaissance.</a:t>
            </a:r>
          </a:p>
          <a:p>
            <a:r>
              <a:rPr lang="fr-FR" sz="1600" dirty="0" smtClean="0"/>
              <a:t>Décrivez et interprétez ce qui l’entoure </a:t>
            </a:r>
            <a:endParaRPr lang="fr-FR" sz="16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Image 2" descr="Capture d’écran 2015-03-04 à 19.40.20.png"/>
          <p:cNvPicPr>
            <a:picLocks noChangeAspect="1"/>
          </p:cNvPicPr>
          <p:nvPr/>
        </p:nvPicPr>
        <p:blipFill>
          <a:blip r:embed="rId2"/>
          <a:stretch>
            <a:fillRect/>
          </a:stretch>
        </p:blipFill>
        <p:spPr>
          <a:xfrm>
            <a:off x="0" y="304800"/>
            <a:ext cx="8534400" cy="5665542"/>
          </a:xfrm>
          <a:prstGeom prst="rect">
            <a:avLst/>
          </a:prstGeom>
        </p:spPr>
      </p:pic>
      <p:sp>
        <p:nvSpPr>
          <p:cNvPr id="4" name="ZoneTexte 3"/>
          <p:cNvSpPr txBox="1"/>
          <p:nvPr/>
        </p:nvSpPr>
        <p:spPr>
          <a:xfrm>
            <a:off x="304800" y="5715000"/>
            <a:ext cx="8534400" cy="923330"/>
          </a:xfrm>
          <a:prstGeom prst="rect">
            <a:avLst/>
          </a:prstGeom>
          <a:noFill/>
        </p:spPr>
        <p:txBody>
          <a:bodyPr wrap="square" rtlCol="0">
            <a:spAutoFit/>
          </a:bodyPr>
          <a:lstStyle/>
          <a:p>
            <a:r>
              <a:rPr lang="fr-FR" dirty="0" smtClean="0"/>
              <a:t>3/ Selon vous, que peut-on déduire des liens culturels et diplomatiques qu’entretiennent dès la fin du XVe siècle l’Empire ottoman et certains occidentaux, notamment les Vénitiens ? </a:t>
            </a:r>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914400"/>
            <a:ext cx="8352928" cy="1524000"/>
          </a:xfrm>
        </p:spPr>
        <p:txBody>
          <a:bodyPr>
            <a:normAutofit fontScale="90000"/>
          </a:bodyPr>
          <a:lstStyle/>
          <a:p>
            <a:r>
              <a:rPr lang="fr-FR" sz="2222" b="1" dirty="0" smtClean="0"/>
              <a:t>Première heure : </a:t>
            </a:r>
            <a:br>
              <a:rPr lang="fr-FR" sz="2222" b="1" dirty="0" smtClean="0"/>
            </a:br>
            <a:r>
              <a:rPr lang="fr-FR" sz="2222" b="1" dirty="0" smtClean="0"/>
              <a:t/>
            </a:r>
            <a:br>
              <a:rPr lang="fr-FR" sz="2222" b="1" dirty="0" smtClean="0"/>
            </a:br>
            <a:r>
              <a:rPr lang="fr-FR" sz="2222" b="1" dirty="0" smtClean="0"/>
              <a:t>A partir du travail individuel réalisé à la maison, les élèves rédigent, par groupes, une synthèse répondant à la problématique posée par chaque thème (les membres du groupe ayant tous travaillé sur le même thème) </a:t>
            </a:r>
            <a:r>
              <a:rPr lang="fr-FR" sz="2400" dirty="0" smtClean="0">
                <a:solidFill>
                  <a:schemeClr val="tx2"/>
                </a:solidFill>
              </a:rPr>
              <a:t/>
            </a:r>
            <a:br>
              <a:rPr lang="fr-FR" sz="2400" dirty="0" smtClean="0">
                <a:solidFill>
                  <a:schemeClr val="tx2"/>
                </a:solidFill>
              </a:rPr>
            </a:br>
            <a:r>
              <a:rPr lang="fr-FR" sz="2200" b="1" dirty="0" smtClean="0"/>
              <a:t> </a:t>
            </a:r>
            <a:endParaRPr lang="fr-FR" dirty="0"/>
          </a:p>
        </p:txBody>
      </p:sp>
      <p:sp>
        <p:nvSpPr>
          <p:cNvPr id="7" name="Sous-titre 1"/>
          <p:cNvSpPr txBox="1">
            <a:spLocks/>
          </p:cNvSpPr>
          <p:nvPr/>
        </p:nvSpPr>
        <p:spPr>
          <a:xfrm>
            <a:off x="467544" y="2780928"/>
            <a:ext cx="7992888" cy="864096"/>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fr-FR" sz="1600" b="1" i="0" u="sng" strike="noStrike" kern="1200" cap="all" spc="250" normalizeH="0" baseline="0" noProof="0" dirty="0" smtClean="0">
                <a:ln>
                  <a:noFill/>
                </a:ln>
                <a:solidFill>
                  <a:schemeClr val="tx2"/>
                </a:solidFill>
                <a:effectLst/>
                <a:uLnTx/>
                <a:uFillTx/>
                <a:latin typeface="+mn-lt"/>
                <a:ea typeface="+mn-ea"/>
                <a:cs typeface="+mn-cs"/>
              </a:rPr>
              <a:t>Consigne pour les synthèses de groupe</a:t>
            </a:r>
            <a:r>
              <a:rPr kumimoji="0" lang="fr-FR" sz="1600" b="1" i="0" u="none" strike="noStrike" kern="1200" cap="all" spc="250" normalizeH="0" baseline="0" noProof="0" dirty="0" smtClean="0">
                <a:ln>
                  <a:noFill/>
                </a:ln>
                <a:solidFill>
                  <a:schemeClr val="tx2"/>
                </a:solidFill>
                <a:effectLst/>
                <a:uLnTx/>
                <a:uFillTx/>
                <a:latin typeface="+mn-lt"/>
                <a:ea typeface="+mn-ea"/>
                <a:cs typeface="+mn-cs"/>
              </a:rPr>
              <a:t> : Vous rédigerez une synthèse de 10 à 15 lignes :  </a:t>
            </a: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fr-FR" sz="1600" b="1" i="0" u="none" strike="noStrike" kern="1200" cap="all" spc="250" normalizeH="0" baseline="0" noProof="0" dirty="0">
              <a:ln>
                <a:noFill/>
              </a:ln>
              <a:solidFill>
                <a:schemeClr val="tx2"/>
              </a:solidFill>
              <a:effectLst/>
              <a:uLnTx/>
              <a:uFillTx/>
              <a:latin typeface="+mn-lt"/>
              <a:ea typeface="+mn-ea"/>
              <a:cs typeface="+mn-cs"/>
            </a:endParaRPr>
          </a:p>
        </p:txBody>
      </p:sp>
      <p:sp>
        <p:nvSpPr>
          <p:cNvPr id="8" name="ZoneTexte 7"/>
          <p:cNvSpPr txBox="1"/>
          <p:nvPr/>
        </p:nvSpPr>
        <p:spPr>
          <a:xfrm>
            <a:off x="380628" y="3501008"/>
            <a:ext cx="8424936" cy="1200329"/>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chemeClr val="tx2"/>
                </a:solidFill>
              </a:rPr>
              <a:t>Thème 1 : Pourquoi </a:t>
            </a:r>
            <a:r>
              <a:rPr lang="fr-FR" dirty="0">
                <a:solidFill>
                  <a:schemeClr val="tx2"/>
                </a:solidFill>
              </a:rPr>
              <a:t>la prise de Constantinople en 1453 peut être interprétée à la fois comme une rupture et comme une continuité ? (Vous envisagerez le point de vue des Ottomans et celui des chrétiens d’Orient et d’Occident)</a:t>
            </a:r>
          </a:p>
          <a:p>
            <a:pPr algn="just"/>
            <a:endParaRPr lang="fr-FR" dirty="0">
              <a:solidFill>
                <a:schemeClr val="tx2"/>
              </a:solidFill>
            </a:endParaRPr>
          </a:p>
        </p:txBody>
      </p:sp>
      <p:sp>
        <p:nvSpPr>
          <p:cNvPr id="9" name="ZoneTexte 8"/>
          <p:cNvSpPr txBox="1"/>
          <p:nvPr/>
        </p:nvSpPr>
        <p:spPr>
          <a:xfrm>
            <a:off x="395536" y="4572187"/>
            <a:ext cx="8280920" cy="646331"/>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chemeClr val="tx2"/>
                </a:solidFill>
              </a:rPr>
              <a:t>Thème 2 : Montrez </a:t>
            </a:r>
            <a:r>
              <a:rPr lang="fr-FR" dirty="0">
                <a:solidFill>
                  <a:schemeClr val="tx2"/>
                </a:solidFill>
              </a:rPr>
              <a:t>la diversité culturelle et religieuse </a:t>
            </a:r>
            <a:r>
              <a:rPr lang="fr-FR" dirty="0" smtClean="0">
                <a:solidFill>
                  <a:schemeClr val="tx2"/>
                </a:solidFill>
              </a:rPr>
              <a:t>d’Istanbul puis expliquez </a:t>
            </a:r>
            <a:r>
              <a:rPr lang="fr-FR" dirty="0">
                <a:solidFill>
                  <a:schemeClr val="tx2"/>
                </a:solidFill>
              </a:rPr>
              <a:t>qu’elle est le résultat de la volonté politique du pouvoir ottoman. </a:t>
            </a:r>
          </a:p>
        </p:txBody>
      </p:sp>
      <p:sp>
        <p:nvSpPr>
          <p:cNvPr id="11" name="ZoneTexte 10"/>
          <p:cNvSpPr txBox="1"/>
          <p:nvPr/>
        </p:nvSpPr>
        <p:spPr>
          <a:xfrm>
            <a:off x="381248" y="5373216"/>
            <a:ext cx="8410028" cy="923330"/>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chemeClr val="tx2"/>
                </a:solidFill>
              </a:rPr>
              <a:t>Thème 3 : Montrez </a:t>
            </a:r>
            <a:r>
              <a:rPr lang="fr-FR" dirty="0">
                <a:solidFill>
                  <a:schemeClr val="tx2"/>
                </a:solidFill>
              </a:rPr>
              <a:t>à partir de l’exemple du portrait de Mehmet II par Bellini les relations et les influences qui existent entre le monde occidental et </a:t>
            </a:r>
            <a:r>
              <a:rPr lang="fr-FR" dirty="0" smtClean="0">
                <a:solidFill>
                  <a:schemeClr val="tx2"/>
                </a:solidFill>
              </a:rPr>
              <a:t>le monde </a:t>
            </a:r>
            <a:r>
              <a:rPr lang="fr-FR" dirty="0">
                <a:solidFill>
                  <a:schemeClr val="tx2"/>
                </a:solidFill>
              </a:rPr>
              <a:t>ottoman dès la fin du XVe siècle.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88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381000" y="533400"/>
            <a:ext cx="8424936" cy="5324535"/>
          </a:xfrm>
          <a:prstGeom prst="rect">
            <a:avLst/>
          </a:prstGeom>
          <a:noFill/>
        </p:spPr>
        <p:txBody>
          <a:bodyPr wrap="square" rtlCol="0">
            <a:spAutoFit/>
          </a:bodyPr>
          <a:lstStyle/>
          <a:p>
            <a:pPr algn="just"/>
            <a:r>
              <a:rPr lang="fr-FR" sz="2000" dirty="0" smtClean="0">
                <a:solidFill>
                  <a:srgbClr val="000000"/>
                </a:solidFill>
              </a:rPr>
              <a:t> - 15 minutes : rédaction de la synthèse : ell</a:t>
            </a:r>
            <a:r>
              <a:rPr lang="fr-FR" sz="2000" dirty="0" smtClean="0"/>
              <a:t>e peut être réalisée via l’utilisation du logiciel en ligne </a:t>
            </a:r>
            <a:r>
              <a:rPr lang="fr-FR" sz="2000" dirty="0" err="1" smtClean="0"/>
              <a:t>Edu-pad</a:t>
            </a:r>
            <a:r>
              <a:rPr lang="fr-FR" sz="2000" dirty="0" smtClean="0"/>
              <a:t> (les groupes écrivent alors tous, sur le même « pad », leurs synthèses les unes à la suite des autres en suivant le plan global des thèmes abordés)</a:t>
            </a:r>
          </a:p>
          <a:p>
            <a:pPr algn="just"/>
            <a:endParaRPr lang="fr-FR" sz="2000" b="1" dirty="0" smtClean="0"/>
          </a:p>
          <a:p>
            <a:pPr algn="ctr"/>
            <a:endParaRPr lang="fr-FR" sz="2000" b="1" dirty="0" smtClean="0"/>
          </a:p>
          <a:p>
            <a:pPr algn="ctr"/>
            <a:r>
              <a:rPr lang="fr-FR" sz="2000" b="1" dirty="0" err="1" smtClean="0"/>
              <a:t>Edu-Pad</a:t>
            </a:r>
            <a:r>
              <a:rPr lang="fr-FR" sz="2000" b="1" dirty="0" smtClean="0"/>
              <a:t> de l’Académie de Versailles</a:t>
            </a:r>
          </a:p>
          <a:p>
            <a:pPr algn="ctr"/>
            <a:r>
              <a:rPr lang="fr-FR" sz="2000" b="1" dirty="0" err="1" smtClean="0"/>
              <a:t>edu-pad.ac-versailles.fr</a:t>
            </a:r>
            <a:endParaRPr lang="fr-FR" sz="2000" b="1" dirty="0" smtClean="0"/>
          </a:p>
          <a:p>
            <a:pPr algn="ctr"/>
            <a:endParaRPr lang="fr-FR" sz="2000" b="1" dirty="0" smtClean="0"/>
          </a:p>
          <a:p>
            <a:pPr algn="just"/>
            <a:endParaRPr lang="fr-FR" sz="2000" b="1" dirty="0" smtClean="0"/>
          </a:p>
          <a:p>
            <a:pPr algn="just"/>
            <a:endParaRPr lang="fr-FR" sz="2000" dirty="0" smtClean="0">
              <a:solidFill>
                <a:schemeClr val="tx2"/>
              </a:solidFill>
            </a:endParaRPr>
          </a:p>
          <a:p>
            <a:pPr algn="just"/>
            <a:r>
              <a:rPr lang="fr-FR" sz="2000" dirty="0" smtClean="0"/>
              <a:t> </a:t>
            </a:r>
            <a:r>
              <a:rPr lang="fr-FR" sz="2000" dirty="0"/>
              <a:t>- </a:t>
            </a:r>
            <a:r>
              <a:rPr lang="fr-FR" sz="2000" dirty="0" smtClean="0"/>
              <a:t>35 </a:t>
            </a:r>
            <a:r>
              <a:rPr lang="fr-FR" sz="2000" dirty="0"/>
              <a:t>minutes : Cette synthèse est projetée lors d'une mise en commun, elle </a:t>
            </a:r>
            <a:r>
              <a:rPr lang="fr-FR" sz="2000" dirty="0" smtClean="0"/>
              <a:t>est </a:t>
            </a:r>
            <a:r>
              <a:rPr lang="fr-FR" sz="2000" dirty="0"/>
              <a:t>corrigée et amendée par un autre groupe travaillant sur le même</a:t>
            </a:r>
            <a:r>
              <a:rPr lang="fr-FR" sz="2000" dirty="0" smtClean="0"/>
              <a:t> thème ; le </a:t>
            </a:r>
            <a:r>
              <a:rPr lang="fr-FR" sz="2000" dirty="0"/>
              <a:t>professeur apporte des éléments </a:t>
            </a:r>
            <a:r>
              <a:rPr lang="fr-FR" sz="2000" dirty="0" smtClean="0"/>
              <a:t>complémentaires.</a:t>
            </a:r>
          </a:p>
          <a:p>
            <a:pPr algn="just"/>
            <a:endParaRPr lang="fr-FR" sz="2000" dirty="0" smtClean="0"/>
          </a:p>
          <a:p>
            <a:pPr algn="just"/>
            <a:r>
              <a:rPr lang="fr-FR" sz="2000" dirty="0"/>
              <a:t> - la synthèse finale regroupant la totalité des travaux de groupe constitue la </a:t>
            </a:r>
            <a:r>
              <a:rPr lang="fr-FR" sz="2000" dirty="0" smtClean="0"/>
              <a:t>trace écrite commune.</a:t>
            </a:r>
          </a:p>
          <a:p>
            <a:pPr algn="just"/>
            <a:endParaRPr lang="fr-FR" dirty="0">
              <a:solidFill>
                <a:schemeClr val="tx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91708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ctrTitle"/>
          </p:nvPr>
        </p:nvSpPr>
        <p:spPr>
          <a:xfrm>
            <a:off x="143508" y="0"/>
            <a:ext cx="8784976" cy="1752600"/>
          </a:xfrm>
        </p:spPr>
        <p:txBody>
          <a:bodyPr>
            <a:normAutofit/>
          </a:bodyPr>
          <a:lstStyle/>
          <a:p>
            <a:r>
              <a:rPr lang="fr-FR" sz="3200" b="1" dirty="0" smtClean="0"/>
              <a:t>Les compétences évaluées en référence au « tableau des capacités et méthodes »</a:t>
            </a:r>
            <a:endParaRPr lang="fr-FR" sz="3200" dirty="0"/>
          </a:p>
        </p:txBody>
      </p:sp>
      <p:pic>
        <p:nvPicPr>
          <p:cNvPr id="7" name="Image 6"/>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7506" y="3026420"/>
            <a:ext cx="8945093" cy="2844000"/>
          </a:xfrm>
          <a:prstGeom prst="rect">
            <a:avLst/>
          </a:prstGeom>
          <a:ln>
            <a:solidFill>
              <a:schemeClr val="tx1"/>
            </a:solidFill>
          </a:ln>
        </p:spPr>
      </p:pic>
      <p:sp>
        <p:nvSpPr>
          <p:cNvPr id="9" name="Rectangle 8"/>
          <p:cNvSpPr/>
          <p:nvPr/>
        </p:nvSpPr>
        <p:spPr>
          <a:xfrm>
            <a:off x="107506" y="4293096"/>
            <a:ext cx="2808310" cy="432048"/>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8191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19672" y="116632"/>
            <a:ext cx="6419146" cy="6624000"/>
          </a:xfrm>
          <a:prstGeom prst="rect">
            <a:avLst/>
          </a:prstGeom>
        </p:spPr>
      </p:pic>
      <p:sp>
        <p:nvSpPr>
          <p:cNvPr id="3" name="Rectangle 2"/>
          <p:cNvSpPr/>
          <p:nvPr/>
        </p:nvSpPr>
        <p:spPr>
          <a:xfrm>
            <a:off x="1619672" y="404664"/>
            <a:ext cx="6419146" cy="129614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619672" y="1988840"/>
            <a:ext cx="2016224" cy="1439792"/>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635896" y="1988840"/>
            <a:ext cx="4402922" cy="144016"/>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635896" y="2564904"/>
            <a:ext cx="4402922" cy="576064"/>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619672" y="3573016"/>
            <a:ext cx="6419146" cy="504056"/>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619672" y="5445224"/>
            <a:ext cx="2016224" cy="864096"/>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635896" y="5877272"/>
            <a:ext cx="4402922" cy="432048"/>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95068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programme</a:t>
            </a:r>
            <a:endParaRPr lang="fr-FR" dirty="0"/>
          </a:p>
        </p:txBody>
      </p:sp>
      <p:pic>
        <p:nvPicPr>
          <p:cNvPr id="3" name="Image 2" descr="CaptureP.JPG"/>
          <p:cNvPicPr>
            <a:picLocks noChangeAspect="1"/>
          </p:cNvPicPr>
          <p:nvPr/>
        </p:nvPicPr>
        <p:blipFill>
          <a:blip r:embed="rId2"/>
          <a:stretch>
            <a:fillRect/>
          </a:stretch>
        </p:blipFill>
        <p:spPr>
          <a:xfrm>
            <a:off x="0" y="1524000"/>
            <a:ext cx="8923637" cy="3733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609600" y="2209800"/>
            <a:ext cx="7772400" cy="1524000"/>
          </a:xfrm>
        </p:spPr>
        <p:txBody>
          <a:bodyPr>
            <a:noAutofit/>
          </a:bodyPr>
          <a:lstStyle/>
          <a:p>
            <a:r>
              <a:rPr lang="fr-FR" sz="4400" dirty="0" smtClean="0"/>
              <a:t>II. 1492, le voyage de Christophe Colomb (2h)</a:t>
            </a:r>
            <a:endParaRPr lang="fr-FR" sz="44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Fiche </a:t>
            </a:r>
            <a:r>
              <a:rPr lang="fr-FR" dirty="0" err="1" smtClean="0"/>
              <a:t>Eduscol</a:t>
            </a:r>
            <a:r>
              <a:rPr lang="fr-FR" dirty="0" smtClean="0"/>
              <a:t> : un navigateur européen et ses voyages de découverte</a:t>
            </a:r>
            <a:endParaRPr lang="fr-FR" dirty="0"/>
          </a:p>
        </p:txBody>
      </p:sp>
      <p:sp>
        <p:nvSpPr>
          <p:cNvPr id="2" name="Espace réservé du texte 1"/>
          <p:cNvSpPr>
            <a:spLocks noGrp="1"/>
          </p:cNvSpPr>
          <p:nvPr>
            <p:ph sz="quarter" idx="1"/>
          </p:nvPr>
        </p:nvSpPr>
        <p:spPr>
          <a:xfrm>
            <a:off x="301752" y="1527048"/>
            <a:ext cx="8503920" cy="5102352"/>
          </a:xfrm>
        </p:spPr>
        <p:txBody>
          <a:bodyPr>
            <a:normAutofit fontScale="85000" lnSpcReduction="10000"/>
          </a:bodyPr>
          <a:lstStyle/>
          <a:p>
            <a:pPr algn="just"/>
            <a:r>
              <a:rPr lang="fr-FR" dirty="0" smtClean="0"/>
              <a:t>Cette étude doit permettre de faire comprendre l’intérêt des Européens pour le monde et de montrer les conditions technologiques, économiques, politiques et culturelles qui leur permirent de le concrétiser à travers le récit d’une aventure humaine qui aborde tous les aspects du voyage. Le choix parmi les acteurs est assez large. Les figures de Christophe Colomb, Magellan ou Vasco de Gama permettent cependant de s’intéresser à une part importante du globe et de montrer l’importance des explorations ibériques. Ce choix doit être en cohérence avec la problématique retenue et avec la seconde étude choisie. Ainsi, si l’on souhaite insister sur l’hégémonie espagnole, on privilégiera Christophe Colomb avant de traiter d’une cité précolombienne. Si l’on préfère insister sur l’élargissement du monde, on peut opter pour Magellan ou Vasco de Gama avant d’étudier Pékin.</a:t>
            </a:r>
          </a:p>
          <a:p>
            <a:pPr algn="just"/>
            <a:endParaRPr lang="fr-FR" b="1" dirty="0" smtClean="0">
              <a:solidFill>
                <a:schemeClr val="tx2"/>
              </a:solidFill>
            </a:endParaRPr>
          </a:p>
          <a:p>
            <a:endParaRPr lang="fr-FR" dirty="0" smtClean="0"/>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600" b="1" dirty="0" smtClean="0">
                <a:solidFill>
                  <a:srgbClr val="000000"/>
                </a:solidFill>
              </a:rPr>
              <a:t>Mise en œuvre : première heure </a:t>
            </a:r>
            <a:endParaRPr lang="fr-FR" sz="3600" dirty="0">
              <a:solidFill>
                <a:srgbClr val="000000"/>
              </a:solidFill>
            </a:endParaRPr>
          </a:p>
        </p:txBody>
      </p:sp>
      <p:sp>
        <p:nvSpPr>
          <p:cNvPr id="8" name="Espace réservé du texte 7"/>
          <p:cNvSpPr>
            <a:spLocks noGrp="1"/>
          </p:cNvSpPr>
          <p:nvPr>
            <p:ph sz="quarter" idx="1"/>
          </p:nvPr>
        </p:nvSpPr>
        <p:spPr>
          <a:xfrm>
            <a:off x="301752" y="1527048"/>
            <a:ext cx="8503920" cy="4949952"/>
          </a:xfrm>
        </p:spPr>
        <p:txBody>
          <a:bodyPr>
            <a:normAutofit/>
          </a:bodyPr>
          <a:lstStyle/>
          <a:p>
            <a:pPr lvl="0"/>
            <a:r>
              <a:rPr lang="fr-FR" dirty="0" smtClean="0"/>
              <a:t>20 minutes : à partir d'un même extrait du journal de Christophe Colomb les élèves répondent à un questionnaire.</a:t>
            </a:r>
          </a:p>
          <a:p>
            <a:pPr lvl="0">
              <a:buNone/>
            </a:pPr>
            <a:endParaRPr lang="fr-FR" dirty="0" smtClean="0"/>
          </a:p>
          <a:p>
            <a:pPr lvl="0">
              <a:buNone/>
            </a:pPr>
            <a:r>
              <a:rPr lang="fr-FR" dirty="0" smtClean="0"/>
              <a:t> </a:t>
            </a:r>
          </a:p>
          <a:p>
            <a:pPr lvl="0"/>
            <a:r>
              <a:rPr lang="fr-FR" dirty="0" smtClean="0"/>
              <a:t>35 minutes : la correction des questions est réalisée en cours dialogué. Le professeur apporte des éléments complémentaires</a:t>
            </a:r>
          </a:p>
          <a:p>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2502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solidFill>
                  <a:srgbClr val="000000"/>
                </a:solidFill>
              </a:rPr>
              <a:t>Mise en œuvre : deuxième heure </a:t>
            </a:r>
            <a:endParaRPr lang="fr-FR" dirty="0"/>
          </a:p>
        </p:txBody>
      </p:sp>
      <p:sp>
        <p:nvSpPr>
          <p:cNvPr id="3" name="Espace réservé du contenu 2"/>
          <p:cNvSpPr>
            <a:spLocks noGrp="1"/>
          </p:cNvSpPr>
          <p:nvPr>
            <p:ph sz="quarter" idx="1"/>
          </p:nvPr>
        </p:nvSpPr>
        <p:spPr/>
        <p:txBody>
          <a:bodyPr>
            <a:normAutofit lnSpcReduction="10000"/>
          </a:bodyPr>
          <a:lstStyle/>
          <a:p>
            <a:pPr lvl="0"/>
            <a:r>
              <a:rPr lang="fr-FR" dirty="0" smtClean="0"/>
              <a:t>40 minutes : les élèves rédigent une synthèse qui prend en compte leur hétérogénéité. Ils choisissent les capacités qu'ils souhaitent travailler/consolider et le parcours correspondant. </a:t>
            </a:r>
          </a:p>
          <a:p>
            <a:pPr lvl="0"/>
            <a:r>
              <a:rPr lang="fr-FR" dirty="0" smtClean="0"/>
              <a:t>15 minutes : une correction orale est réalisée, permettant à  chaque niveau de compétence de contribuer à sa construction  ; puis une trace écrite complète reprenant ces éléments est préparée et distribuée par le professeur</a:t>
            </a:r>
          </a:p>
          <a:p>
            <a:pPr lvl="0"/>
            <a:r>
              <a:rPr lang="fr-FR" dirty="0" smtClean="0"/>
              <a:t>Le travail est évalué par le professeur en fonction des compétences que l’élève a choisi de travailler  </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chemeClr val="accent1"/>
                </a:solidFill>
              </a:rPr>
              <a:t>Compétences travaillées :</a:t>
            </a:r>
            <a:br>
              <a:rPr lang="fr-FR" sz="2400" b="1" dirty="0" smtClean="0">
                <a:solidFill>
                  <a:schemeClr val="accent1"/>
                </a:solidFill>
              </a:rPr>
            </a:br>
            <a:r>
              <a:rPr lang="fr-FR" sz="2400" b="1" dirty="0" smtClean="0">
                <a:solidFill>
                  <a:schemeClr val="accent1"/>
                </a:solidFill>
              </a:rPr>
              <a:t>tableau </a:t>
            </a:r>
            <a:r>
              <a:rPr lang="fr-FR" sz="2400" b="1" dirty="0">
                <a:solidFill>
                  <a:schemeClr val="accent1"/>
                </a:solidFill>
              </a:rPr>
              <a:t>des capacités et méthodes </a:t>
            </a:r>
            <a:endParaRPr lang="fr-FR" sz="2400" dirty="0">
              <a:solidFill>
                <a:schemeClr val="accent1"/>
              </a:solidFill>
            </a:endParaRPr>
          </a:p>
        </p:txBody>
      </p:sp>
      <p:pic>
        <p:nvPicPr>
          <p:cNvPr id="5" name="Espace réservé du contenu 4"/>
          <p:cNvPicPr>
            <a:picLocks noGrp="1" noChangeAspect="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66799" y="1524000"/>
            <a:ext cx="6446799" cy="1066800"/>
          </a:xfrm>
        </p:spPr>
      </p:pic>
      <p:pic>
        <p:nvPicPr>
          <p:cNvPr id="6" name="Imag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66800" y="2514600"/>
            <a:ext cx="6477000" cy="1926592"/>
          </a:xfrm>
          <a:prstGeom prst="rect">
            <a:avLst/>
          </a:prstGeom>
        </p:spPr>
      </p:pic>
      <p:pic>
        <p:nvPicPr>
          <p:cNvPr id="7" name="Image 6"/>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90600" y="4414975"/>
            <a:ext cx="6477000" cy="2443025"/>
          </a:xfrm>
          <a:prstGeom prst="rect">
            <a:avLst/>
          </a:prstGeom>
        </p:spPr>
      </p:pic>
      <p:sp>
        <p:nvSpPr>
          <p:cNvPr id="8" name="Rectangle 7"/>
          <p:cNvSpPr/>
          <p:nvPr/>
        </p:nvSpPr>
        <p:spPr>
          <a:xfrm>
            <a:off x="990600" y="2514600"/>
            <a:ext cx="6477000" cy="190500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66800" y="1524000"/>
            <a:ext cx="6400800" cy="9906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048000" y="4419600"/>
            <a:ext cx="4419600" cy="3048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048000" y="5410200"/>
            <a:ext cx="4419600" cy="6858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990600" y="4419600"/>
            <a:ext cx="2057400" cy="24384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998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ZoneTexte 5"/>
          <p:cNvSpPr txBox="1"/>
          <p:nvPr/>
        </p:nvSpPr>
        <p:spPr>
          <a:xfrm>
            <a:off x="0" y="0"/>
            <a:ext cx="9144000" cy="6771083"/>
          </a:xfrm>
          <a:prstGeom prst="rect">
            <a:avLst/>
          </a:prstGeom>
          <a:noFill/>
        </p:spPr>
        <p:txBody>
          <a:bodyPr wrap="square" rtlCol="0">
            <a:spAutoFit/>
          </a:bodyPr>
          <a:lstStyle/>
          <a:p>
            <a:r>
              <a:rPr lang="fr-FR" sz="1400" dirty="0" smtClean="0"/>
              <a:t>Document 1 : Christophe Colomb, </a:t>
            </a:r>
            <a:r>
              <a:rPr lang="fr-FR" sz="1400" i="1" dirty="0" smtClean="0"/>
              <a:t>Journal de bord (1492-1493)</a:t>
            </a:r>
            <a:r>
              <a:rPr lang="fr-FR" sz="1400" dirty="0" smtClean="0"/>
              <a:t>, retranscrit par Bartolomé de Las Casas (défenseur des Indiens). L’original, perdu, a été donné aux souverains espagnols (les Rois Catholiques) par Colomb lui-même à son retour.</a:t>
            </a:r>
          </a:p>
          <a:p>
            <a:r>
              <a:rPr lang="fr-FR" sz="1400" dirty="0" smtClean="0"/>
              <a:t> </a:t>
            </a:r>
          </a:p>
          <a:p>
            <a:r>
              <a:rPr lang="fr-FR" sz="1400" dirty="0" smtClean="0"/>
              <a:t>« Ceci est le premier voyage, les routes et les chemins maritimes que suivit l’Amiral don Cristobal Colon quand il découvrit les Indes, transcrit et abrégé, à l’exception de l’envoi préliminaire qu’il adressa aux Rois Catholiques et que voici littéralement ci-dessous. Et il commence ainsi :</a:t>
            </a:r>
          </a:p>
          <a:p>
            <a:r>
              <a:rPr lang="fr-FR" sz="1400" i="1" dirty="0" smtClean="0"/>
              <a:t>In Nomine </a:t>
            </a:r>
            <a:r>
              <a:rPr lang="fr-FR" sz="1400" i="1" dirty="0" err="1" smtClean="0"/>
              <a:t>Domini</a:t>
            </a:r>
            <a:r>
              <a:rPr lang="fr-FR" sz="1400" i="1" dirty="0" smtClean="0"/>
              <a:t> </a:t>
            </a:r>
            <a:r>
              <a:rPr lang="fr-FR" sz="1400" i="1" dirty="0" err="1" smtClean="0"/>
              <a:t>Nostri</a:t>
            </a:r>
            <a:r>
              <a:rPr lang="fr-FR" sz="1400" i="1" dirty="0" smtClean="0"/>
              <a:t> </a:t>
            </a:r>
            <a:r>
              <a:rPr lang="fr-FR" sz="1400" i="1" dirty="0" err="1" smtClean="0"/>
              <a:t>Jhesu</a:t>
            </a:r>
            <a:r>
              <a:rPr lang="fr-FR" sz="1400" i="1" dirty="0" smtClean="0"/>
              <a:t> Christi</a:t>
            </a:r>
            <a:endParaRPr lang="fr-FR" sz="1400" dirty="0" smtClean="0"/>
          </a:p>
          <a:p>
            <a:r>
              <a:rPr lang="fr-FR" sz="1400" dirty="0" smtClean="0"/>
              <a:t>« Très Chrétiens, Très Hauts, Très Excellents et Très puissants Princes, Roi et Reine des </a:t>
            </a:r>
            <a:r>
              <a:rPr lang="fr-FR" sz="1400" dirty="0" err="1" smtClean="0"/>
              <a:t>Espagnes</a:t>
            </a:r>
            <a:r>
              <a:rPr lang="fr-FR" sz="1400" dirty="0" smtClean="0"/>
              <a:t> et des îles de la Mer, Nos Seigneurs.</a:t>
            </a:r>
          </a:p>
          <a:p>
            <a:r>
              <a:rPr lang="fr-FR" sz="1400" dirty="0" smtClean="0"/>
              <a:t>En cette présente année 1492, après que Vos Altesses eurent mis fin à la guerre contre les Maures qui régnaient encore en Europe, et l’avoir achevée en la très grande cité de Grenade où, le deuxième jour du mois de janvier de cette même année, je vis hisser, de par le droit des armes, les étendards royaux de Vos Altesses aux tours de l’Alhambra qui est la forteresse de ladite cité, et où je vis le roi maure sortir aux portes de la ville et baiser les royales mains de Vos Altesses et du Prince, Mon seigneur ; bientôt, en ce même mois, en suite des informations que j’avais données à Vos Altesses des terres de l’Inde et d’un prince appelé Grand Khan – ce qui veut dire en notre langue Roi des </a:t>
            </a:r>
            <a:r>
              <a:rPr lang="fr-FR" sz="1400" dirty="0" err="1" smtClean="0"/>
              <a:t>Rois-</a:t>
            </a:r>
            <a:r>
              <a:rPr lang="fr-FR" sz="1400" dirty="0" smtClean="0"/>
              <a:t>  et de ce que maintes fois, lui et ses prédécesseurs avaient envoyé à Rome y demander des docteurs en notre Sainte Foi afin de s’en instruire, et parce que jamais le Saint Père n’y avait pourvu et qu’ainsi tant de peuples se perdaient, tombant en idolâtrie et recevant parmi eux des sectes de perdition, Vos Altesses, comme catholiques chrétiens, Princes fidèles et propagateurs de la Sainte Foi Chrétienne, ennemis de la secte de Mahomet et de toutes les idolâtries et hérésies, pensèrent m’envoyer, moi, Cristobal Colon, auxdites contrées de l’Inde pour y voir lesdits princes, et les peuples, et les terres, et leur situation, et toute chose ainsi que la manière dont on pourrait user pour convertir ces peuples à notre sainte Foi. </a:t>
            </a:r>
          </a:p>
          <a:p>
            <a:r>
              <a:rPr lang="fr-FR" sz="1400" dirty="0" smtClean="0"/>
              <a:t>Elles m’ordonnèrent de ne pas aller par voie de terre à l’Orient – par où l’on a coutume de le faire – mais par le chemin d’Occident, par lequel nous ne savons pas, de foi certaine, que jusqu’a ce jour personne soit passé….</a:t>
            </a:r>
          </a:p>
          <a:p>
            <a:endParaRPr lang="fr-FR" sz="1400" dirty="0" smtClean="0"/>
          </a:p>
          <a:p>
            <a:endParaRPr lang="fr-FR" sz="1400" dirty="0" smtClean="0"/>
          </a:p>
          <a:p>
            <a:r>
              <a:rPr lang="fr-FR" sz="1400" dirty="0" smtClean="0"/>
              <a:t>Christophe Colomb se fait appeler Colon en Espagne ; cependant, il signe toujours  Christo </a:t>
            </a:r>
            <a:r>
              <a:rPr lang="fr-FR" sz="1400" dirty="0" err="1" smtClean="0"/>
              <a:t>Ferens</a:t>
            </a:r>
            <a:r>
              <a:rPr lang="fr-FR" sz="1400" dirty="0" smtClean="0"/>
              <a:t>, ce qui signifie « porteur du Christ ».</a:t>
            </a:r>
          </a:p>
          <a:p>
            <a:r>
              <a:rPr lang="fr-FR" sz="1400" dirty="0" smtClean="0"/>
              <a:t>Souvenirs du livre de Marco Polo dont les données historiques étaient devenues anachroniques. Le Grand Khan est l’empereur de Chine, dont parle Marco Polo deux siècles auparavant.</a:t>
            </a:r>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ZoneTexte 1"/>
          <p:cNvSpPr txBox="1"/>
          <p:nvPr/>
        </p:nvSpPr>
        <p:spPr>
          <a:xfrm>
            <a:off x="0" y="0"/>
            <a:ext cx="9144000" cy="6247866"/>
          </a:xfrm>
          <a:prstGeom prst="rect">
            <a:avLst/>
          </a:prstGeom>
          <a:noFill/>
        </p:spPr>
        <p:txBody>
          <a:bodyPr wrap="square" rtlCol="0">
            <a:spAutoFit/>
          </a:bodyPr>
          <a:lstStyle/>
          <a:p>
            <a:r>
              <a:rPr lang="fr-FR" sz="1600" dirty="0" smtClean="0"/>
              <a:t>Ainsi, après avoir chassé tous les Juifs hors de vos royaumes et de vos seigneuries, Vos Altesses en ce même mois de janvier m’ordonnèrent de partir avec une suffisante armada auxdites contrées de l’Inde. Et, pour cela, elles me comblèrent de grâces, m’anoblirent, décidèrent que dorénavant je m’appellerais Don et serais Grand Amiral de la mer Océane et vice-roi et gouverneur perpétuel de toutes les îles et de la terre ferme que je découvrirais et gagnerais, et qu’à ma suite on découvrirait et gagnerait dans la </a:t>
            </a:r>
          </a:p>
          <a:p>
            <a:r>
              <a:rPr lang="fr-FR" sz="1600" dirty="0" smtClean="0"/>
              <a:t>mer Océane, et que mon fils aîné me succéderait en ces titres et ainsi de génération en génération, pour toujours et à jamais.</a:t>
            </a:r>
          </a:p>
          <a:p>
            <a:r>
              <a:rPr lang="fr-FR" sz="1600" dirty="0" smtClean="0"/>
              <a:t>Et je partis de la cité de Grenade le douzième jour du mois de mai de la même année 1492, un samedi ; je vins à la ville de Palos, qui est port de mer, où j’armais trois navires très convenables pour telle entreprise et partis dudit port, bien pourvu de très nombreuses subsistances et de beaucoup de gens de mer, le troisième jour du mois d’août de ladite année, un vendredi, une demi-heure avant le lever du soleil. Et je pris le chemin des îles Canaries qui sont à Vos Altesses et se trouvent en ladite mer Océane pour, de là, prendre ma route et naviguer jusqu’à toucher aux Indes, m’y acquitter de l’ambassade de Vos Altesses auprès des susdits princes et y accomplir ainsi ce qu’Elles m’avaient ordonné. </a:t>
            </a:r>
          </a:p>
          <a:p>
            <a:r>
              <a:rPr lang="fr-FR" sz="1600" dirty="0" smtClean="0"/>
              <a:t>En ces raisons, je me suis proposé d’écrire très ponctuellement, au jour le jour, toute ce que je ferais et verrais et qui m’arriverait pendant le voyage, comme bien on le verra plus avant.</a:t>
            </a:r>
          </a:p>
          <a:p>
            <a:r>
              <a:rPr lang="fr-FR" sz="1600" dirty="0" smtClean="0"/>
              <a:t>De plus, Seigneurs princes, tout en écrivant chaque nuit ce qui sera arrivé le jour, et le jour la navigation de la nuit, j’ai le dessein de faire une nouvelle carte marine sur laquelle je situerai toute la mer et toutes les terres de la mer Océane, dans leurs propres positions, sous leur vent, et de composer en outre un livre, et d’y mettre tout fidèlement peint par latitude équinoxiale et longitude occidentale. </a:t>
            </a:r>
          </a:p>
          <a:p>
            <a:r>
              <a:rPr lang="fr-FR" sz="1600" dirty="0" smtClean="0"/>
              <a:t>Et, surtout, il importe beaucoup que j’oublie le sommeil et sois très vigilant navigateur, pour que tout soit accompli ; ce qui demandera grand-peine. » </a:t>
            </a:r>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ZoneTexte 1"/>
          <p:cNvSpPr txBox="1"/>
          <p:nvPr/>
        </p:nvSpPr>
        <p:spPr>
          <a:xfrm>
            <a:off x="0" y="228600"/>
            <a:ext cx="8915400" cy="369332"/>
          </a:xfrm>
          <a:prstGeom prst="rect">
            <a:avLst/>
          </a:prstGeom>
          <a:noFill/>
        </p:spPr>
        <p:txBody>
          <a:bodyPr wrap="square" rtlCol="0">
            <a:spAutoFit/>
          </a:bodyPr>
          <a:lstStyle/>
          <a:p>
            <a:r>
              <a:rPr lang="fr-FR" dirty="0" smtClean="0"/>
              <a:t>Document complémentaire : </a:t>
            </a:r>
            <a:r>
              <a:rPr lang="fr-FR" i="1" dirty="0" smtClean="0"/>
              <a:t>Carte de Christophe Colomb</a:t>
            </a:r>
            <a:r>
              <a:rPr lang="fr-FR" dirty="0" smtClean="0"/>
              <a:t> : </a:t>
            </a:r>
          </a:p>
          <a:p>
            <a:endParaRPr lang="fr-FR" dirty="0"/>
          </a:p>
        </p:txBody>
      </p:sp>
      <p:graphicFrame>
        <p:nvGraphicFramePr>
          <p:cNvPr id="88066" name="Object 2"/>
          <p:cNvGraphicFramePr>
            <a:graphicFrameLocks noChangeAspect="1"/>
          </p:cNvGraphicFramePr>
          <p:nvPr/>
        </p:nvGraphicFramePr>
        <p:xfrm>
          <a:off x="228600" y="609600"/>
          <a:ext cx="8402554" cy="5638800"/>
        </p:xfrm>
        <a:graphic>
          <a:graphicData uri="http://schemas.openxmlformats.org/presentationml/2006/ole">
            <p:oleObj spid="_x0000_s88066" name="Document" r:id="rId3" imgW="5753100" imgH="3860800" progId="Word.Document.12">
              <p:link updateAutomatic="1"/>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a:t>
            </a:r>
            <a:endParaRPr lang="fr-FR" dirty="0"/>
          </a:p>
        </p:txBody>
      </p:sp>
      <p:sp>
        <p:nvSpPr>
          <p:cNvPr id="3" name="ZoneTexte 2"/>
          <p:cNvSpPr txBox="1"/>
          <p:nvPr/>
        </p:nvSpPr>
        <p:spPr>
          <a:xfrm>
            <a:off x="0" y="1981200"/>
            <a:ext cx="8915400" cy="3139321"/>
          </a:xfrm>
          <a:prstGeom prst="rect">
            <a:avLst/>
          </a:prstGeom>
          <a:noFill/>
        </p:spPr>
        <p:txBody>
          <a:bodyPr wrap="square" rtlCol="0">
            <a:spAutoFit/>
          </a:bodyPr>
          <a:lstStyle/>
          <a:p>
            <a:pPr lvl="0"/>
            <a:r>
              <a:rPr lang="fr-FR" dirty="0" smtClean="0"/>
              <a:t>1) D’après le document, quels sont les événements qui se produisent en 1492 et comment les expliquer ? </a:t>
            </a:r>
          </a:p>
          <a:p>
            <a:r>
              <a:rPr lang="fr-FR" dirty="0" smtClean="0"/>
              <a:t> </a:t>
            </a:r>
          </a:p>
          <a:p>
            <a:pPr lvl="0"/>
            <a:r>
              <a:rPr lang="fr-FR" dirty="0" smtClean="0"/>
              <a:t>2) Quelle est la mission de Colomb et quels sont les objectifs précis de son voyage ?</a:t>
            </a:r>
          </a:p>
          <a:p>
            <a:r>
              <a:rPr lang="fr-FR" dirty="0" smtClean="0"/>
              <a:t> </a:t>
            </a:r>
          </a:p>
          <a:p>
            <a:pPr lvl="0"/>
            <a:r>
              <a:rPr lang="fr-FR" dirty="0" smtClean="0"/>
              <a:t>3) A l’aide de vos connaissances du chapitre précédent et du texte, expliquez la motivation religieuse de Christophe Colomb.</a:t>
            </a:r>
          </a:p>
          <a:p>
            <a:pPr lvl="0"/>
            <a:endParaRPr lang="fr-FR" dirty="0" smtClean="0"/>
          </a:p>
          <a:p>
            <a:pPr lvl="0"/>
            <a:r>
              <a:rPr lang="fr-FR" dirty="0" smtClean="0"/>
              <a:t>4) A partir du texte et du document complémentaire, quels sont les outils, les moyens et les connaissances dont Colomb dispose pour son voyage ? Que révèlent-ils des savoirs à la fin du XVe siècle ?</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ctrTitle"/>
          </p:nvPr>
        </p:nvSpPr>
        <p:spPr>
          <a:xfrm>
            <a:off x="251520" y="381000"/>
            <a:ext cx="8496944" cy="1752600"/>
          </a:xfrm>
        </p:spPr>
        <p:txBody>
          <a:bodyPr>
            <a:normAutofit/>
          </a:bodyPr>
          <a:lstStyle/>
          <a:p>
            <a:r>
              <a:rPr lang="fr-FR" sz="3200" b="1" dirty="0" smtClean="0"/>
              <a:t>Question de synthèse permettant de prendre en compte l’hétérogénéité des élèves : </a:t>
            </a:r>
            <a:endParaRPr lang="fr-FR" sz="3200" b="1" dirty="0"/>
          </a:p>
        </p:txBody>
      </p:sp>
      <p:sp>
        <p:nvSpPr>
          <p:cNvPr id="4" name="ZoneTexte 3">
            <a:hlinkClick r:id="rId2" action="ppaction://hlinkfile"/>
          </p:cNvPr>
          <p:cNvSpPr txBox="1"/>
          <p:nvPr/>
        </p:nvSpPr>
        <p:spPr>
          <a:xfrm>
            <a:off x="179512" y="3068960"/>
            <a:ext cx="8856984" cy="1938992"/>
          </a:xfrm>
          <a:prstGeom prst="rect">
            <a:avLst/>
          </a:prstGeom>
          <a:noFill/>
        </p:spPr>
        <p:txBody>
          <a:bodyPr wrap="square" rtlCol="0">
            <a:spAutoFit/>
          </a:bodyPr>
          <a:lstStyle/>
          <a:p>
            <a:pPr algn="ctr"/>
            <a:r>
              <a:rPr lang="fr-FR" sz="2000" u="sng" dirty="0" smtClean="0">
                <a:solidFill>
                  <a:schemeClr val="tx2"/>
                </a:solidFill>
              </a:rPr>
              <a:t>Consigne</a:t>
            </a:r>
            <a:r>
              <a:rPr lang="fr-FR" sz="2000" dirty="0" smtClean="0">
                <a:solidFill>
                  <a:schemeClr val="tx2"/>
                </a:solidFill>
              </a:rPr>
              <a:t> : </a:t>
            </a:r>
          </a:p>
          <a:p>
            <a:pPr algn="ctr"/>
            <a:endParaRPr lang="fr-FR" sz="2000" dirty="0">
              <a:solidFill>
                <a:schemeClr val="tx2"/>
              </a:solidFill>
            </a:endParaRPr>
          </a:p>
          <a:p>
            <a:pPr algn="just"/>
            <a:r>
              <a:rPr lang="fr-FR" sz="2000" b="1" dirty="0">
                <a:solidFill>
                  <a:schemeClr val="tx2"/>
                </a:solidFill>
              </a:rPr>
              <a:t>A partir des réponses aux questions précédentes, vous construirez un texte organisé décrivant et racontant (en fournissant des éléments précis d’explication) les conditions et les objectifs du premier voyage de Christophe Colomb.</a:t>
            </a:r>
          </a:p>
          <a:p>
            <a:pPr algn="just"/>
            <a:endParaRPr lang="fr-FR" dirty="0">
              <a:solidFill>
                <a:schemeClr val="tx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6209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76672"/>
            <a:ext cx="8534400" cy="758952"/>
          </a:xfrm>
        </p:spPr>
        <p:txBody>
          <a:bodyPr>
            <a:normAutofit fontScale="90000"/>
          </a:bodyPr>
          <a:lstStyle/>
          <a:p>
            <a:r>
              <a:rPr lang="fr-FR" b="1" dirty="0"/>
              <a:t>Démarche en 5 heures</a:t>
            </a:r>
            <a:r>
              <a:rPr lang="fr-FR" dirty="0"/>
              <a:t> </a:t>
            </a:r>
            <a:br>
              <a:rPr lang="fr-FR" dirty="0"/>
            </a:br>
            <a:endParaRPr lang="fr-FR" dirty="0"/>
          </a:p>
        </p:txBody>
      </p:sp>
      <p:sp>
        <p:nvSpPr>
          <p:cNvPr id="3" name="Espace réservé du contenu 2"/>
          <p:cNvSpPr>
            <a:spLocks noGrp="1"/>
          </p:cNvSpPr>
          <p:nvPr>
            <p:ph sz="quarter" idx="1"/>
          </p:nvPr>
        </p:nvSpPr>
        <p:spPr/>
        <p:txBody>
          <a:bodyPr>
            <a:normAutofit/>
          </a:bodyPr>
          <a:lstStyle/>
          <a:p>
            <a:pPr>
              <a:lnSpc>
                <a:spcPct val="114000"/>
              </a:lnSpc>
            </a:pPr>
            <a:r>
              <a:rPr lang="fr-FR" sz="2400" b="1" dirty="0"/>
              <a:t>I</a:t>
            </a:r>
            <a:r>
              <a:rPr lang="fr-FR" sz="2400" b="1" dirty="0" smtClean="0"/>
              <a:t>. De </a:t>
            </a:r>
            <a:r>
              <a:rPr lang="fr-FR" sz="2400" b="1" dirty="0"/>
              <a:t>Constantinople à Istanbul : un lieu de contacts entre différentes cultures et </a:t>
            </a:r>
            <a:r>
              <a:rPr lang="fr-FR" sz="2400" b="1" dirty="0" smtClean="0"/>
              <a:t>religions (chrétienne</a:t>
            </a:r>
            <a:r>
              <a:rPr lang="fr-FR" sz="2400" b="1" dirty="0"/>
              <a:t>, musulmane, </a:t>
            </a:r>
            <a:r>
              <a:rPr lang="fr-FR" sz="2400" b="1" dirty="0" smtClean="0"/>
              <a:t>juive) (1h)  </a:t>
            </a:r>
          </a:p>
          <a:p>
            <a:pPr marL="0" indent="0">
              <a:lnSpc>
                <a:spcPct val="114000"/>
              </a:lnSpc>
              <a:buNone/>
            </a:pPr>
            <a:endParaRPr lang="fr-FR" sz="2400" b="1" dirty="0" smtClean="0"/>
          </a:p>
          <a:p>
            <a:pPr>
              <a:lnSpc>
                <a:spcPct val="114000"/>
              </a:lnSpc>
            </a:pPr>
            <a:r>
              <a:rPr lang="fr-FR" sz="2400" b="1" dirty="0" smtClean="0"/>
              <a:t>II. 1492, le voyage de Christophe Colomb (2h) </a:t>
            </a:r>
          </a:p>
          <a:p>
            <a:pPr marL="0" indent="0">
              <a:lnSpc>
                <a:spcPct val="114000"/>
              </a:lnSpc>
              <a:buNone/>
            </a:pPr>
            <a:endParaRPr lang="fr-FR" sz="2400" b="1" dirty="0" smtClean="0"/>
          </a:p>
          <a:p>
            <a:pPr>
              <a:lnSpc>
                <a:spcPct val="114000"/>
              </a:lnSpc>
            </a:pPr>
            <a:r>
              <a:rPr lang="fr-FR" sz="2400" b="1" dirty="0" smtClean="0"/>
              <a:t>III. Tenochtitlán, une cité précolombienne confrontée à la conquête et à la colonisation européenne (2h)</a:t>
            </a:r>
            <a:endParaRPr lang="fr-FR"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3016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457200"/>
            <a:ext cx="8534400" cy="758952"/>
          </a:xfrm>
        </p:spPr>
        <p:txBody>
          <a:bodyPr>
            <a:normAutofit fontScale="90000"/>
          </a:bodyPr>
          <a:lstStyle/>
          <a:p>
            <a:r>
              <a:rPr lang="fr-FR" sz="2200" b="1" u="sng" dirty="0" smtClean="0"/>
              <a:t/>
            </a:r>
            <a:br>
              <a:rPr lang="fr-FR" sz="2200" b="1" u="sng" dirty="0" smtClean="0"/>
            </a:br>
            <a:r>
              <a:rPr lang="fr-FR" sz="2200" b="1" u="sng" dirty="0"/>
              <a:t/>
            </a:r>
            <a:br>
              <a:rPr lang="fr-FR" sz="2200" b="1" u="sng" dirty="0"/>
            </a:br>
            <a:r>
              <a:rPr lang="fr-FR" sz="2200" b="1" u="sng" dirty="0" smtClean="0"/>
              <a:t>Démarche différenciée</a:t>
            </a:r>
            <a:r>
              <a:rPr lang="fr-FR" sz="2200" b="1" cap="small" dirty="0" smtClean="0"/>
              <a:t> : </a:t>
            </a:r>
            <a:br>
              <a:rPr lang="fr-FR" sz="2200" b="1" cap="small" dirty="0" smtClean="0"/>
            </a:br>
            <a:r>
              <a:rPr lang="fr-FR" sz="2200" b="1" cap="small" dirty="0" smtClean="0"/>
              <a:t>En </a:t>
            </a:r>
            <a:r>
              <a:rPr lang="fr-FR" sz="2200" b="1" cap="small" dirty="0"/>
              <a:t>fonction des compétences que vous souhaitez travailler, vous choisirez entre les trois solutions possibles suivantes </a:t>
            </a:r>
            <a:r>
              <a:rPr lang="fr-FR" sz="2200" b="1" dirty="0"/>
              <a:t>: </a:t>
            </a:r>
            <a:r>
              <a:rPr lang="fr-FR" dirty="0"/>
              <a:t/>
            </a:r>
            <a:br>
              <a:rPr lang="fr-FR" dirty="0"/>
            </a:br>
            <a:endParaRPr lang="fr-FR" dirty="0"/>
          </a:p>
        </p:txBody>
      </p:sp>
      <p:graphicFrame>
        <p:nvGraphicFramePr>
          <p:cNvPr id="3" name="Tableau 2"/>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6025721"/>
              </p:ext>
            </p:extLst>
          </p:nvPr>
        </p:nvGraphicFramePr>
        <p:xfrm>
          <a:off x="251520" y="1412775"/>
          <a:ext cx="8784976" cy="4968552"/>
        </p:xfrm>
        <a:graphic>
          <a:graphicData uri="http://schemas.openxmlformats.org/drawingml/2006/table">
            <a:tbl>
              <a:tblPr firstRow="1" firstCol="1" bandRow="1" bandCol="1">
                <a:tableStyleId>{5C22544A-7EE6-4342-B048-85BDC9FD1C3A}</a:tableStyleId>
              </a:tblPr>
              <a:tblGrid>
                <a:gridCol w="4392488"/>
                <a:gridCol w="4392488"/>
              </a:tblGrid>
              <a:tr h="292268">
                <a:tc>
                  <a:txBody>
                    <a:bodyPr/>
                    <a:lstStyle/>
                    <a:p>
                      <a:pPr algn="ctr">
                        <a:spcAft>
                          <a:spcPts val="1000"/>
                        </a:spcAft>
                      </a:pPr>
                      <a:r>
                        <a:rPr lang="fr-FR" sz="1200" dirty="0">
                          <a:effectLst/>
                        </a:rPr>
                        <a:t>Solution</a:t>
                      </a:r>
                      <a:endParaRPr lang="fr-FR" sz="1200" dirty="0">
                        <a:effectLst/>
                        <a:latin typeface="Cambria"/>
                        <a:ea typeface="Cambria"/>
                        <a:cs typeface="Times New Roman"/>
                      </a:endParaRPr>
                    </a:p>
                  </a:txBody>
                  <a:tcPr marL="68580" marR="68580" marT="0" marB="0"/>
                </a:tc>
                <a:tc>
                  <a:txBody>
                    <a:bodyPr/>
                    <a:lstStyle/>
                    <a:p>
                      <a:pPr algn="ctr">
                        <a:spcAft>
                          <a:spcPts val="1000"/>
                        </a:spcAft>
                      </a:pPr>
                      <a:r>
                        <a:rPr lang="fr-FR" sz="1200" dirty="0" smtClean="0">
                          <a:effectLst/>
                        </a:rPr>
                        <a:t>Compétences</a:t>
                      </a:r>
                      <a:endParaRPr lang="fr-FR" sz="1200" dirty="0">
                        <a:effectLst/>
                        <a:latin typeface="Cambria"/>
                        <a:ea typeface="Cambria"/>
                        <a:cs typeface="Times New Roman"/>
                      </a:endParaRPr>
                    </a:p>
                  </a:txBody>
                  <a:tcPr marL="68580" marR="68580" marT="0" marB="0"/>
                </a:tc>
              </a:tr>
              <a:tr h="1461339">
                <a:tc>
                  <a:txBody>
                    <a:bodyPr/>
                    <a:lstStyle/>
                    <a:p>
                      <a:pPr>
                        <a:spcAft>
                          <a:spcPts val="1000"/>
                        </a:spcAft>
                      </a:pPr>
                      <a:r>
                        <a:rPr lang="fr-FR" sz="1600" dirty="0">
                          <a:effectLst/>
                        </a:rPr>
                        <a:t>1. Vous adoptez le plan suivant et rédigez le texte organisé en vous appuyant sur les faits repérés dans les documents et les connaissances du cours </a:t>
                      </a:r>
                      <a:endParaRPr lang="fr-FR" sz="1600" dirty="0">
                        <a:effectLst/>
                        <a:latin typeface="Cambria"/>
                        <a:ea typeface="Cambria"/>
                        <a:cs typeface="Times New Roman"/>
                      </a:endParaRPr>
                    </a:p>
                  </a:txBody>
                  <a:tcPr marL="68580" marR="68580" marT="0" marB="0"/>
                </a:tc>
                <a:tc>
                  <a:txBody>
                    <a:bodyPr/>
                    <a:lstStyle/>
                    <a:p>
                      <a:pPr>
                        <a:spcAft>
                          <a:spcPts val="1000"/>
                        </a:spcAft>
                      </a:pPr>
                      <a:r>
                        <a:rPr lang="fr-FR" sz="1600" dirty="0">
                          <a:effectLst/>
                        </a:rPr>
                        <a:t>Hiérarchiser et confronter des informations. </a:t>
                      </a:r>
                    </a:p>
                    <a:p>
                      <a:pPr>
                        <a:spcAft>
                          <a:spcPts val="1000"/>
                        </a:spcAft>
                      </a:pPr>
                      <a:r>
                        <a:rPr lang="fr-FR" sz="1600" dirty="0">
                          <a:effectLst/>
                        </a:rPr>
                        <a:t>Décrire et mettre en récit une situation historique</a:t>
                      </a:r>
                      <a:endParaRPr lang="fr-FR" sz="1600" dirty="0">
                        <a:effectLst/>
                        <a:latin typeface="Cambria"/>
                        <a:ea typeface="Cambria"/>
                        <a:cs typeface="Times New Roman"/>
                      </a:endParaRPr>
                    </a:p>
                  </a:txBody>
                  <a:tcPr marL="68580" marR="68580" marT="0" marB="0"/>
                </a:tc>
              </a:tr>
              <a:tr h="1461339">
                <a:tc>
                  <a:txBody>
                    <a:bodyPr/>
                    <a:lstStyle/>
                    <a:p>
                      <a:pPr>
                        <a:spcAft>
                          <a:spcPts val="1000"/>
                        </a:spcAft>
                      </a:pPr>
                      <a:r>
                        <a:rPr lang="fr-FR" sz="1600" dirty="0">
                          <a:effectLst/>
                        </a:rPr>
                        <a:t>2. Vous construisez votre plan et rédigez le texte organisé en vous appuyant sur les faits repérés dans les documents et les connaissances du cours</a:t>
                      </a:r>
                      <a:endParaRPr lang="fr-FR" sz="1600" dirty="0">
                        <a:effectLst/>
                        <a:latin typeface="Cambria"/>
                        <a:ea typeface="Cambria"/>
                        <a:cs typeface="Times New Roman"/>
                      </a:endParaRPr>
                    </a:p>
                  </a:txBody>
                  <a:tcPr marL="68580" marR="68580" marT="0" marB="0"/>
                </a:tc>
                <a:tc>
                  <a:txBody>
                    <a:bodyPr/>
                    <a:lstStyle/>
                    <a:p>
                      <a:pPr>
                        <a:spcAft>
                          <a:spcPts val="1000"/>
                        </a:spcAft>
                      </a:pPr>
                      <a:r>
                        <a:rPr lang="fr-FR" sz="1600" dirty="0">
                          <a:effectLst/>
                        </a:rPr>
                        <a:t>Organiser, hiérarchiser, confronter et synthétiser des informations. </a:t>
                      </a:r>
                    </a:p>
                    <a:p>
                      <a:pPr>
                        <a:spcAft>
                          <a:spcPts val="1000"/>
                        </a:spcAft>
                      </a:pPr>
                      <a:r>
                        <a:rPr lang="fr-FR" sz="1600" dirty="0">
                          <a:effectLst/>
                        </a:rPr>
                        <a:t>Décrire et mettre en récit une situation historique</a:t>
                      </a:r>
                      <a:endParaRPr lang="fr-FR" sz="1600" dirty="0">
                        <a:effectLst/>
                        <a:latin typeface="Cambria"/>
                        <a:ea typeface="Cambria"/>
                        <a:cs typeface="Times New Roman"/>
                      </a:endParaRPr>
                    </a:p>
                  </a:txBody>
                  <a:tcPr marL="68580" marR="68580" marT="0" marB="0"/>
                </a:tc>
              </a:tr>
              <a:tr h="1753606">
                <a:tc>
                  <a:txBody>
                    <a:bodyPr/>
                    <a:lstStyle/>
                    <a:p>
                      <a:pPr>
                        <a:spcAft>
                          <a:spcPts val="1000"/>
                        </a:spcAft>
                      </a:pPr>
                      <a:r>
                        <a:rPr lang="fr-FR" sz="1600" dirty="0">
                          <a:effectLst/>
                        </a:rPr>
                        <a:t>3. Vous incluez dans l’analyse le document suivant, construisez votre plan et rédigez le texte organisé en vous appuyant sur les faits repérés dans les documents et les connaissances du </a:t>
                      </a:r>
                      <a:r>
                        <a:rPr lang="fr-FR" sz="1600" dirty="0" smtClean="0">
                          <a:effectLst/>
                        </a:rPr>
                        <a:t>cours</a:t>
                      </a:r>
                      <a:endParaRPr lang="fr-FR" sz="1600" dirty="0">
                        <a:effectLst/>
                        <a:latin typeface="Cambria"/>
                        <a:ea typeface="Cambria"/>
                        <a:cs typeface="Times New Roman"/>
                      </a:endParaRPr>
                    </a:p>
                  </a:txBody>
                  <a:tcPr marL="68580" marR="68580" marT="0" marB="0"/>
                </a:tc>
                <a:tc>
                  <a:txBody>
                    <a:bodyPr/>
                    <a:lstStyle/>
                    <a:p>
                      <a:pPr>
                        <a:spcAft>
                          <a:spcPts val="1000"/>
                        </a:spcAft>
                      </a:pPr>
                      <a:r>
                        <a:rPr lang="fr-FR" sz="1600" dirty="0">
                          <a:effectLst/>
                        </a:rPr>
                        <a:t>Prélever, organiser, hiérarchiser, confronter et synthétiser des informations. </a:t>
                      </a:r>
                    </a:p>
                    <a:p>
                      <a:pPr>
                        <a:spcAft>
                          <a:spcPts val="1000"/>
                        </a:spcAft>
                      </a:pPr>
                      <a:r>
                        <a:rPr lang="fr-FR" sz="1600" dirty="0">
                          <a:effectLst/>
                        </a:rPr>
                        <a:t>Décrire et mettre en récit une situation historique</a:t>
                      </a:r>
                      <a:endParaRPr lang="fr-FR" sz="1600" dirty="0">
                        <a:effectLst/>
                        <a:latin typeface="Cambria"/>
                        <a:ea typeface="Cambria"/>
                        <a:cs typeface="Times New Roman"/>
                      </a:endParaRPr>
                    </a:p>
                  </a:txBody>
                  <a:tcPr marL="68580" marR="68580" marT="0" marB="0"/>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236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Document complémentaire pour la solution 3</a:t>
            </a:r>
            <a:endParaRPr lang="fr-FR" dirty="0"/>
          </a:p>
        </p:txBody>
      </p:sp>
      <p:sp>
        <p:nvSpPr>
          <p:cNvPr id="3" name="ZoneTexte 2"/>
          <p:cNvSpPr txBox="1"/>
          <p:nvPr/>
        </p:nvSpPr>
        <p:spPr>
          <a:xfrm>
            <a:off x="0" y="1371600"/>
            <a:ext cx="9144000" cy="5355313"/>
          </a:xfrm>
          <a:prstGeom prst="rect">
            <a:avLst/>
          </a:prstGeom>
          <a:noFill/>
        </p:spPr>
        <p:txBody>
          <a:bodyPr wrap="square" rtlCol="0">
            <a:spAutoFit/>
          </a:bodyPr>
          <a:lstStyle/>
          <a:p>
            <a:r>
              <a:rPr lang="fr-FR" dirty="0" smtClean="0"/>
              <a:t>Mardi 23 octobre</a:t>
            </a:r>
          </a:p>
          <a:p>
            <a:r>
              <a:rPr lang="fr-FR" dirty="0" smtClean="0"/>
              <a:t>« Je voudrais aujourd’hui partir vers l’île de Cuba, que je crois être </a:t>
            </a:r>
            <a:r>
              <a:rPr lang="fr-FR" dirty="0" err="1" smtClean="0"/>
              <a:t>Cipango</a:t>
            </a:r>
            <a:r>
              <a:rPr lang="fr-FR" dirty="0" smtClean="0"/>
              <a:t> sur les indications que me donnent ces gens de sa grandeur et de sa richesse. Je ne m’arrêterai donc pas plus longtemps ni ne ferai le tour de cette île pour aller au village parler avec son roi ou seigneur ainsi que j’en avais dessein. Je ne veux pas m’arrêter longtemps puisque je vois qu’il n’y a pas de mine d’or ici. Et, pour faire le tour de cette île, il me faudrait grande diversité de vents, lesquels ne soufflent pas au gré des hommes. Puisqu’il faut aller où il y a grand trafic, je dis qu’il n’est pas de bon sens de s’attarder, mais qu’il faut au contraire suivre son chemin et toucher beaucoup de terres jusqu’à en trouver une qui soit très profitable. Je pense toutefois que celle-ci est très riche en épices ; mais je ne m’y connais pas et j’en ai la plus grande peine du monde, car je vois mille espèces d’arbres qui ont chacun leur fruit différent et, en cette saison, verts comme ceux d’Espagne aux mois de mai et juin, mille sortes d’herbes, autant de fleurs, et de tout cela nous n’avons pu reconnaître que cet aloès dont j’ai ordonné aujourd’hui apporter une grande quantité à la nef pour l’amener à Vos Altesses.</a:t>
            </a:r>
          </a:p>
          <a:p>
            <a:r>
              <a:rPr lang="fr-FR" dirty="0" smtClean="0"/>
              <a:t>Je n’ai mis ni ne mets à la voile pour Cuba, parce qu’il n’y a pas de vent mais calme plat et qu’il pleut beaucoup. Hier, il a longtemps plu sans qu’il fît froid ; au contraire, dans la journée il fait chaud et les nuits sont douces comme celles d’Espagne, au mois de mai, en Andalousie. »</a:t>
            </a:r>
          </a:p>
          <a:p>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609600" y="3124200"/>
            <a:ext cx="7772400" cy="1524000"/>
          </a:xfrm>
        </p:spPr>
        <p:txBody>
          <a:bodyPr>
            <a:noAutofit/>
          </a:bodyPr>
          <a:lstStyle/>
          <a:p>
            <a:r>
              <a:rPr lang="fr-FR" sz="4400" dirty="0" smtClean="0"/>
              <a:t>III.</a:t>
            </a:r>
            <a:r>
              <a:rPr lang="fr-FR" sz="4400" b="1" dirty="0" smtClean="0"/>
              <a:t> Tenochtitlán, une cité précolombienne confrontée à la conquête et à la colonisation européenne (2h)</a:t>
            </a:r>
            <a:endParaRPr lang="fr-FR" sz="4400"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2400" dirty="0" smtClean="0"/>
              <a:t>Fiche </a:t>
            </a:r>
            <a:r>
              <a:rPr lang="fr-FR" sz="2400" dirty="0" err="1" smtClean="0"/>
              <a:t>Eduscol</a:t>
            </a:r>
            <a:r>
              <a:rPr lang="fr-FR" sz="2400" dirty="0" smtClean="0"/>
              <a:t> : une cité précolombienne confrontée à la conquête et la colonisation européennes</a:t>
            </a:r>
            <a:endParaRPr lang="fr-FR" sz="2400" dirty="0"/>
          </a:p>
        </p:txBody>
      </p:sp>
      <p:sp>
        <p:nvSpPr>
          <p:cNvPr id="2" name="Espace réservé du texte 1"/>
          <p:cNvSpPr>
            <a:spLocks noGrp="1"/>
          </p:cNvSpPr>
          <p:nvPr>
            <p:ph sz="quarter" idx="1"/>
          </p:nvPr>
        </p:nvSpPr>
        <p:spPr>
          <a:xfrm>
            <a:off x="301752" y="1527048"/>
            <a:ext cx="8503920" cy="5102352"/>
          </a:xfrm>
        </p:spPr>
        <p:txBody>
          <a:bodyPr>
            <a:normAutofit fontScale="85000" lnSpcReduction="20000"/>
          </a:bodyPr>
          <a:lstStyle/>
          <a:p>
            <a:pPr algn="just"/>
            <a:r>
              <a:rPr lang="fr-FR" dirty="0" smtClean="0"/>
              <a:t>Le programme invite à s’interroger sur les conditions de la conquête espagnole : Comment expliquer que les faibles troupes de Cortès au Mexique puis celle de Pizarro dans l’empire inca se soient rendues maîtresses si rapidement de régions peuplées et de civilisations puissantes ?</a:t>
            </a:r>
          </a:p>
          <a:p>
            <a:pPr algn="just"/>
            <a:r>
              <a:rPr lang="fr-FR" dirty="0" smtClean="0"/>
              <a:t>L’effondrement de la cité aztèque en 1521 et la prise de Cuzco en 1533 mettent en évidence une combinaison de facteurs : l’impact des maladies infectieuses, les dissensions politiques locales, la supériorité de l’armement ibérique, l’accès rapide des européens à l’information via l’imprimé, le choc anthropologique, la fascination issue d’un imaginaire fantastique, armature mentale de la conquête. La violence de celle-ci doit être soulignée. Mais le récit de l’affrontement entre Cortès et l’empereur Moctezuma fournit aussi l’occasion d’évoquer la résistance aztèque. La révolte des Quechuas en 1535 atteste également de la combativité des populations amérindiennes.</a:t>
            </a:r>
          </a:p>
          <a:p>
            <a:pPr algn="just"/>
            <a:endParaRPr lang="fr-FR" b="1" dirty="0" smtClean="0">
              <a:solidFill>
                <a:schemeClr val="tx2"/>
              </a:solidFill>
            </a:endParaRPr>
          </a:p>
          <a:p>
            <a:endParaRPr lang="fr-FR" dirty="0" smtClean="0"/>
          </a:p>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2400" dirty="0" smtClean="0"/>
              <a:t>Fiche </a:t>
            </a:r>
            <a:r>
              <a:rPr lang="fr-FR" sz="2400" dirty="0" err="1" smtClean="0"/>
              <a:t>Eduscol</a:t>
            </a:r>
            <a:r>
              <a:rPr lang="fr-FR" sz="2400" dirty="0" smtClean="0"/>
              <a:t> : une cité précolombienne confrontée à la conquête et la colonisation européennes</a:t>
            </a:r>
            <a:endParaRPr lang="fr-FR" sz="2400" dirty="0"/>
          </a:p>
        </p:txBody>
      </p:sp>
      <p:sp>
        <p:nvSpPr>
          <p:cNvPr id="2" name="Espace réservé du texte 1"/>
          <p:cNvSpPr>
            <a:spLocks noGrp="1"/>
          </p:cNvSpPr>
          <p:nvPr>
            <p:ph sz="quarter" idx="1"/>
          </p:nvPr>
        </p:nvSpPr>
        <p:spPr>
          <a:xfrm>
            <a:off x="301752" y="1527048"/>
            <a:ext cx="8503920" cy="5102352"/>
          </a:xfrm>
        </p:spPr>
        <p:txBody>
          <a:bodyPr>
            <a:normAutofit fontScale="92500" lnSpcReduction="20000"/>
          </a:bodyPr>
          <a:lstStyle/>
          <a:p>
            <a:pPr algn="just"/>
            <a:r>
              <a:rPr lang="fr-FR" sz="2800" dirty="0" smtClean="0"/>
              <a:t>Sur les ruines des civilisations aztèque et inca, les Espagnols édifient une nouvelle société coloniale. La mise en coupe réglée du nouveau monde a nécessité l’immigration d’hommes et de femmes : 240 000 Espagnols ont rejoint le nouveau continent au cours du XVIe siècle. Dès les années 1530, une organisation administrative hiérarchisée est mise en place. Outre la destruction systématique des cultures indiennes, la question permet d’aborder différents aspects de cette société : les relations complexes et parfois tendues avec la « </a:t>
            </a:r>
            <a:r>
              <a:rPr lang="fr-FR" sz="2800" dirty="0" err="1" smtClean="0"/>
              <a:t>Monarquia</a:t>
            </a:r>
            <a:r>
              <a:rPr lang="fr-FR" sz="2800" dirty="0" smtClean="0"/>
              <a:t> », le fonctionnement de l’économie coloniale, la réduction en esclavage de facto des populations indiennes puis le recours à la traite négrière, la mission évangélisatrice de grande ampleur et l’acculturation chrétienne des populations.</a:t>
            </a:r>
          </a:p>
          <a:p>
            <a:pPr algn="just"/>
            <a:endParaRPr lang="fr-FR" b="1" dirty="0" smtClean="0">
              <a:solidFill>
                <a:schemeClr val="tx2"/>
              </a:solidFill>
            </a:endParaRPr>
          </a:p>
          <a:p>
            <a:endParaRPr lang="fr-FR" dirty="0" smtClean="0"/>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2400" dirty="0" smtClean="0"/>
              <a:t>Fiche </a:t>
            </a:r>
            <a:r>
              <a:rPr lang="fr-FR" sz="2400" dirty="0" err="1" smtClean="0"/>
              <a:t>Eduscol</a:t>
            </a:r>
            <a:r>
              <a:rPr lang="fr-FR" sz="2400" dirty="0" smtClean="0"/>
              <a:t> : une cité précolombienne confrontée à la conquête et la colonisation européennes</a:t>
            </a:r>
            <a:endParaRPr lang="fr-FR" sz="2400" dirty="0"/>
          </a:p>
        </p:txBody>
      </p:sp>
      <p:sp>
        <p:nvSpPr>
          <p:cNvPr id="2" name="Espace réservé du texte 1"/>
          <p:cNvSpPr>
            <a:spLocks noGrp="1"/>
          </p:cNvSpPr>
          <p:nvPr>
            <p:ph sz="quarter" idx="1"/>
          </p:nvPr>
        </p:nvSpPr>
        <p:spPr>
          <a:xfrm>
            <a:off x="301752" y="1527048"/>
            <a:ext cx="8503920" cy="5102352"/>
          </a:xfrm>
        </p:spPr>
        <p:txBody>
          <a:bodyPr>
            <a:normAutofit/>
          </a:bodyPr>
          <a:lstStyle/>
          <a:p>
            <a:pPr algn="just"/>
            <a:r>
              <a:rPr lang="fr-FR" dirty="0" smtClean="0"/>
              <a:t>Enfin la question invite à évoquer aussi la perception de l’Autre par les Européens : la rencontre avec des peuples différents interroge les intellectuels. Ce questionnement s’accentue avec le constat des ravages de la conquête qui heurtent les consciences d’une partie des Espagnols. La question indienne devient l’enjeu d’un débat qui traverse le siècle. Il importe de montrer la profondeur et la virulence de ce débat qui reflète les interrogations et les rapports de force de la Renaissance.</a:t>
            </a:r>
          </a:p>
          <a:p>
            <a:pPr algn="just"/>
            <a:endParaRPr lang="fr-FR" b="1" dirty="0" smtClean="0">
              <a:solidFill>
                <a:schemeClr val="tx2"/>
              </a:solidFill>
            </a:endParaRPr>
          </a:p>
          <a:p>
            <a:endParaRPr lang="fr-FR" dirty="0" smtClean="0"/>
          </a:p>
          <a:p>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2400" b="1" dirty="0" smtClean="0"/>
              <a:t>Mise en </a:t>
            </a:r>
            <a:r>
              <a:rPr lang="fr-FR" sz="2400" b="1" dirty="0" err="1" smtClean="0"/>
              <a:t>oeuvre</a:t>
            </a:r>
            <a:endParaRPr lang="fr-FR" sz="2400" dirty="0"/>
          </a:p>
        </p:txBody>
      </p:sp>
      <p:sp>
        <p:nvSpPr>
          <p:cNvPr id="7" name="Espace réservé du contenu 6"/>
          <p:cNvSpPr>
            <a:spLocks noGrp="1"/>
          </p:cNvSpPr>
          <p:nvPr>
            <p:ph sz="quarter" idx="1"/>
          </p:nvPr>
        </p:nvSpPr>
        <p:spPr/>
        <p:txBody>
          <a:bodyPr>
            <a:normAutofit fontScale="85000" lnSpcReduction="20000"/>
          </a:bodyPr>
          <a:lstStyle/>
          <a:p>
            <a:pPr algn="just"/>
            <a:r>
              <a:rPr lang="fr-FR" sz="2800" dirty="0" smtClean="0"/>
              <a:t>En amont, le professeur a préparé les fiches de recherche et de préparation autour de trois thèmes.</a:t>
            </a:r>
          </a:p>
          <a:p>
            <a:pPr algn="just"/>
            <a:r>
              <a:rPr lang="fr-FR" sz="2800" dirty="0" smtClean="0"/>
              <a:t>Chaque groupe d’élèves doit fournir le résultat de ses recherches pour correction, une semaine avant l’exposé</a:t>
            </a:r>
          </a:p>
          <a:p>
            <a:pPr algn="just"/>
            <a:r>
              <a:rPr lang="fr-FR" sz="2800" dirty="0" smtClean="0"/>
              <a:t>Le jour de l’exposé, chaque groupe dispose de 10 minutes pour présenter à la classe son travail. 10 autres minutes sont consacrées à un échange avec la classe et à la reprise. Les auditeurs sont évalués sur leur participation et leur prise de notes lors des exposés (voir fiche évaluation). Enfin le professeur  dispose de 10 minutes pour la mise en perspective du cas exposé.  </a:t>
            </a:r>
          </a:p>
          <a:p>
            <a:pPr algn="just"/>
            <a:r>
              <a:rPr lang="fr-FR" sz="2800" dirty="0" smtClean="0"/>
              <a:t>La dernière 1/2 heure est consacrée à la rédaction d’une synthèse individuelle organisée qui est évaluée. </a:t>
            </a: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234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Evaluation des exposés en relation avec le tableau des capacités et méthodes</a:t>
            </a:r>
            <a:endParaRPr lang="fr-FR" dirty="0"/>
          </a:p>
        </p:txBody>
      </p:sp>
      <p:pic>
        <p:nvPicPr>
          <p:cNvPr id="4" name="Imag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1981200"/>
            <a:ext cx="8910918" cy="37338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3801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Evaluation de la synthèse en relation avec le tableau des capacités et méthodes : </a:t>
            </a:r>
            <a:endParaRPr lang="fr-FR" dirty="0"/>
          </a:p>
        </p:txBody>
      </p:sp>
      <p:sp>
        <p:nvSpPr>
          <p:cNvPr id="2" name="Sous-titre 1"/>
          <p:cNvSpPr>
            <a:spLocks noGrp="1"/>
          </p:cNvSpPr>
          <p:nvPr>
            <p:ph sz="quarter" idx="1"/>
          </p:nvPr>
        </p:nvSpPr>
        <p:spPr/>
        <p:txBody>
          <a:bodyPr>
            <a:noAutofit/>
          </a:bodyPr>
          <a:lstStyle/>
          <a:p>
            <a:pPr algn="just"/>
            <a:r>
              <a:rPr lang="fr-FR" sz="1800" cap="none" dirty="0" smtClean="0"/>
              <a:t>II. Maitriser les outils et méthodes spécifiques :</a:t>
            </a:r>
            <a:endParaRPr lang="fr-FR" sz="1800" cap="none" dirty="0"/>
          </a:p>
          <a:p>
            <a:pPr algn="just"/>
            <a:endParaRPr lang="fr-FR" sz="1800" cap="none" dirty="0" smtClean="0"/>
          </a:p>
          <a:p>
            <a:pPr algn="just"/>
            <a:endParaRPr lang="fr-FR" sz="1800" cap="none" dirty="0"/>
          </a:p>
        </p:txBody>
      </p:sp>
      <p:pic>
        <p:nvPicPr>
          <p:cNvPr id="4" name="Imag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2362200"/>
            <a:ext cx="9071296" cy="2340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1049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Thèmes des exposés </a:t>
            </a:r>
            <a:br>
              <a:rPr lang="fr-FR" dirty="0" smtClean="0"/>
            </a:br>
            <a:r>
              <a:rPr lang="fr-FR" dirty="0" smtClean="0"/>
              <a:t>(voir fiches élèves)</a:t>
            </a:r>
            <a:endParaRPr lang="fr-FR" dirty="0"/>
          </a:p>
        </p:txBody>
      </p:sp>
      <p:sp>
        <p:nvSpPr>
          <p:cNvPr id="4" name="ZoneTexte 3"/>
          <p:cNvSpPr txBox="1"/>
          <p:nvPr/>
        </p:nvSpPr>
        <p:spPr>
          <a:xfrm>
            <a:off x="304800" y="2819400"/>
            <a:ext cx="8568952" cy="590931"/>
          </a:xfrm>
          <a:prstGeom prst="rect">
            <a:avLst/>
          </a:prstGeom>
          <a:noFill/>
        </p:spPr>
        <p:txBody>
          <a:bodyPr wrap="square" rtlCol="0">
            <a:spAutoFit/>
          </a:bodyPr>
          <a:lstStyle/>
          <a:p>
            <a:pPr algn="ctr"/>
            <a:r>
              <a:rPr lang="fr-FR" dirty="0" smtClean="0"/>
              <a:t>Thème </a:t>
            </a:r>
            <a:r>
              <a:rPr lang="fr-FR" b="1" cap="small" dirty="0" smtClean="0"/>
              <a:t>1 : La conquête de </a:t>
            </a:r>
            <a:r>
              <a:rPr lang="fr-FR" b="1" cap="small" dirty="0"/>
              <a:t>Tenochtitlán et ses conséquences immédiates</a:t>
            </a:r>
            <a:endParaRPr lang="fr-FR" dirty="0"/>
          </a:p>
        </p:txBody>
      </p:sp>
      <p:sp>
        <p:nvSpPr>
          <p:cNvPr id="5" name="ZoneTexte 4"/>
          <p:cNvSpPr txBox="1"/>
          <p:nvPr/>
        </p:nvSpPr>
        <p:spPr>
          <a:xfrm>
            <a:off x="304800" y="3581400"/>
            <a:ext cx="8568952" cy="867930"/>
          </a:xfrm>
          <a:prstGeom prst="rect">
            <a:avLst/>
          </a:prstGeom>
          <a:noFill/>
        </p:spPr>
        <p:txBody>
          <a:bodyPr wrap="square" rtlCol="0">
            <a:spAutoFit/>
          </a:bodyPr>
          <a:lstStyle/>
          <a:p>
            <a:pPr algn="ctr"/>
            <a:r>
              <a:rPr lang="fr-FR" dirty="0" smtClean="0"/>
              <a:t>Thème 2 : </a:t>
            </a:r>
            <a:r>
              <a:rPr lang="fr-FR" b="1" cap="small" dirty="0"/>
              <a:t>Après </a:t>
            </a:r>
            <a:r>
              <a:rPr lang="fr-FR" b="1" cap="small" dirty="0" smtClean="0"/>
              <a:t>la conquête intervient </a:t>
            </a:r>
            <a:r>
              <a:rPr lang="fr-FR" b="1" cap="small" dirty="0"/>
              <a:t>l’édification d’une société coloniale</a:t>
            </a:r>
            <a:endParaRPr lang="fr-FR" dirty="0"/>
          </a:p>
          <a:p>
            <a:pPr algn="ctr"/>
            <a:r>
              <a:rPr lang="fr-FR" b="1" cap="small" dirty="0"/>
              <a:t>La Malinche est-elle représentative de la société coloniale ?</a:t>
            </a:r>
            <a:endParaRPr lang="fr-FR" dirty="0"/>
          </a:p>
          <a:p>
            <a:pPr algn="ctr"/>
            <a:endParaRPr lang="fr-FR" dirty="0"/>
          </a:p>
        </p:txBody>
      </p:sp>
      <p:sp>
        <p:nvSpPr>
          <p:cNvPr id="6" name="ZoneTexte 5"/>
          <p:cNvSpPr txBox="1"/>
          <p:nvPr/>
        </p:nvSpPr>
        <p:spPr>
          <a:xfrm>
            <a:off x="228600" y="4572000"/>
            <a:ext cx="8712968" cy="646331"/>
          </a:xfrm>
          <a:prstGeom prst="rect">
            <a:avLst/>
          </a:prstGeom>
          <a:noFill/>
        </p:spPr>
        <p:txBody>
          <a:bodyPr wrap="square" rtlCol="0">
            <a:spAutoFit/>
          </a:bodyPr>
          <a:lstStyle/>
          <a:p>
            <a:pPr algn="ctr"/>
            <a:r>
              <a:rPr lang="fr-FR" dirty="0" smtClean="0"/>
              <a:t>Thème 3 : </a:t>
            </a:r>
            <a:r>
              <a:rPr lang="fr-FR" b="1" cap="small" dirty="0"/>
              <a:t>Les </a:t>
            </a:r>
            <a:r>
              <a:rPr lang="fr-FR" b="1" cap="small" dirty="0" smtClean="0"/>
              <a:t>Européens entrent </a:t>
            </a:r>
            <a:r>
              <a:rPr lang="fr-FR" b="1" cap="small" dirty="0"/>
              <a:t>en contact avec des civilisations qui leur étaient alors </a:t>
            </a:r>
            <a:r>
              <a:rPr lang="fr-FR" b="1" cap="small" dirty="0" smtClean="0"/>
              <a:t>inconnues</a:t>
            </a:r>
            <a:r>
              <a:rPr lang="fr-FR" dirty="0" smtClean="0"/>
              <a:t>. </a:t>
            </a:r>
            <a:r>
              <a:rPr lang="fr-FR" b="1" cap="small" dirty="0" smtClean="0"/>
              <a:t>Quelle </a:t>
            </a:r>
            <a:r>
              <a:rPr lang="fr-FR" b="1" cap="small" dirty="0"/>
              <a:t>perception en ont-ils ?</a:t>
            </a:r>
            <a:endParaRPr lang="fr-FR" dirty="0"/>
          </a:p>
          <a:p>
            <a:pPr algn="ct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3648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228600" y="2590800"/>
            <a:ext cx="8610600" cy="3962400"/>
          </a:xfrm>
        </p:spPr>
        <p:txBody>
          <a:bodyPr>
            <a:normAutofit/>
          </a:bodyPr>
          <a:lstStyle/>
          <a:p>
            <a:r>
              <a:rPr lang="fr-FR" sz="2400" dirty="0" smtClean="0"/>
              <a:t>Comment les différents « mondes » anciens existant au 15</a:t>
            </a:r>
            <a:r>
              <a:rPr lang="fr-FR" sz="2400" baseline="30000" dirty="0" smtClean="0"/>
              <a:t>e</a:t>
            </a:r>
            <a:r>
              <a:rPr lang="fr-FR" sz="2400" dirty="0" smtClean="0"/>
              <a:t> siècle se mettent-ils en contact, par des circulations variées (hommes, marchandises, idées), et construisent des rapports nouveaux ? </a:t>
            </a:r>
          </a:p>
          <a:p>
            <a:endParaRPr lang="fr-FR" dirty="0"/>
          </a:p>
        </p:txBody>
      </p:sp>
      <p:sp>
        <p:nvSpPr>
          <p:cNvPr id="2" name="Titre 1"/>
          <p:cNvSpPr>
            <a:spLocks noGrp="1"/>
          </p:cNvSpPr>
          <p:nvPr>
            <p:ph type="ctrTitle"/>
          </p:nvPr>
        </p:nvSpPr>
        <p:spPr/>
        <p:txBody>
          <a:bodyPr/>
          <a:lstStyle/>
          <a:p>
            <a:r>
              <a:rPr lang="fr-FR" dirty="0" smtClean="0"/>
              <a:t>Problématique du chapitre</a:t>
            </a: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51520" y="2780928"/>
            <a:ext cx="8712968" cy="1752600"/>
          </a:xfrm>
        </p:spPr>
        <p:txBody>
          <a:bodyPr>
            <a:noAutofit/>
          </a:bodyPr>
          <a:lstStyle/>
          <a:p>
            <a:pPr algn="just"/>
            <a:r>
              <a:rPr lang="fr-FR" sz="2000" cap="none" dirty="0" smtClean="0"/>
              <a:t>À partir des notes prises au cours des exposés, vous rédigerez un texte organisé en trois paragraphes équilibrés d’environ une page au total et répondant à la problématique.</a:t>
            </a:r>
          </a:p>
          <a:p>
            <a:pPr algn="just"/>
            <a:r>
              <a:rPr lang="fr-FR" sz="2000" cap="none" dirty="0" smtClean="0"/>
              <a:t>Aussi, en vous appuyant sur des faits précis, vous expliquerez les conditions de la conquête de Tenochtitlan, puis la construction d’une société coloniale et métisse, enfin vous montrerez la complexité et l’ambiguïté des relations que les Européens entretiennent avec les populations amérindiennes.  </a:t>
            </a:r>
            <a:endParaRPr lang="fr-FR" sz="2000" cap="none" dirty="0"/>
          </a:p>
        </p:txBody>
      </p:sp>
      <p:sp>
        <p:nvSpPr>
          <p:cNvPr id="3" name="Titre 2"/>
          <p:cNvSpPr>
            <a:spLocks noGrp="1"/>
          </p:cNvSpPr>
          <p:nvPr>
            <p:ph type="ctrTitle"/>
          </p:nvPr>
        </p:nvSpPr>
        <p:spPr/>
        <p:txBody>
          <a:bodyPr/>
          <a:lstStyle/>
          <a:p>
            <a:r>
              <a:rPr lang="fr-FR" dirty="0" smtClean="0"/>
              <a:t>Consigne pour la synthèse </a:t>
            </a: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2714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79512" y="2636912"/>
            <a:ext cx="8856984" cy="3600400"/>
          </a:xfrm>
        </p:spPr>
        <p:txBody>
          <a:bodyPr>
            <a:normAutofit/>
          </a:bodyPr>
          <a:lstStyle/>
          <a:p>
            <a:pPr marL="285750" indent="-285750" algn="l">
              <a:buFontTx/>
              <a:buChar char="-"/>
            </a:pPr>
            <a:r>
              <a:rPr lang="fr-FR" sz="2000" cap="small" dirty="0" err="1" smtClean="0"/>
              <a:t>Edupad</a:t>
            </a:r>
            <a:r>
              <a:rPr lang="fr-FR" sz="2000" cap="small" dirty="0" smtClean="0"/>
              <a:t>-Versailles : </a:t>
            </a:r>
            <a:r>
              <a:rPr lang="fr-FR" sz="2000" cap="small" dirty="0" smtClean="0">
                <a:hlinkClick r:id="rId2"/>
              </a:rPr>
              <a:t>http</a:t>
            </a:r>
            <a:r>
              <a:rPr lang="fr-FR" sz="2000" cap="small" dirty="0">
                <a:hlinkClick r:id="rId2"/>
              </a:rPr>
              <a:t>://edu-pad.ac-versailles.fr</a:t>
            </a:r>
            <a:r>
              <a:rPr lang="fr-FR" sz="2000" cap="small" dirty="0" smtClean="0">
                <a:hlinkClick r:id="rId2"/>
              </a:rPr>
              <a:t>/</a:t>
            </a:r>
            <a:endParaRPr lang="fr-FR" sz="2000" cap="small" dirty="0" smtClean="0"/>
          </a:p>
          <a:p>
            <a:pPr marL="285750" indent="-285750" algn="l">
              <a:buFontTx/>
              <a:buChar char="-"/>
            </a:pPr>
            <a:endParaRPr lang="fr-FR" sz="2000" cap="small" dirty="0" smtClean="0"/>
          </a:p>
          <a:p>
            <a:pPr marL="285750" indent="-285750" algn="l">
              <a:buFontTx/>
              <a:buChar char="-"/>
            </a:pPr>
            <a:r>
              <a:rPr lang="fr-FR" sz="2000" cap="small" dirty="0" smtClean="0"/>
              <a:t>Réseau </a:t>
            </a:r>
            <a:r>
              <a:rPr lang="fr-FR" sz="2000" cap="small" dirty="0" err="1" smtClean="0"/>
              <a:t>Canopé</a:t>
            </a:r>
            <a:r>
              <a:rPr lang="fr-FR" sz="2000" cap="small" dirty="0" smtClean="0"/>
              <a:t> : </a:t>
            </a:r>
            <a:r>
              <a:rPr lang="fr-FR" sz="2000" cap="small" dirty="0" smtClean="0">
                <a:hlinkClick r:id="rId3"/>
              </a:rPr>
              <a:t>http</a:t>
            </a:r>
            <a:r>
              <a:rPr lang="fr-FR" sz="2000" cap="small" dirty="0">
                <a:hlinkClick r:id="rId3"/>
              </a:rPr>
              <a:t>://www.reseau-canope.fr/pour-memoire/le-mexique-3000-ans-dhistoire/lhistoire-du-mexique-dans-les-nouveaux-programmes/un-quartier-de-mexico-tenochtitlan-face-a-la-conquete-et-a-la-colonisation-tlatelolco</a:t>
            </a:r>
            <a:r>
              <a:rPr lang="fr-FR" sz="2000" cap="small" dirty="0" smtClean="0">
                <a:hlinkClick r:id="rId3"/>
              </a:rPr>
              <a:t>/(auteur</a:t>
            </a:r>
            <a:r>
              <a:rPr lang="fr-FR" sz="2000" cap="small" dirty="0" smtClean="0"/>
              <a:t>  (Auteur </a:t>
            </a:r>
            <a:r>
              <a:rPr lang="fr-FR" sz="2000" cap="small" dirty="0"/>
              <a:t>: Arnaud </a:t>
            </a:r>
            <a:r>
              <a:rPr lang="fr-FR" sz="2000" cap="small" dirty="0" err="1"/>
              <a:t>Exbalin</a:t>
            </a:r>
            <a:r>
              <a:rPr lang="fr-FR" sz="2000" cap="small" dirty="0"/>
              <a:t>, professeur </a:t>
            </a:r>
            <a:r>
              <a:rPr lang="fr-FR" sz="2000" cap="small" dirty="0" smtClean="0"/>
              <a:t>agrégé) </a:t>
            </a:r>
          </a:p>
        </p:txBody>
      </p:sp>
      <p:sp>
        <p:nvSpPr>
          <p:cNvPr id="3" name="Titre 2"/>
          <p:cNvSpPr>
            <a:spLocks noGrp="1"/>
          </p:cNvSpPr>
          <p:nvPr>
            <p:ph type="ctrTitle"/>
          </p:nvPr>
        </p:nvSpPr>
        <p:spPr/>
        <p:txBody>
          <a:bodyPr/>
          <a:lstStyle/>
          <a:p>
            <a:r>
              <a:rPr lang="fr-FR" dirty="0" err="1" smtClean="0"/>
              <a:t>Sitographie</a:t>
            </a: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0943120"/>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79512" y="2636912"/>
            <a:ext cx="8856984" cy="3600400"/>
          </a:xfrm>
        </p:spPr>
        <p:txBody>
          <a:bodyPr>
            <a:noAutofit/>
          </a:bodyPr>
          <a:lstStyle/>
          <a:p>
            <a:pPr marL="285750" indent="-285750" algn="l">
              <a:buFontTx/>
              <a:buChar char="-"/>
            </a:pPr>
            <a:r>
              <a:rPr lang="fr-FR" sz="2000" u="sng" cap="small" dirty="0" smtClean="0"/>
              <a:t>De Byzance à Istanbul. Un port pour deux continents</a:t>
            </a:r>
            <a:r>
              <a:rPr lang="fr-FR" sz="2000" cap="small" dirty="0" smtClean="0"/>
              <a:t>, (catalogue de l’exposition </a:t>
            </a:r>
            <a:r>
              <a:rPr lang="fr-FR" sz="2000" cap="small" dirty="0" err="1" smtClean="0"/>
              <a:t>oct</a:t>
            </a:r>
            <a:r>
              <a:rPr lang="fr-FR" sz="2000" cap="small" dirty="0" smtClean="0"/>
              <a:t> 2009-jan 2010)</a:t>
            </a:r>
          </a:p>
          <a:p>
            <a:pPr marL="285750" indent="-285750" algn="l">
              <a:buFontTx/>
              <a:buChar char="-"/>
            </a:pPr>
            <a:r>
              <a:rPr lang="fr-FR" sz="2000" u="sng" cap="small" dirty="0" smtClean="0"/>
              <a:t>Histoire du monde au </a:t>
            </a:r>
            <a:r>
              <a:rPr lang="fr-FR" sz="2000" u="sng" cap="small" dirty="0" err="1" smtClean="0"/>
              <a:t>Xve</a:t>
            </a:r>
            <a:r>
              <a:rPr lang="fr-FR" sz="2000" u="sng" cap="small" dirty="0" smtClean="0"/>
              <a:t> siècle</a:t>
            </a:r>
            <a:r>
              <a:rPr lang="fr-FR" sz="2000" cap="small" dirty="0" smtClean="0"/>
              <a:t>, sous la </a:t>
            </a:r>
            <a:r>
              <a:rPr lang="fr-FR" sz="2000" cap="small" dirty="0" err="1" smtClean="0"/>
              <a:t>dir</a:t>
            </a:r>
            <a:r>
              <a:rPr lang="fr-FR" sz="2000" cap="small" dirty="0" smtClean="0"/>
              <a:t>. De Patrick Boucheron (2009)</a:t>
            </a:r>
          </a:p>
          <a:p>
            <a:pPr marL="285750" indent="-285750" algn="l">
              <a:buFontTx/>
              <a:buChar char="-"/>
            </a:pPr>
            <a:r>
              <a:rPr lang="fr-FR" sz="2000" u="sng" cap="small" dirty="0" smtClean="0"/>
              <a:t>La Découverte de l’Amérique</a:t>
            </a:r>
            <a:r>
              <a:rPr lang="fr-FR" sz="2000" cap="small" dirty="0" smtClean="0"/>
              <a:t>, Christophe Colomb (2002)</a:t>
            </a:r>
          </a:p>
          <a:p>
            <a:pPr marL="285750" indent="-285750" algn="l">
              <a:buFontTx/>
              <a:buChar char="-"/>
            </a:pPr>
            <a:r>
              <a:rPr lang="fr-FR" sz="2000" u="sng" cap="small" dirty="0" smtClean="0"/>
              <a:t>L’Histoire</a:t>
            </a:r>
            <a:r>
              <a:rPr lang="fr-FR" sz="2000" cap="small" dirty="0" smtClean="0"/>
              <a:t>, « Les Grandes découvertes », n° 355 de </a:t>
            </a:r>
            <a:r>
              <a:rPr lang="fr-FR" sz="2000" cap="small" dirty="0" err="1" smtClean="0"/>
              <a:t>juil</a:t>
            </a:r>
            <a:r>
              <a:rPr lang="fr-FR" sz="2000" cap="small" dirty="0" smtClean="0"/>
              <a:t> 2010</a:t>
            </a:r>
          </a:p>
          <a:p>
            <a:pPr algn="l"/>
            <a:r>
              <a:rPr lang="fr-FR" sz="2000" cap="small" dirty="0"/>
              <a:t>- </a:t>
            </a:r>
            <a:r>
              <a:rPr lang="fr-FR" sz="2000" cap="small" dirty="0" smtClean="0"/>
              <a:t>  Serge </a:t>
            </a:r>
            <a:r>
              <a:rPr lang="fr-FR" sz="2000" cap="small" dirty="0" err="1" smtClean="0"/>
              <a:t>gruzinski</a:t>
            </a:r>
            <a:r>
              <a:rPr lang="fr-FR" sz="2000" cap="small" dirty="0" smtClean="0"/>
              <a:t>: les </a:t>
            </a:r>
            <a:r>
              <a:rPr lang="fr-FR" sz="2000" cap="small" dirty="0"/>
              <a:t>quatre parties du </a:t>
            </a:r>
            <a:r>
              <a:rPr lang="fr-FR" sz="2000" cap="small" dirty="0" smtClean="0"/>
              <a:t>monde, 2004</a:t>
            </a:r>
            <a:endParaRPr lang="fr-FR" sz="2000" cap="small" dirty="0"/>
          </a:p>
        </p:txBody>
      </p:sp>
      <p:sp>
        <p:nvSpPr>
          <p:cNvPr id="3" name="Titre 2"/>
          <p:cNvSpPr>
            <a:spLocks noGrp="1"/>
          </p:cNvSpPr>
          <p:nvPr>
            <p:ph type="ctrTitle"/>
          </p:nvPr>
        </p:nvSpPr>
        <p:spPr/>
        <p:txBody>
          <a:bodyPr/>
          <a:lstStyle/>
          <a:p>
            <a:r>
              <a:rPr lang="fr-FR" dirty="0" smtClean="0"/>
              <a:t>Bibliographie</a:t>
            </a:r>
            <a:br>
              <a:rPr lang="fr-FR" dirty="0" smtClean="0"/>
            </a:b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0323864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457200" y="3352800"/>
            <a:ext cx="7772400" cy="1524000"/>
          </a:xfrm>
        </p:spPr>
        <p:txBody>
          <a:bodyPr>
            <a:noAutofit/>
          </a:bodyPr>
          <a:lstStyle/>
          <a:p>
            <a:r>
              <a:rPr lang="fr-FR" sz="4400" dirty="0" smtClean="0"/>
              <a:t>I.</a:t>
            </a:r>
            <a:r>
              <a:rPr lang="fr-FR" sz="4400" b="1" dirty="0" smtClean="0"/>
              <a:t> De Constantinople à Istanbul : un lieu de contacts entre différentes cultures et religions (chrétienne, musulmane, juive) (1h)</a:t>
            </a:r>
            <a:r>
              <a:rPr lang="fr-FR" sz="4400" dirty="0" smtClean="0"/>
              <a:t> </a:t>
            </a:r>
            <a:endParaRPr lang="fr-FR" sz="44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Fiche </a:t>
            </a:r>
            <a:r>
              <a:rPr lang="fr-FR" dirty="0" err="1" smtClean="0"/>
              <a:t>Eduscol</a:t>
            </a:r>
            <a:r>
              <a:rPr lang="fr-FR" dirty="0" smtClean="0"/>
              <a:t> : de Constantinople à Istanbul </a:t>
            </a:r>
            <a:endParaRPr lang="fr-FR" dirty="0"/>
          </a:p>
        </p:txBody>
      </p:sp>
      <p:sp>
        <p:nvSpPr>
          <p:cNvPr id="2" name="Espace réservé du texte 1"/>
          <p:cNvSpPr>
            <a:spLocks noGrp="1"/>
          </p:cNvSpPr>
          <p:nvPr>
            <p:ph sz="quarter" idx="1"/>
          </p:nvPr>
        </p:nvSpPr>
        <p:spPr>
          <a:xfrm>
            <a:off x="301752" y="1527048"/>
            <a:ext cx="8503920" cy="5102352"/>
          </a:xfrm>
        </p:spPr>
        <p:txBody>
          <a:bodyPr>
            <a:normAutofit fontScale="70000" lnSpcReduction="20000"/>
          </a:bodyPr>
          <a:lstStyle/>
          <a:p>
            <a:pPr algn="just"/>
            <a:r>
              <a:rPr lang="fr-FR" b="1" dirty="0" smtClean="0">
                <a:solidFill>
                  <a:srgbClr val="000000"/>
                </a:solidFill>
              </a:rPr>
              <a:t> Au XVIe siècle, l’empire ottoman est au faîte de sa grandeur. Alors que s’achève la </a:t>
            </a:r>
            <a:r>
              <a:rPr lang="fr-FR" b="1" dirty="0" err="1" smtClean="0">
                <a:solidFill>
                  <a:srgbClr val="000000"/>
                </a:solidFill>
              </a:rPr>
              <a:t>Reconquista</a:t>
            </a:r>
            <a:r>
              <a:rPr lang="fr-FR" b="1" dirty="0" smtClean="0">
                <a:solidFill>
                  <a:srgbClr val="000000"/>
                </a:solidFill>
              </a:rPr>
              <a:t> à l’ouest, en Europe orientale l’Islam progresse aux dépens de la Chrétienté. 1453, qui voit la prise de Constantinople par les Turcs est à mettre en regard de 1492. Concurrent sérieux à la volonté de domination européenne, l’empire ottoman fascine et inquiète : la scène méditerranéenne conserve ainsi une place privilégiée dans les préoccupations des Européens. </a:t>
            </a:r>
          </a:p>
          <a:p>
            <a:pPr algn="just"/>
            <a:endParaRPr lang="fr-FR" b="1" dirty="0" smtClean="0">
              <a:solidFill>
                <a:srgbClr val="000000"/>
              </a:solidFill>
            </a:endParaRPr>
          </a:p>
          <a:p>
            <a:pPr algn="just"/>
            <a:r>
              <a:rPr lang="fr-FR" b="1" dirty="0" smtClean="0">
                <a:solidFill>
                  <a:srgbClr val="000000"/>
                </a:solidFill>
              </a:rPr>
              <a:t>Istanbul est alors la plus grande ville d’Europe (environ 400 000 habitants) et différentes communautés religieuses y vivent côte à côte. Capitale d’un empire musulman, elle s’enorgueillit des prestigieux héritages de Rome et de Byzance. C’est à Istanbul et dans l’Empire ottoman qu’une partie des juifs chassés d’Espagne s’installent. La ville abrite aussi des chrétiens, orthodoxes et catholiques (Génois, Vénitiens, Florentins). </a:t>
            </a:r>
          </a:p>
          <a:p>
            <a:pPr algn="just"/>
            <a:endParaRPr lang="fr-FR" b="1" dirty="0" smtClean="0">
              <a:solidFill>
                <a:srgbClr val="000000"/>
              </a:solidFill>
            </a:endParaRPr>
          </a:p>
          <a:p>
            <a:pPr algn="just"/>
            <a:r>
              <a:rPr lang="fr-FR" b="1" dirty="0" smtClean="0">
                <a:solidFill>
                  <a:srgbClr val="000000"/>
                </a:solidFill>
              </a:rPr>
              <a:t>À la richesse culturelle et humaine de leur capitale répond l’intérêt des Turcs pour le monde </a:t>
            </a:r>
          </a:p>
          <a:p>
            <a:pPr algn="just"/>
            <a:endParaRPr lang="fr-FR" dirty="0" smtClean="0">
              <a:solidFill>
                <a:schemeClr val="tx2"/>
              </a:solidFill>
            </a:endParaRPr>
          </a:p>
          <a:p>
            <a:pPr algn="just"/>
            <a:endParaRPr lang="fr-FR" b="1" dirty="0" smtClean="0">
              <a:solidFill>
                <a:schemeClr val="tx2"/>
              </a:solidFill>
            </a:endParaRPr>
          </a:p>
          <a:p>
            <a:endParaRPr lang="fr-FR" dirty="0" smtClean="0"/>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a:xfrm>
            <a:off x="381000" y="914400"/>
            <a:ext cx="8352928" cy="1524000"/>
          </a:xfrm>
        </p:spPr>
        <p:txBody>
          <a:bodyPr>
            <a:normAutofit fontScale="90000"/>
          </a:bodyPr>
          <a:lstStyle/>
          <a:p>
            <a:r>
              <a:rPr lang="fr-FR" sz="2200" b="1" dirty="0" smtClean="0"/>
              <a:t/>
            </a:r>
            <a:br>
              <a:rPr lang="fr-FR" sz="2200" b="1" dirty="0" smtClean="0"/>
            </a:br>
            <a:r>
              <a:rPr lang="fr-FR" sz="2667" b="1" dirty="0" smtClean="0"/>
              <a:t>Mise en œuvre </a:t>
            </a:r>
            <a:r>
              <a:rPr lang="fr-FR" sz="2667" b="1" dirty="0" smtClean="0"/>
              <a:t>: préalablement</a:t>
            </a:r>
            <a:r>
              <a:rPr lang="fr-FR" sz="2667" b="1" dirty="0" smtClean="0"/>
              <a:t>, des groupes d’élèves sont constitués en fonction des thèmes </a:t>
            </a:r>
            <a:r>
              <a:rPr lang="fr-FR" sz="2667" b="1" dirty="0" smtClean="0"/>
              <a:t>étudiés, </a:t>
            </a:r>
            <a:r>
              <a:rPr lang="fr-FR" sz="2667" b="1" dirty="0" smtClean="0"/>
              <a:t>puis le travail préparatoire est réalisé individuellement à la maison. </a:t>
            </a:r>
            <a:br>
              <a:rPr lang="fr-FR" sz="2667" b="1" dirty="0" smtClean="0"/>
            </a:br>
            <a:r>
              <a:rPr lang="fr-FR" sz="2400" dirty="0" smtClean="0">
                <a:solidFill>
                  <a:schemeClr val="tx2"/>
                </a:solidFill>
              </a:rPr>
              <a:t/>
            </a:r>
            <a:br>
              <a:rPr lang="fr-FR" sz="2400" dirty="0" smtClean="0">
                <a:solidFill>
                  <a:schemeClr val="tx2"/>
                </a:solidFill>
              </a:rPr>
            </a:br>
            <a:r>
              <a:rPr lang="fr-FR" sz="2200" b="1" dirty="0" smtClean="0"/>
              <a:t> </a:t>
            </a:r>
            <a:endParaRPr lang="fr-FR" dirty="0"/>
          </a:p>
        </p:txBody>
      </p:sp>
      <p:sp>
        <p:nvSpPr>
          <p:cNvPr id="8" name="ZoneTexte 7">
            <a:hlinkClick r:id="rId2" action="ppaction://hlinkfile"/>
          </p:cNvPr>
          <p:cNvSpPr txBox="1"/>
          <p:nvPr/>
        </p:nvSpPr>
        <p:spPr>
          <a:xfrm>
            <a:off x="381000" y="2819400"/>
            <a:ext cx="8208912" cy="3170099"/>
          </a:xfrm>
          <a:prstGeom prst="rect">
            <a:avLst/>
          </a:prstGeom>
          <a:noFill/>
        </p:spPr>
        <p:txBody>
          <a:bodyPr wrap="square" rtlCol="0">
            <a:spAutoFit/>
          </a:bodyPr>
          <a:lstStyle/>
          <a:p>
            <a:pPr algn="just"/>
            <a:r>
              <a:rPr lang="fr-FR" sz="2000" b="1" dirty="0" smtClean="0">
                <a:solidFill>
                  <a:schemeClr val="tx2"/>
                </a:solidFill>
              </a:rPr>
              <a:t>Thème 1/ La prise de Constantinople par les Turcs en 1453 : rupture ou continuité ?</a:t>
            </a:r>
          </a:p>
          <a:p>
            <a:pPr algn="just"/>
            <a:endParaRPr lang="fr-FR" sz="2000" b="1" dirty="0" smtClean="0">
              <a:solidFill>
                <a:schemeClr val="tx2"/>
              </a:solidFill>
            </a:endParaRPr>
          </a:p>
          <a:p>
            <a:pPr algn="just"/>
            <a:r>
              <a:rPr lang="fr-FR" sz="2000" b="1" dirty="0" smtClean="0">
                <a:solidFill>
                  <a:schemeClr val="tx2"/>
                </a:solidFill>
              </a:rPr>
              <a:t>Thème 2/ Comment Constantinople devient-elle la capitale de l’Empire ottoman ?</a:t>
            </a:r>
          </a:p>
          <a:p>
            <a:pPr algn="just"/>
            <a:endParaRPr lang="fr-FR" sz="2000" b="1" dirty="0" smtClean="0">
              <a:solidFill>
                <a:schemeClr val="tx2"/>
              </a:solidFill>
            </a:endParaRPr>
          </a:p>
          <a:p>
            <a:pPr algn="just"/>
            <a:r>
              <a:rPr lang="fr-FR" sz="2000" b="1" dirty="0" smtClean="0">
                <a:solidFill>
                  <a:schemeClr val="tx2"/>
                </a:solidFill>
              </a:rPr>
              <a:t>Thème 3/ Le portrait de Mehmet II par Bellini : Pourquoi peut-on dire qu’il est un témoin des relations et des influences qui </a:t>
            </a:r>
            <a:r>
              <a:rPr lang="fr-FR" sz="2000" b="1" dirty="0" smtClean="0">
                <a:solidFill>
                  <a:schemeClr val="tx2"/>
                </a:solidFill>
              </a:rPr>
              <a:t>existent </a:t>
            </a:r>
            <a:r>
              <a:rPr lang="fr-FR" sz="2000" b="1" dirty="0" smtClean="0">
                <a:solidFill>
                  <a:schemeClr val="tx2"/>
                </a:solidFill>
              </a:rPr>
              <a:t>entre le monde occidental et le monde ottoman dès la fin du XVe siècle ?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8881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fontScale="90000"/>
          </a:bodyPr>
          <a:lstStyle/>
          <a:p>
            <a:r>
              <a:rPr lang="fr-FR" sz="2222" b="1" dirty="0" smtClean="0">
                <a:solidFill>
                  <a:schemeClr val="tx2"/>
                </a:solidFill>
              </a:rPr>
              <a:t>Thème 1/ La prise de Constantinople par les Turcs en 1453 : rupture ou continuité</a:t>
            </a:r>
            <a:r>
              <a:rPr lang="fr-FR" sz="2222" b="1" dirty="0" smtClean="0">
                <a:solidFill>
                  <a:schemeClr val="tx2"/>
                </a:solidFill>
              </a:rPr>
              <a:t> ?</a:t>
            </a:r>
            <a:endParaRPr lang="fr-FR" dirty="0"/>
          </a:p>
        </p:txBody>
      </p:sp>
      <p:pic>
        <p:nvPicPr>
          <p:cNvPr id="13" name="Espace réservé du contenu 12" descr="Capture d’écran 2015-03-04 à 19.30.24.png"/>
          <p:cNvPicPr>
            <a:picLocks noGrp="1" noChangeAspect="1"/>
          </p:cNvPicPr>
          <p:nvPr>
            <p:ph sz="half" idx="4294967295"/>
          </p:nvPr>
        </p:nvPicPr>
        <p:blipFill>
          <a:blip r:embed="rId2"/>
          <a:stretch>
            <a:fillRect/>
          </a:stretch>
        </p:blipFill>
        <p:spPr>
          <a:xfrm>
            <a:off x="457200" y="1406585"/>
            <a:ext cx="7620000" cy="5451415"/>
          </a:xfr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ZoneTexte 2"/>
          <p:cNvSpPr txBox="1"/>
          <p:nvPr/>
        </p:nvSpPr>
        <p:spPr>
          <a:xfrm>
            <a:off x="0" y="0"/>
            <a:ext cx="8915400" cy="6863416"/>
          </a:xfrm>
          <a:prstGeom prst="rect">
            <a:avLst/>
          </a:prstGeom>
          <a:noFill/>
        </p:spPr>
        <p:txBody>
          <a:bodyPr wrap="square" rtlCol="0">
            <a:spAutoFit/>
          </a:bodyPr>
          <a:lstStyle/>
          <a:p>
            <a:r>
              <a:rPr lang="fr-FR" sz="1200" b="1" cap="small" dirty="0" smtClean="0"/>
              <a:t>Doc 2 : La prise de Constantinople par les Turcs, vue par Leonardo di Chio</a:t>
            </a:r>
            <a:r>
              <a:rPr lang="fr-FR" sz="1200" dirty="0" smtClean="0"/>
              <a:t>, </a:t>
            </a:r>
          </a:p>
          <a:p>
            <a:r>
              <a:rPr lang="fr-FR" sz="1200" dirty="0" smtClean="0"/>
              <a:t>envoyé du pape Nicolas V à Constantinople probablement à partir de 1452. Cette lettre s’adresse au pape.</a:t>
            </a:r>
          </a:p>
          <a:p>
            <a:r>
              <a:rPr lang="fr-FR" sz="1200" dirty="0" smtClean="0"/>
              <a:t> </a:t>
            </a:r>
          </a:p>
          <a:p>
            <a:r>
              <a:rPr lang="fr-FR" sz="1200" dirty="0" smtClean="0"/>
              <a:t>Je raconterai donc dans les larmes et les gémissements la dernière ruine de Constantinople, catastrophe à laquelle j’ai assisté naguère et que j’ai vue de mes yeux. (…)</a:t>
            </a:r>
          </a:p>
          <a:p>
            <a:r>
              <a:rPr lang="fr-FR" sz="1200" dirty="0" smtClean="0"/>
              <a:t>(..) La tempête turque déferla sur la ville de Constantinople, de Galata et des places fortes voisines, selon la parole d’Isaïe</a:t>
            </a:r>
            <a:r>
              <a:rPr lang="fr-FR" sz="1200" baseline="30000" dirty="0" smtClean="0"/>
              <a:t>1</a:t>
            </a:r>
            <a:r>
              <a:rPr lang="fr-FR" sz="1200" dirty="0" smtClean="0"/>
              <a:t> : « renversée par la tempête loin de toute consolation». C’est dans cette tempête que moi aussi je fus fait prisonnier, enchaîné et battu par les Turcs pour l’expiation de mes péchés, mais je ne fus pas jugé digne d’être, tel le Christ sauveur, supplicié. </a:t>
            </a:r>
          </a:p>
          <a:p>
            <a:r>
              <a:rPr lang="fr-FR" sz="1200" dirty="0" smtClean="0"/>
              <a:t>Car l’union n’avait pas été faite, mais feinte</a:t>
            </a:r>
            <a:r>
              <a:rPr lang="fr-FR" sz="1200" baseline="30000" dirty="0" smtClean="0"/>
              <a:t>2</a:t>
            </a:r>
            <a:r>
              <a:rPr lang="fr-FR" sz="1200" dirty="0" smtClean="0"/>
              <a:t>, et c’est cela qui a conduit la ville à sa destruction finale. C’est ainsi que les jours suivants, nous connûmes la colère de Dieu.</a:t>
            </a:r>
          </a:p>
          <a:p>
            <a:r>
              <a:rPr lang="fr-FR" sz="1200" dirty="0" smtClean="0"/>
              <a:t>Dieu donc, irrité contre nous, suscita la fureur de Mehmet</a:t>
            </a:r>
            <a:r>
              <a:rPr lang="fr-FR" sz="1200" baseline="30000" dirty="0" smtClean="0"/>
              <a:t>3</a:t>
            </a:r>
            <a:r>
              <a:rPr lang="fr-FR" sz="1200" dirty="0" smtClean="0"/>
              <a:t>, roi très puissant des Turcs, jeune homme audacieux, ambitieux, excité, ennemi juré des Chrétiens, qui aux Nones d’avril (5 avril 1453) s’installa devant Constantinople avec trois cents mille guerriers</a:t>
            </a:r>
            <a:r>
              <a:rPr lang="fr-FR" sz="1200" baseline="30000" dirty="0" smtClean="0"/>
              <a:t>4</a:t>
            </a:r>
            <a:r>
              <a:rPr lang="fr-FR" sz="1200" dirty="0" smtClean="0"/>
              <a:t>, l’entourant dans un camp de tentes. Il y avait un grand nombre de cavaliers, mais ceux qui prenaient part au combat étaient tous des fantassins. Parmi eux, ceux qui étaient particulièrement destinés à la garde de leur souverain étaient quinze mille guerriers courageux, qu’on appelle janissaires (…) Ce sont des chrétiens de Macédoine enlevés enfants à leurs familles, et convertis. Deux jours après (le 7 avril) ils prirent position devant la cité et installèrent au pied des fossés un nombre incalculable de machines de guerre</a:t>
            </a:r>
            <a:r>
              <a:rPr lang="fr-FR" sz="1200" baseline="30000" dirty="0" smtClean="0"/>
              <a:t>5</a:t>
            </a:r>
            <a:r>
              <a:rPr lang="fr-FR" sz="1200" dirty="0" smtClean="0"/>
              <a:t>, et des protections faites de grands buissons d’osier tressé destinés à les protéger lorsqu’ils s’avanceraient. Hélas, ils ont ainsi bloqué la ville de toutes parts. Qui donc, sinon des chrétiens traîtres, a pu si bien les renseigner ? Je peux témoigner que parmi les Turcs il y avait des Grecs, des Latins, des Allemands, des Hongrois, des Boètes</a:t>
            </a:r>
            <a:r>
              <a:rPr lang="fr-FR" sz="1200" baseline="30000" dirty="0" smtClean="0"/>
              <a:t>6</a:t>
            </a:r>
            <a:r>
              <a:rPr lang="fr-FR" sz="1200" dirty="0" smtClean="0"/>
              <a:t> qui provenaient de tous les pays chrétiens, mêlés aux Turcs, et qui apprenaient leurs techniques de guerre en même temps qu’ils embrassaient leur foi. Ce furent eux qui, ayant monstrueusement oublié leur foi chrétienne, donnèrent l’assaut à la cité.</a:t>
            </a:r>
          </a:p>
          <a:p>
            <a:r>
              <a:rPr lang="fr-FR" sz="1200" dirty="0" smtClean="0"/>
              <a:t>(Source : </a:t>
            </a:r>
            <a:r>
              <a:rPr lang="fr-FR" sz="1200" u="sng" dirty="0" smtClean="0"/>
              <a:t>La </a:t>
            </a:r>
            <a:r>
              <a:rPr lang="fr-FR" sz="1200" u="sng" dirty="0" err="1" smtClean="0"/>
              <a:t>caduta</a:t>
            </a:r>
            <a:r>
              <a:rPr lang="fr-FR" sz="1200" u="sng" dirty="0" smtClean="0"/>
              <a:t> di </a:t>
            </a:r>
            <a:r>
              <a:rPr lang="fr-FR" sz="1200" u="sng" dirty="0" err="1" smtClean="0"/>
              <a:t>Costantinopoli</a:t>
            </a:r>
            <a:r>
              <a:rPr lang="fr-FR" sz="1200" u="sng" dirty="0" smtClean="0"/>
              <a:t> - Le </a:t>
            </a:r>
            <a:r>
              <a:rPr lang="fr-FR" sz="1200" u="sng" dirty="0" err="1" smtClean="0"/>
              <a:t>testimonianze</a:t>
            </a:r>
            <a:r>
              <a:rPr lang="fr-FR" sz="1200" u="sng" dirty="0" smtClean="0"/>
              <a:t> dei </a:t>
            </a:r>
            <a:r>
              <a:rPr lang="fr-FR" sz="1200" u="sng" dirty="0" err="1" smtClean="0"/>
              <a:t>contemporanei</a:t>
            </a:r>
            <a:r>
              <a:rPr lang="fr-FR" sz="1200" dirty="0" smtClean="0"/>
              <a:t> , A cura di Agostino </a:t>
            </a:r>
            <a:r>
              <a:rPr lang="fr-FR" sz="1200" dirty="0" err="1" smtClean="0"/>
              <a:t>Pertusi</a:t>
            </a:r>
            <a:r>
              <a:rPr lang="fr-FR" sz="1200" dirty="0" smtClean="0"/>
              <a:t>, </a:t>
            </a:r>
            <a:r>
              <a:rPr lang="fr-FR" sz="1200" dirty="0" err="1" smtClean="0"/>
              <a:t>Fondazione</a:t>
            </a:r>
            <a:r>
              <a:rPr lang="fr-FR" sz="1200" dirty="0" smtClean="0"/>
              <a:t> Lorenzo Valla / Arnoldo Mondadori </a:t>
            </a:r>
            <a:r>
              <a:rPr lang="fr-FR" sz="1200" dirty="0" err="1" smtClean="0"/>
              <a:t>Editore</a:t>
            </a:r>
            <a:r>
              <a:rPr lang="fr-FR" sz="1200" dirty="0" smtClean="0"/>
              <a:t>, II </a:t>
            </a:r>
            <a:r>
              <a:rPr lang="fr-FR" sz="1200" dirty="0" err="1" smtClean="0"/>
              <a:t>edizione</a:t>
            </a:r>
            <a:r>
              <a:rPr lang="fr-FR" sz="1200" dirty="0" smtClean="0"/>
              <a:t> </a:t>
            </a:r>
            <a:r>
              <a:rPr lang="fr-FR" sz="1200" dirty="0" err="1" smtClean="0"/>
              <a:t>ottobre</a:t>
            </a:r>
            <a:r>
              <a:rPr lang="fr-FR" sz="1200" dirty="0" smtClean="0"/>
              <a:t> 1990, texte traduit par Marie-Anne </a:t>
            </a:r>
            <a:r>
              <a:rPr lang="fr-FR" sz="1200" dirty="0" err="1" smtClean="0"/>
              <a:t>Peric</a:t>
            </a:r>
            <a:r>
              <a:rPr lang="fr-FR" sz="1200" dirty="0" smtClean="0"/>
              <a:t>)</a:t>
            </a:r>
          </a:p>
          <a:p>
            <a:endParaRPr lang="fr-FR" sz="1200" dirty="0" smtClean="0"/>
          </a:p>
          <a:p>
            <a:endParaRPr lang="fr-FR" sz="1200" dirty="0" smtClean="0"/>
          </a:p>
          <a:p>
            <a:endParaRPr lang="fr-FR" sz="1200" dirty="0" smtClean="0"/>
          </a:p>
          <a:p>
            <a:endParaRPr lang="fr-FR" sz="1200" dirty="0" smtClean="0"/>
          </a:p>
          <a:p>
            <a:pPr lvl="0"/>
            <a:r>
              <a:rPr lang="fr-FR" sz="1000" dirty="0" smtClean="0"/>
              <a:t>Isaïe est un prophète de l’Ancien Testament. </a:t>
            </a:r>
          </a:p>
          <a:p>
            <a:pPr lvl="0"/>
            <a:r>
              <a:rPr lang="fr-FR" sz="1000" dirty="0" smtClean="0"/>
              <a:t>Depuis le schisme de 1054, l’Eglise orthodoxe (grecque) et l’Eglise catholique (romaine) sont séparées. Face à la menace turque, des tentatives d’union qui ont eu lieu au XV</a:t>
            </a:r>
            <a:r>
              <a:rPr lang="fr-FR" sz="1000" baseline="30000" dirty="0" smtClean="0"/>
              <a:t>e</a:t>
            </a:r>
            <a:r>
              <a:rPr lang="fr-FR" sz="1000" dirty="0" smtClean="0"/>
              <a:t> siècle ont échoué. Selon l’auteur, cette désunion des chrétiens est la cause de la chute de Constantinople interprétée comme une punition divine.</a:t>
            </a:r>
          </a:p>
          <a:p>
            <a:pPr lvl="0"/>
            <a:r>
              <a:rPr lang="fr-FR" sz="1000" dirty="0" smtClean="0"/>
              <a:t>Mehmet II, sultan de 1451 à 1481</a:t>
            </a:r>
          </a:p>
          <a:p>
            <a:pPr lvl="0"/>
            <a:r>
              <a:rPr lang="fr-FR" sz="1000" dirty="0" smtClean="0"/>
              <a:t>Chiffre surestimé (l’armée comptait probablement 80000 hommes ; A Constantinople, ils étaient 10 fois moins nombreux.</a:t>
            </a:r>
          </a:p>
          <a:p>
            <a:pPr lvl="0"/>
            <a:r>
              <a:rPr lang="fr-FR" sz="1000" dirty="0" smtClean="0"/>
              <a:t>Notamment l’artillerie très puissante qui bombarde les murailles de la ville.</a:t>
            </a:r>
          </a:p>
          <a:p>
            <a:pPr lvl="0"/>
            <a:r>
              <a:rPr lang="fr-FR" sz="1000" dirty="0" smtClean="0"/>
              <a:t>Bohémiens ou Bulgares selon la traductrice.</a:t>
            </a:r>
          </a:p>
          <a:p>
            <a:r>
              <a:rPr lang="fr-FR" dirty="0" smtClean="0"/>
              <a:t> </a:t>
            </a:r>
          </a:p>
          <a:p>
            <a:endParaRPr lang="fr-FR" dirty="0" smtClean="0"/>
          </a:p>
          <a:p>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que">
  <a:themeElements>
    <a:clrScheme name="Civiqu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que">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que">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Civique.thmx</Template>
  <TotalTime>1557</TotalTime>
  <Words>5258</Words>
  <Application>Microsoft Macintosh PowerPoint</Application>
  <PresentationFormat>Présentation à l'écran (4:3)</PresentationFormat>
  <Paragraphs>199</Paragraphs>
  <Slides>42</Slides>
  <Notes>0</Notes>
  <HiddenSlides>0</HiddenSlides>
  <MMClips>0</MMClips>
  <ScaleCrop>false</ScaleCrop>
  <HeadingPairs>
    <vt:vector size="6" baseType="variant">
      <vt:variant>
        <vt:lpstr>Modèle de conception</vt:lpstr>
      </vt:variant>
      <vt:variant>
        <vt:i4>1</vt:i4>
      </vt:variant>
      <vt:variant>
        <vt:lpstr>Liaisons</vt:lpstr>
      </vt:variant>
      <vt:variant>
        <vt:i4>2</vt:i4>
      </vt:variant>
      <vt:variant>
        <vt:lpstr>Titres des diapositives</vt:lpstr>
      </vt:variant>
      <vt:variant>
        <vt:i4>42</vt:i4>
      </vt:variant>
    </vt:vector>
  </HeadingPairs>
  <TitlesOfParts>
    <vt:vector size="45" baseType="lpstr">
      <vt:lpstr>Civique</vt:lpstr>
      <vt:lpstr>???</vt:lpstr>
      <vt:lpstr>???</vt:lpstr>
      <vt:lpstr>Thème 4 : Nouveaux horizons géographiques et culturels des Européens à l’époque moderne :   Question obligatoire : l’élargissement du monde  (5 heures)</vt:lpstr>
      <vt:lpstr>Le programme</vt:lpstr>
      <vt:lpstr>Démarche en 5 heures  </vt:lpstr>
      <vt:lpstr>Problématique du chapitre</vt:lpstr>
      <vt:lpstr>I. De Constantinople à Istanbul : un lieu de contacts entre différentes cultures et religions (chrétienne, musulmane, juive) (1h) </vt:lpstr>
      <vt:lpstr>Fiche Eduscol : de Constantinople à Istanbul </vt:lpstr>
      <vt:lpstr> Mise en œuvre : préalablement, des groupes d’élèves sont constitués en fonction des thèmes étudiés, puis le travail préparatoire est réalisé individuellement à la maison.    </vt:lpstr>
      <vt:lpstr>Thème 1/ La prise de Constantinople par les Turcs en 1453 : rupture ou continuité ?</vt:lpstr>
      <vt:lpstr>Diapositive 9</vt:lpstr>
      <vt:lpstr>Questions</vt:lpstr>
      <vt:lpstr>Thème 2/ Comment Constantinople devient-elle la capitale de l’Empire ottoman ? </vt:lpstr>
      <vt:lpstr>Diapositive 12</vt:lpstr>
      <vt:lpstr>Questions</vt:lpstr>
      <vt:lpstr>Thème 3/ Le portrait de Mehmet II par Bellini : Pourquoi peut-on dire qu’il est un témoin des relations et des influences qui existe entre le monde occidental et le monde ottoman dès la fin du XVe siècle ? Questions     </vt:lpstr>
      <vt:lpstr>Diapositive 15</vt:lpstr>
      <vt:lpstr>Première heure :   A partir du travail individuel réalisé à la maison, les élèves rédigent, par groupes, une synthèse répondant à la problématique posée par chaque thème (les membres du groupe ayant tous travaillé sur le même thème)   </vt:lpstr>
      <vt:lpstr>Diapositive 17</vt:lpstr>
      <vt:lpstr>Les compétences évaluées en référence au « tableau des capacités et méthodes »</vt:lpstr>
      <vt:lpstr>Diapositive 19</vt:lpstr>
      <vt:lpstr>II. 1492, le voyage de Christophe Colomb (2h)</vt:lpstr>
      <vt:lpstr>Fiche Eduscol : un navigateur européen et ses voyages de découverte</vt:lpstr>
      <vt:lpstr>Mise en œuvre : première heure </vt:lpstr>
      <vt:lpstr>Mise en œuvre : deuxième heure </vt:lpstr>
      <vt:lpstr>Compétences travaillées : tableau des capacités et méthodes </vt:lpstr>
      <vt:lpstr>Diapositive 25</vt:lpstr>
      <vt:lpstr>Diapositive 26</vt:lpstr>
      <vt:lpstr>Diapositive 27</vt:lpstr>
      <vt:lpstr>Questions</vt:lpstr>
      <vt:lpstr>Question de synthèse permettant de prendre en compte l’hétérogénéité des élèves : </vt:lpstr>
      <vt:lpstr>  Démarche différenciée :  En fonction des compétences que vous souhaitez travailler, vous choisirez entre les trois solutions possibles suivantes :  </vt:lpstr>
      <vt:lpstr>Document complémentaire pour la solution 3</vt:lpstr>
      <vt:lpstr>III. Tenochtitlán, une cité précolombienne confrontée à la conquête et à la colonisation européenne (2h)</vt:lpstr>
      <vt:lpstr>Fiche Eduscol : une cité précolombienne confrontée à la conquête et la colonisation européennes</vt:lpstr>
      <vt:lpstr>Fiche Eduscol : une cité précolombienne confrontée à la conquête et la colonisation européennes</vt:lpstr>
      <vt:lpstr>Fiche Eduscol : une cité précolombienne confrontée à la conquête et la colonisation européennes</vt:lpstr>
      <vt:lpstr>Mise en oeuvre</vt:lpstr>
      <vt:lpstr>Evaluation des exposés en relation avec le tableau des capacités et méthodes</vt:lpstr>
      <vt:lpstr>Evaluation de la synthèse en relation avec le tableau des capacités et méthodes : </vt:lpstr>
      <vt:lpstr>Thèmes des exposés  (voir fiches élèves)</vt:lpstr>
      <vt:lpstr>Consigne pour la synthèse </vt:lpstr>
      <vt:lpstr>Sitographie</vt:lpstr>
      <vt:lpstr>Bibliographie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 de seconde</dc:title>
  <dc:creator>Isabelle Durand</dc:creator>
  <cp:lastModifiedBy>PASQUIER</cp:lastModifiedBy>
  <cp:revision>101</cp:revision>
  <dcterms:created xsi:type="dcterms:W3CDTF">2015-03-10T14:32:09Z</dcterms:created>
  <dcterms:modified xsi:type="dcterms:W3CDTF">2015-03-10T14:35:53Z</dcterms:modified>
</cp:coreProperties>
</file>