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306" r:id="rId4"/>
    <p:sldId id="269" r:id="rId5"/>
    <p:sldId id="278" r:id="rId6"/>
    <p:sldId id="305" r:id="rId7"/>
    <p:sldId id="273" r:id="rId8"/>
    <p:sldId id="272" r:id="rId9"/>
    <p:sldId id="25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CC"/>
    <a:srgbClr val="FF7C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610" autoAdjust="0"/>
  </p:normalViewPr>
  <p:slideViewPr>
    <p:cSldViewPr>
      <p:cViewPr>
        <p:scale>
          <a:sx n="60" d="100"/>
          <a:sy n="60" d="100"/>
        </p:scale>
        <p:origin x="-2280" y="-1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08B4-25FE-48C8-9790-388DF632F9C9}" type="datetimeFigureOut">
              <a:rPr lang="fr-FR" smtClean="0"/>
              <a:pPr/>
              <a:t>23/11/16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25D1-A732-454E-8180-0AB2D9AD66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11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23/11/16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458200" cy="1222375"/>
          </a:xfrm>
        </p:spPr>
        <p:txBody>
          <a:bodyPr>
            <a:normAutofit/>
          </a:bodyPr>
          <a:lstStyle/>
          <a:p>
            <a:r>
              <a:rPr lang="fr-FR" dirty="0" smtClean="0"/>
              <a:t>Le périurbain, des périurbains : reflet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de la </a:t>
            </a:r>
            <a:r>
              <a:rPr lang="fr-FR" dirty="0" smtClean="0"/>
              <a:t>France en villes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458200" cy="914400"/>
          </a:xfrm>
        </p:spPr>
        <p:txBody>
          <a:bodyPr/>
          <a:lstStyle/>
          <a:p>
            <a:r>
              <a:rPr lang="fr-FR" dirty="0" smtClean="0"/>
              <a:t>Constats, causes et nouvelles dynamiques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6" y="5661248"/>
            <a:ext cx="4029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Animation Lycées  Histoire- Géographie </a:t>
            </a:r>
          </a:p>
          <a:p>
            <a:r>
              <a:rPr lang="fr-FR" dirty="0" smtClean="0"/>
              <a:t>Jeudi 18 février 2016</a:t>
            </a:r>
          </a:p>
          <a:p>
            <a:r>
              <a:rPr lang="fr-FR" dirty="0" err="1" smtClean="0"/>
              <a:t>N.Mutero</a:t>
            </a:r>
            <a:r>
              <a:rPr lang="fr-FR" dirty="0" smtClean="0"/>
              <a:t> – </a:t>
            </a:r>
            <a:r>
              <a:rPr lang="fr-FR" dirty="0" err="1" smtClean="0"/>
              <a:t>F.Vienot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993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Dans le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Générale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241" t="9985" r="22985" b="22123"/>
          <a:stretch/>
        </p:blipFill>
        <p:spPr bwMode="auto">
          <a:xfrm>
            <a:off x="251520" y="1124744"/>
            <a:ext cx="6624736" cy="56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48264" y="2924944"/>
            <a:ext cx="1728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Soit 7 à </a:t>
            </a:r>
            <a:r>
              <a:rPr lang="fr-FR" dirty="0" smtClean="0">
                <a:solidFill>
                  <a:srgbClr val="FF0000"/>
                </a:solidFill>
              </a:rPr>
              <a:t>8h</a:t>
            </a:r>
            <a:r>
              <a:rPr lang="fr-FR" dirty="0" smtClean="0"/>
              <a:t> (évaluation comprise) pour les 1ères </a:t>
            </a:r>
            <a:r>
              <a:rPr lang="fr-FR" dirty="0" smtClean="0">
                <a:solidFill>
                  <a:srgbClr val="FF0000"/>
                </a:solidFill>
              </a:rPr>
              <a:t>ES/L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Soit 4 à </a:t>
            </a:r>
            <a:r>
              <a:rPr lang="fr-FR" dirty="0" smtClean="0">
                <a:solidFill>
                  <a:srgbClr val="00B050"/>
                </a:solidFill>
              </a:rPr>
              <a:t>5h</a:t>
            </a:r>
            <a:r>
              <a:rPr lang="fr-FR" dirty="0" smtClean="0"/>
              <a:t>  (évaluation comprise) pour les 1ères </a:t>
            </a:r>
            <a:r>
              <a:rPr lang="fr-FR" dirty="0" smtClean="0">
                <a:solidFill>
                  <a:srgbClr val="00B050"/>
                </a:solidFill>
              </a:rPr>
              <a:t>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012349" y="609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d’étude de cas imposée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24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454" t="36113" r="30402" b="11820"/>
          <a:stretch/>
        </p:blipFill>
        <p:spPr bwMode="auto">
          <a:xfrm>
            <a:off x="1403648" y="1120189"/>
            <a:ext cx="6425497" cy="54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>
              <a:spcBef>
                <a:spcPct val="0"/>
              </a:spcBef>
              <a:buNone/>
              <a:defRPr kumimoji="0" sz="36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L’espace périurbain, une question transverse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1656" y="3284984"/>
            <a:ext cx="2016224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13930" y="3619567"/>
            <a:ext cx="2854213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763688" y="5661248"/>
            <a:ext cx="3672408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588224" y="5521253"/>
            <a:ext cx="1224136" cy="28401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572000" y="5085184"/>
            <a:ext cx="216024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062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167" t="36000" r="31667" b="15333"/>
          <a:stretch/>
        </p:blipFill>
        <p:spPr bwMode="auto">
          <a:xfrm>
            <a:off x="1949732" y="1167826"/>
            <a:ext cx="6179805" cy="550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>
              <a:spcBef>
                <a:spcPct val="0"/>
              </a:spcBef>
              <a:buNone/>
              <a:defRPr kumimoji="0" sz="36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L’espace périurbain, une question transverse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9792" y="2708920"/>
            <a:ext cx="3384376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788024" y="6021288"/>
            <a:ext cx="3168352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05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</a:t>
            </a:r>
            <a:r>
              <a:rPr lang="fr-FR" dirty="0" err="1" smtClean="0"/>
              <a:t>oeuvre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Deux possibilités :</a:t>
            </a:r>
          </a:p>
          <a:p>
            <a:pPr marL="0" indent="0">
              <a:buNone/>
            </a:pPr>
            <a:r>
              <a:rPr lang="fr-FR" dirty="0" smtClean="0"/>
              <a:t>A- En magistral dialogué</a:t>
            </a:r>
          </a:p>
          <a:p>
            <a:pPr marL="0" indent="0">
              <a:buNone/>
            </a:pPr>
            <a:r>
              <a:rPr lang="fr-FR" dirty="0" smtClean="0"/>
              <a:t>B- En travaux de groupe avec questionnaire, plutôt en salle informatique.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Tâche finale :</a:t>
            </a:r>
          </a:p>
          <a:p>
            <a:pPr marL="0" indent="0">
              <a:buNone/>
            </a:pPr>
            <a:r>
              <a:rPr lang="fr-FR" dirty="0" smtClean="0"/>
              <a:t>Rendre compte de la périurbanisation au travers d’un schéma crée en plusieurs étapes.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1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800" dirty="0"/>
              <a:t>Entrée par un </a:t>
            </a:r>
            <a:r>
              <a:rPr lang="fr-FR" sz="2800" dirty="0" err="1"/>
              <a:t>brain</a:t>
            </a:r>
            <a:r>
              <a:rPr lang="fr-FR" sz="2800" dirty="0"/>
              <a:t> </a:t>
            </a:r>
            <a:r>
              <a:rPr lang="fr-FR" sz="2800" dirty="0" err="1" smtClean="0"/>
              <a:t>storming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/>
              <a:t>Quelle relation avec le lieu de vie ?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323528" y="1988840"/>
            <a:ext cx="8229600" cy="4472756"/>
          </a:xfrm>
        </p:spPr>
        <p:txBody>
          <a:bodyPr lIns="0" tIns="0" rIns="0" bIns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spcBef>
                <a:spcPts val="0"/>
              </a:spcBef>
              <a:buFontTx/>
              <a:buChar char="-"/>
            </a:pPr>
            <a:r>
              <a:rPr lang="fr-FR" sz="2400" dirty="0" smtClean="0"/>
              <a:t>Résoudre </a:t>
            </a:r>
            <a:r>
              <a:rPr lang="fr-FR" sz="2400" dirty="0"/>
              <a:t>la délicate question </a:t>
            </a:r>
            <a:r>
              <a:rPr lang="fr-FR" sz="2400" dirty="0" smtClean="0"/>
              <a:t>des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fr-FR" sz="2400" dirty="0" smtClean="0"/>
              <a:t> </a:t>
            </a:r>
            <a:r>
              <a:rPr lang="fr-FR" sz="2400" dirty="0"/>
              <a:t>mots de </a:t>
            </a:r>
            <a:r>
              <a:rPr lang="fr-FR" sz="2400" dirty="0" smtClean="0"/>
              <a:t>la géographie </a:t>
            </a:r>
            <a:r>
              <a:rPr lang="fr-FR" sz="2400" dirty="0"/>
              <a:t>urbaine</a:t>
            </a:r>
            <a:r>
              <a:rPr lang="fr-FR" sz="2400" dirty="0" smtClean="0"/>
              <a:t>.</a:t>
            </a:r>
          </a:p>
          <a:p>
            <a:pPr algn="ctr">
              <a:spcBef>
                <a:spcPts val="0"/>
              </a:spcBef>
              <a:buFontTx/>
              <a:buChar char="-"/>
            </a:pPr>
            <a:endParaRPr lang="fr-FR" sz="2400" dirty="0" smtClean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fr-FR" sz="2400" dirty="0" smtClean="0"/>
              <a:t>- </a:t>
            </a:r>
            <a:r>
              <a:rPr lang="fr-FR" sz="2400" dirty="0"/>
              <a:t>Travail préparatoire s'appuyant sur le vécu de l'élève 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dirty="0"/>
              <a:t>Avez-vous le sentiment que vous habitez Paris 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dirty="0"/>
              <a:t>L'élève répond en s'appuyant sur les activités, les </a:t>
            </a:r>
            <a:r>
              <a:rPr lang="fr-FR" sz="2400" dirty="0" smtClean="0"/>
              <a:t>déplacements que </a:t>
            </a:r>
            <a:r>
              <a:rPr lang="fr-FR" sz="2400" dirty="0"/>
              <a:t>lui, sa famille ou ses amis effectuent</a:t>
            </a:r>
            <a:r>
              <a:rPr lang="fr-FR" sz="24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dirty="0" smtClean="0"/>
              <a:t>- </a:t>
            </a:r>
            <a:r>
              <a:rPr lang="fr-FR" sz="2400" dirty="0"/>
              <a:t>La multiplicité des réponses démontre la complexité de </a:t>
            </a:r>
            <a:r>
              <a:rPr lang="fr-FR" sz="2400" dirty="0" smtClean="0"/>
              <a:t>la définition </a:t>
            </a:r>
            <a:r>
              <a:rPr lang="fr-FR" sz="2400" dirty="0"/>
              <a:t>de la ville : morphologique ? Fonctionnelle ?</a:t>
            </a:r>
            <a:endParaRPr lang="fr-FR" sz="2200" dirty="0">
              <a:latin typeface="Arial" pitchFamily="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2852936"/>
            <a:ext cx="396044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84168" y="3501008"/>
            <a:ext cx="1944216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60032" y="3933056"/>
            <a:ext cx="2736304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87624" y="5373216"/>
            <a:ext cx="144016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5373216"/>
            <a:ext cx="1488702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9841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I] Constats : une France en villes mais quelle urbanisation ? </a:t>
            </a:r>
            <a:r>
              <a:rPr lang="fr-FR" sz="2800" dirty="0" smtClean="0"/>
              <a:t>Le Loir et Cher : une chanson sur les représentations spatiales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31" y="1671142"/>
            <a:ext cx="8496944" cy="4824536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fr-FR" sz="3800" i="1" dirty="0" smtClean="0"/>
              <a:t>Ma </a:t>
            </a:r>
            <a:r>
              <a:rPr lang="fr-FR" sz="3800" i="1" dirty="0"/>
              <a:t>famille habite dans le Loir et Cher, </a:t>
            </a:r>
            <a:br>
              <a:rPr lang="fr-FR" sz="3800" i="1" dirty="0"/>
            </a:br>
            <a:r>
              <a:rPr lang="fr-FR" sz="3800" i="1" dirty="0"/>
              <a:t>Ces gens-là ne font pas de manières. </a:t>
            </a:r>
            <a:br>
              <a:rPr lang="fr-FR" sz="3800" i="1" dirty="0"/>
            </a:br>
            <a:r>
              <a:rPr lang="fr-FR" sz="3800" i="1" dirty="0"/>
              <a:t>Ils passent tout l'automne à creuser des sillons, </a:t>
            </a:r>
            <a:br>
              <a:rPr lang="fr-FR" sz="3800" i="1" dirty="0"/>
            </a:br>
            <a:r>
              <a:rPr lang="fr-FR" sz="3800" i="1" dirty="0"/>
              <a:t>A retourner des hectares de terre. </a:t>
            </a:r>
            <a:br>
              <a:rPr lang="fr-FR" sz="3800" i="1" dirty="0"/>
            </a:br>
            <a:r>
              <a:rPr lang="fr-FR" sz="3800" i="1" dirty="0"/>
              <a:t>Je n'ai jamais eu grand chose à leur dire </a:t>
            </a:r>
            <a:br>
              <a:rPr lang="fr-FR" sz="3800" i="1" dirty="0"/>
            </a:br>
            <a:r>
              <a:rPr lang="fr-FR" sz="3800" i="1" dirty="0"/>
              <a:t>Mais je les aime depuis toujours. </a:t>
            </a:r>
            <a:br>
              <a:rPr lang="fr-FR" sz="3800" i="1" dirty="0"/>
            </a:br>
            <a:r>
              <a:rPr lang="fr-FR" sz="3800" i="1" dirty="0"/>
              <a:t>De temps en temps, je vais les voir. </a:t>
            </a:r>
            <a:br>
              <a:rPr lang="fr-FR" sz="3800" i="1" dirty="0"/>
            </a:br>
            <a:r>
              <a:rPr lang="fr-FR" sz="3800" i="1" dirty="0"/>
              <a:t>Je passe le dimanche dans l'Loir et Cher. </a:t>
            </a:r>
            <a:br>
              <a:rPr lang="fr-FR" sz="3800" i="1" dirty="0"/>
            </a:br>
            <a:r>
              <a:rPr lang="fr-FR" sz="3800" i="1" dirty="0"/>
              <a:t/>
            </a:r>
            <a:br>
              <a:rPr lang="fr-FR" sz="3800" i="1" dirty="0"/>
            </a:br>
            <a:r>
              <a:rPr lang="fr-FR" sz="3800" i="1" dirty="0"/>
              <a:t>(Refrain) </a:t>
            </a:r>
            <a:br>
              <a:rPr lang="fr-FR" sz="3800" i="1" dirty="0"/>
            </a:br>
            <a:r>
              <a:rPr lang="fr-FR" sz="3800" i="1" dirty="0"/>
              <a:t>Ils me disent, ils me disent : </a:t>
            </a:r>
            <a:br>
              <a:rPr lang="fr-FR" sz="3800" i="1" dirty="0"/>
            </a:br>
            <a:r>
              <a:rPr lang="fr-FR" sz="3800" i="1" dirty="0"/>
              <a:t>"Tu vis sans jamais voir un cheval, un hibou." </a:t>
            </a:r>
            <a:br>
              <a:rPr lang="fr-FR" sz="3800" i="1" dirty="0"/>
            </a:br>
            <a:r>
              <a:rPr lang="fr-FR" sz="3800" i="1" dirty="0"/>
              <a:t>Ils me disent : </a:t>
            </a:r>
            <a:br>
              <a:rPr lang="fr-FR" sz="3800" i="1" dirty="0"/>
            </a:br>
            <a:r>
              <a:rPr lang="fr-FR" sz="3800" i="1" dirty="0"/>
              <a:t>"Tu viens plus, même pour pécher un poisson. </a:t>
            </a:r>
            <a:br>
              <a:rPr lang="fr-FR" sz="3800" i="1" dirty="0"/>
            </a:br>
            <a:r>
              <a:rPr lang="fr-FR" sz="3800" i="1" dirty="0"/>
              <a:t>Tu ne penses plus à nous. </a:t>
            </a:r>
            <a:br>
              <a:rPr lang="fr-FR" sz="3800" i="1" dirty="0"/>
            </a:br>
            <a:r>
              <a:rPr lang="fr-FR" sz="3800" i="1" dirty="0"/>
              <a:t>On dirait que ça te gêne de marcher dans la boue, </a:t>
            </a:r>
            <a:br>
              <a:rPr lang="fr-FR" sz="3800" i="1" dirty="0"/>
            </a:br>
            <a:r>
              <a:rPr lang="fr-FR" sz="3800" i="1" dirty="0"/>
              <a:t>On dirait que ça te gêne de dîner avec nous. </a:t>
            </a:r>
            <a:br>
              <a:rPr lang="fr-FR" sz="3800" i="1" dirty="0"/>
            </a:br>
            <a:r>
              <a:rPr lang="fr-FR" sz="3800" i="1" dirty="0"/>
              <a:t>On dirait que ça te gêne de marcher dans la boue, </a:t>
            </a:r>
            <a:br>
              <a:rPr lang="fr-FR" sz="3800" i="1" dirty="0"/>
            </a:br>
            <a:r>
              <a:rPr lang="fr-FR" sz="3800" i="1" dirty="0"/>
              <a:t>On dirait que ça te gêne de dîner avec nous." </a:t>
            </a:r>
            <a:br>
              <a:rPr lang="fr-FR" sz="3800" i="1" dirty="0"/>
            </a:br>
            <a:r>
              <a:rPr lang="fr-FR" sz="3800" i="1" dirty="0"/>
              <a:t/>
            </a:r>
            <a:br>
              <a:rPr lang="fr-FR" sz="3800" i="1" dirty="0"/>
            </a:br>
            <a:r>
              <a:rPr lang="fr-FR" sz="3800" i="1" dirty="0"/>
              <a:t>Chaque fois que je m'arrête dans le Loir et Cher, </a:t>
            </a:r>
            <a:br>
              <a:rPr lang="fr-FR" sz="3800" i="1" dirty="0"/>
            </a:br>
            <a:r>
              <a:rPr lang="fr-FR" sz="3800" i="1" dirty="0"/>
              <a:t>Ils ne m'laissent plus partir de chez eux. </a:t>
            </a:r>
            <a:br>
              <a:rPr lang="fr-FR" sz="3800" i="1" dirty="0"/>
            </a:br>
            <a:endParaRPr lang="fr-FR" sz="3800" i="1" dirty="0"/>
          </a:p>
          <a:p>
            <a:pPr marL="0" indent="0">
              <a:buNone/>
            </a:pPr>
            <a:r>
              <a:rPr lang="fr-FR" sz="3800" i="1" dirty="0"/>
              <a:t>Je leur dis qu'il faut que je rentre sur Paris, </a:t>
            </a:r>
            <a:br>
              <a:rPr lang="fr-FR" sz="3800" i="1" dirty="0"/>
            </a:br>
            <a:r>
              <a:rPr lang="fr-FR" sz="3800" i="1" dirty="0"/>
              <a:t>Que je ne fais pas toujours ce que j'veux </a:t>
            </a:r>
            <a:br>
              <a:rPr lang="fr-FR" sz="3800" i="1" dirty="0"/>
            </a:br>
            <a:r>
              <a:rPr lang="fr-FR" sz="3800" i="1" dirty="0"/>
              <a:t>Et qu'il faut que je trouve encore un poste d'essence </a:t>
            </a:r>
            <a:br>
              <a:rPr lang="fr-FR" sz="3800" i="1" dirty="0"/>
            </a:br>
            <a:r>
              <a:rPr lang="fr-FR" sz="3800" i="1" dirty="0"/>
              <a:t>Que j'n'ai pas le temps de finir ma bière </a:t>
            </a:r>
            <a:br>
              <a:rPr lang="fr-FR" sz="3800" i="1" dirty="0"/>
            </a:br>
            <a:r>
              <a:rPr lang="fr-FR" sz="3800" i="1" dirty="0"/>
              <a:t>Et que je reviendrai un de ces dimanches </a:t>
            </a:r>
            <a:br>
              <a:rPr lang="fr-FR" sz="3800" i="1" dirty="0"/>
            </a:br>
            <a:r>
              <a:rPr lang="fr-FR" sz="3800" i="1" dirty="0"/>
              <a:t>Passer la nuit </a:t>
            </a:r>
            <a:r>
              <a:rPr lang="fr-FR" sz="3800" i="1" dirty="0" smtClean="0"/>
              <a:t>dans </a:t>
            </a:r>
            <a:r>
              <a:rPr lang="fr-FR" sz="3800" i="1" dirty="0"/>
              <a:t>le Loir et </a:t>
            </a:r>
            <a:r>
              <a:rPr lang="fr-FR" sz="3800" i="1" dirty="0" smtClean="0"/>
              <a:t>Cher</a:t>
            </a:r>
          </a:p>
          <a:p>
            <a:pPr marL="0" indent="0">
              <a:buNone/>
            </a:pPr>
            <a:r>
              <a:rPr lang="fr-FR" sz="3800" i="1" dirty="0"/>
              <a:t>	</a:t>
            </a:r>
            <a:r>
              <a:rPr lang="fr-FR" sz="3800" i="1" dirty="0" smtClean="0"/>
              <a:t>	Michel Delpech</a:t>
            </a:r>
            <a:endParaRPr lang="fr-FR" sz="3800" i="1" dirty="0"/>
          </a:p>
        </p:txBody>
      </p:sp>
      <p:sp>
        <p:nvSpPr>
          <p:cNvPr id="4" name="Rectangle 3"/>
          <p:cNvSpPr/>
          <p:nvPr/>
        </p:nvSpPr>
        <p:spPr>
          <a:xfrm>
            <a:off x="395536" y="1732509"/>
            <a:ext cx="3672408" cy="21602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5661248"/>
            <a:ext cx="1368152" cy="288032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640" y="5826307"/>
            <a:ext cx="818983" cy="324036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7547" y="4365104"/>
            <a:ext cx="1698389" cy="21602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641" y="4595077"/>
            <a:ext cx="733527" cy="21602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8323" y="4843506"/>
            <a:ext cx="936104" cy="21602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475656" y="2150735"/>
            <a:ext cx="1440161" cy="270151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1948533"/>
            <a:ext cx="2232248" cy="239316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387" y="2636911"/>
            <a:ext cx="3087493" cy="21602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1597" y="4627482"/>
            <a:ext cx="1038516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868144" y="3931846"/>
            <a:ext cx="1034560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097878" y="3933056"/>
            <a:ext cx="1560573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8392" y="4365104"/>
            <a:ext cx="1813348" cy="223588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43274" y="5661248"/>
            <a:ext cx="1308546" cy="228936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699355" y="5805264"/>
            <a:ext cx="2797048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Deux oppositions spatiales :</a:t>
            </a:r>
          </a:p>
          <a:p>
            <a:r>
              <a:rPr lang="fr-FR" dirty="0" smtClean="0"/>
              <a:t>1- Paris – province</a:t>
            </a:r>
          </a:p>
          <a:p>
            <a:r>
              <a:rPr lang="fr-FR" dirty="0" smtClean="0"/>
              <a:t>2-Ville – campagne agricole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04387" y="5013176"/>
            <a:ext cx="1359301" cy="223588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740352" y="4386603"/>
            <a:ext cx="878870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060856" y="4379342"/>
            <a:ext cx="2607488" cy="215735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95742" y="6158917"/>
            <a:ext cx="936104" cy="21602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825" y="6366284"/>
            <a:ext cx="1794601" cy="362309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6010" y="6142030"/>
            <a:ext cx="623815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023834" y="6439426"/>
            <a:ext cx="439435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33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A- Des permanences ?</a:t>
            </a:r>
            <a:br>
              <a:rPr lang="fr-FR" sz="2800" dirty="0" smtClean="0"/>
            </a:br>
            <a:r>
              <a:rPr lang="fr-FR" sz="2800" dirty="0" smtClean="0"/>
              <a:t>L’exemple de La Ferté Saint Cyr (Loir et Cher)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4104456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b="1" i="1" dirty="0" smtClean="0">
              <a:solidFill>
                <a:srgbClr val="0070C0"/>
              </a:solidFill>
            </a:endParaRPr>
          </a:p>
          <a:p>
            <a:r>
              <a:rPr lang="fr-FR" sz="2400" i="1" dirty="0" smtClean="0"/>
              <a:t>Chanson </a:t>
            </a:r>
            <a:r>
              <a:rPr lang="fr-FR" sz="2400" i="1" dirty="0"/>
              <a:t>populaire inspirée des souvenirs d’enfance à La Ferté Saint Cyr et </a:t>
            </a:r>
            <a:r>
              <a:rPr lang="fr-FR" sz="2400" i="1" dirty="0" err="1"/>
              <a:t>Dhuizon</a:t>
            </a:r>
            <a:r>
              <a:rPr lang="fr-FR" sz="2400" i="1" dirty="0"/>
              <a:t>. Donc évoque une réalité de la fin des années </a:t>
            </a:r>
            <a:r>
              <a:rPr lang="fr-FR" sz="2400" i="1" dirty="0" smtClean="0"/>
              <a:t>1950</a:t>
            </a:r>
            <a:r>
              <a:rPr lang="fr-FR" sz="2400" i="1" dirty="0"/>
              <a:t> </a:t>
            </a:r>
            <a:r>
              <a:rPr lang="fr-FR" sz="2400" i="1" dirty="0" smtClean="0"/>
              <a:t>.</a:t>
            </a:r>
          </a:p>
          <a:p>
            <a:endParaRPr lang="fr-FR" sz="2400" i="1" dirty="0"/>
          </a:p>
          <a:p>
            <a:r>
              <a:rPr lang="fr-FR" sz="2400" i="1" dirty="0"/>
              <a:t>C’est un gros succès avec 5 semaines en tête des ventes en 1977. Donc le thème semble encore correspondre à une réalité de la fin des années </a:t>
            </a:r>
            <a:r>
              <a:rPr lang="fr-FR" sz="2400" i="1" dirty="0" smtClean="0"/>
              <a:t>1970</a:t>
            </a:r>
            <a:r>
              <a:rPr lang="fr-FR" sz="2400" i="1" dirty="0"/>
              <a:t>,</a:t>
            </a:r>
            <a:r>
              <a:rPr lang="fr-FR" sz="2400" i="1" dirty="0" smtClean="0"/>
              <a:t> </a:t>
            </a:r>
            <a:r>
              <a:rPr lang="fr-FR" sz="2400" i="1" dirty="0"/>
              <a:t>à la fin d'un processus puissant d'exode rural pendant les Trente Glorieuses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i="1" dirty="0"/>
              <a:t>Michel Delpech est né à Courbevoie en 1946, a vécu à Cormeilles en Parisis (Val d’Oise actuel) durant son enfance et adolescence, puis près de Saint Germain en Laye (Yvelines) jusqu’à sa mort en 2016.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306" t="1763" r="3416" b="4343"/>
          <a:stretch/>
        </p:blipFill>
        <p:spPr bwMode="auto">
          <a:xfrm>
            <a:off x="4860032" y="1628800"/>
            <a:ext cx="4011337" cy="50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6300192" y="1268760"/>
            <a:ext cx="56550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Ferté Saint Cyr en 2015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172" r="1596" b="3170"/>
          <a:stretch/>
        </p:blipFill>
        <p:spPr bwMode="auto">
          <a:xfrm>
            <a:off x="0" y="908720"/>
            <a:ext cx="910669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949280"/>
            <a:ext cx="813690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Constat : espace qui reste rural donc permanence mais est-ce toujours agricole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784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922</TotalTime>
  <Words>664</Words>
  <Application>Microsoft Macintosh PowerPoint</Application>
  <PresentationFormat>Présentation à l'écran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Promenade</vt:lpstr>
      <vt:lpstr>Le périurbain, des périurbains : reflet de la France en villes</vt:lpstr>
      <vt:lpstr>Dans le programme de 1ère Générale</vt:lpstr>
      <vt:lpstr>Diapositive 3</vt:lpstr>
      <vt:lpstr>Diapositive 4</vt:lpstr>
      <vt:lpstr>MISE en oeuvre</vt:lpstr>
      <vt:lpstr>Entrée par un brain storming  Quelle relation avec le lieu de vie ?</vt:lpstr>
      <vt:lpstr>I] Constats : une France en villes mais quelle urbanisation ? Le Loir et Cher : une chanson sur les représentations spatiales</vt:lpstr>
      <vt:lpstr>A- Des permanences ? L’exemple de La Ferté Saint Cyr (Loir et Cher)</vt:lpstr>
      <vt:lpstr>La Ferté Saint Cyr en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mutero</dc:creator>
  <cp:lastModifiedBy>PASQUIER</cp:lastModifiedBy>
  <cp:revision>70</cp:revision>
  <dcterms:created xsi:type="dcterms:W3CDTF">2016-11-23T11:19:31Z</dcterms:created>
  <dcterms:modified xsi:type="dcterms:W3CDTF">2016-11-23T11:20:33Z</dcterms:modified>
</cp:coreProperties>
</file>