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3.jpeg" ContentType="image/jpeg"/>
  <Override PartName="/ppt/media/image11.png" ContentType="image/png"/>
  <Override PartName="/ppt/media/image9.png" ContentType="image/png"/>
  <Override PartName="/ppt/media/image12.png" ContentType="image/png"/>
  <Override PartName="/ppt/media/image16.png" ContentType="image/png"/>
  <Override PartName="/ppt/media/image15.jpeg" ContentType="image/jpeg"/>
  <Override PartName="/ppt/media/image14.png" ContentType="image/png"/>
  <Override PartName="/ppt/media/image17.jpeg" ContentType="image/jpeg"/>
  <Override PartName="/ppt/media/image3.png" ContentType="image/png"/>
  <Override PartName="/ppt/media/image2.png" ContentType="image/png"/>
  <Override PartName="/ppt/media/image4.jpeg" ContentType="image/jpeg"/>
  <Override PartName="/ppt/media/image5.jpeg" ContentType="image/jpeg"/>
  <Override PartName="/ppt/media/image10.jpeg" ContentType="image/jpeg"/>
  <Override PartName="/ppt/media/image6.jpeg" ContentType="image/jpeg"/>
  <Override PartName="/ppt/media/image8.png" ContentType="image/png"/>
  <Override PartName="/ppt/media/image1.jpeg" ContentType="image/jpeg"/>
  <Override PartName="/ppt/media/image7.png" ContentType="image/png"/>
  <Override PartName="/ppt/presProps.xml" ContentType="application/vnd.openxmlformats-officedocument.presentationml.presPro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1.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6B7F943-44AF-40ED-886E-2AB1B965D3C0}"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97A8197-383C-4662-AA72-C84C74CF63F7}" type="slidenum">
              <a:t>&lt;#&gt;</a:t>
            </a:fld>
          </a:p>
        </p:txBody>
      </p:sp>
      <p:sp>
        <p:nvSpPr>
          <p:cNvPr id="7" name="PlaceHolder 6"/>
          <p:cNvSpPr>
            <a:spLocks noGrp="1"/>
          </p:cNvSpPr>
          <p:nvPr>
            <p:ph type="dt" idx="3"/>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29C69C2-2959-4FFC-8E22-5C4333C46EF3}" type="slidenum">
              <a:t>&lt;#&gt;</a:t>
            </a:fld>
          </a:p>
        </p:txBody>
      </p:sp>
      <p:sp>
        <p:nvSpPr>
          <p:cNvPr id="9" name="PlaceHolder 8"/>
          <p:cNvSpPr>
            <a:spLocks noGrp="1"/>
          </p:cNvSpPr>
          <p:nvPr>
            <p:ph type="dt" idx="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4593F7FF-6AB0-42CE-8237-6BC2A1DE606D}" type="slidenum">
              <a:t>&lt;#&gt;</a:t>
            </a:fld>
          </a:p>
        </p:txBody>
      </p:sp>
      <p:sp>
        <p:nvSpPr>
          <p:cNvPr id="11" name="PlaceHolder 10"/>
          <p:cNvSpPr>
            <a:spLocks noGrp="1"/>
          </p:cNvSpPr>
          <p:nvPr>
            <p:ph type="dt" idx="3"/>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F2F59A9B-AD14-4CBE-8659-5EBDA5A15951}" type="slidenum">
              <a:t>&lt;#&gt;</a:t>
            </a:fld>
          </a:p>
        </p:txBody>
      </p:sp>
      <p:sp>
        <p:nvSpPr>
          <p:cNvPr id="4" name="PlaceHolder 3"/>
          <p:cNvSpPr>
            <a:spLocks noGrp="1"/>
          </p:cNvSpPr>
          <p:nvPr>
            <p:ph type="dt" idx="6"/>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solidFill>
                <a:srgbClr val="000000"/>
              </a:solidFill>
              <a:latin typeface="Calibri"/>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C83424F-B17B-432F-B2E2-5D4262237873}" type="slidenum">
              <a:t>&lt;#&gt;</a:t>
            </a:fld>
          </a:p>
        </p:txBody>
      </p:sp>
      <p:sp>
        <p:nvSpPr>
          <p:cNvPr id="6" name="PlaceHolder 5"/>
          <p:cNvSpPr>
            <a:spLocks noGrp="1"/>
          </p:cNvSpPr>
          <p:nvPr>
            <p:ph type="dt" idx="6"/>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65A75A4-4794-4E0E-BFB9-E78A59EDDAE7}" type="slidenum">
              <a:t>&lt;#&gt;</a:t>
            </a:fld>
          </a:p>
        </p:txBody>
      </p:sp>
      <p:sp>
        <p:nvSpPr>
          <p:cNvPr id="6" name="PlaceHolder 5"/>
          <p:cNvSpPr>
            <a:spLocks noGrp="1"/>
          </p:cNvSpPr>
          <p:nvPr>
            <p:ph type="dt" idx="6"/>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7AE77A5-076A-4CF2-8E7D-76D0AD5781E3}"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7067DEA-71C1-4F51-92B0-8130A51C4A59}" type="slidenum">
              <a:t>&lt;#&gt;</a:t>
            </a:fld>
          </a:p>
        </p:txBody>
      </p:sp>
      <p:sp>
        <p:nvSpPr>
          <p:cNvPr id="5" name="PlaceHolder 4"/>
          <p:cNvSpPr>
            <a:spLocks noGrp="1"/>
          </p:cNvSpPr>
          <p:nvPr>
            <p:ph type="dt" idx="6"/>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solidFill>
                <a:srgbClr val="000000"/>
              </a:solidFill>
              <a:latin typeface="Calibri"/>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E3E21C0-6785-4C59-850F-FBD8C60AF066}" type="slidenum">
              <a:t>&lt;#&gt;</a:t>
            </a:fld>
          </a:p>
        </p:txBody>
      </p:sp>
      <p:sp>
        <p:nvSpPr>
          <p:cNvPr id="5" name="PlaceHolder 4"/>
          <p:cNvSpPr>
            <a:spLocks noGrp="1"/>
          </p:cNvSpPr>
          <p:nvPr>
            <p:ph type="dt" idx="6"/>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EE54D3C-CAB7-4201-96F8-BBAC0C090D15}" type="slidenum">
              <a:t>&lt;#&gt;</a:t>
            </a:fld>
          </a:p>
        </p:txBody>
      </p:sp>
      <p:sp>
        <p:nvSpPr>
          <p:cNvPr id="8" name="PlaceHolder 7"/>
          <p:cNvSpPr>
            <a:spLocks noGrp="1"/>
          </p:cNvSpPr>
          <p:nvPr>
            <p:ph type="dt" idx="6"/>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fr-FR" sz="32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DB1DC5C-D549-4239-B18E-362D0022519C}" type="slidenum">
              <a:t>&lt;#&gt;</a:t>
            </a:fld>
          </a:p>
        </p:txBody>
      </p:sp>
      <p:sp>
        <p:nvSpPr>
          <p:cNvPr id="6" name="PlaceHolder 5"/>
          <p:cNvSpPr>
            <a:spLocks noGrp="1"/>
          </p:cNvSpPr>
          <p:nvPr>
            <p:ph type="dt" idx="3"/>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6C9B6B1-0B25-4FA3-BE32-7DB529E55988}" type="slidenum">
              <a:t>&lt;#&gt;</a:t>
            </a:fld>
          </a:p>
        </p:txBody>
      </p:sp>
      <p:sp>
        <p:nvSpPr>
          <p:cNvPr id="8" name="PlaceHolder 7"/>
          <p:cNvSpPr>
            <a:spLocks noGrp="1"/>
          </p:cNvSpPr>
          <p:nvPr>
            <p:ph type="dt" idx="6"/>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F3578D8-5519-4AAF-906E-E37B27D6F5CC}" type="slidenum">
              <a:t>&lt;#&gt;</a:t>
            </a:fld>
          </a:p>
        </p:txBody>
      </p:sp>
      <p:sp>
        <p:nvSpPr>
          <p:cNvPr id="8" name="PlaceHolder 7"/>
          <p:cNvSpPr>
            <a:spLocks noGrp="1"/>
          </p:cNvSpPr>
          <p:nvPr>
            <p:ph type="dt" idx="6"/>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7CA8CD3-8F81-4063-86FD-6E9CAC0697F3}"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C9F3E95-1E94-49A1-B924-4977FD304709}" type="slidenum">
              <a:t>&lt;#&gt;</a:t>
            </a:fld>
          </a:p>
        </p:txBody>
      </p:sp>
      <p:sp>
        <p:nvSpPr>
          <p:cNvPr id="9" name="PlaceHolder 8"/>
          <p:cNvSpPr>
            <a:spLocks noGrp="1"/>
          </p:cNvSpPr>
          <p:nvPr>
            <p:ph type="dt" idx="6"/>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D99BC7CD-235C-4A4E-BF48-36DB2BFF2B1A}" type="slidenum">
              <a:t>&lt;#&gt;</a:t>
            </a:fld>
          </a:p>
        </p:txBody>
      </p:sp>
      <p:sp>
        <p:nvSpPr>
          <p:cNvPr id="11" name="PlaceHolder 10"/>
          <p:cNvSpPr>
            <a:spLocks noGrp="1"/>
          </p:cNvSpPr>
          <p:nvPr>
            <p:ph type="dt" idx="6"/>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7B8CA10-D8D7-4113-AADA-432493CA7F88}" type="slidenum">
              <a:t>&lt;#&gt;</a:t>
            </a:fld>
          </a:p>
        </p:txBody>
      </p:sp>
      <p:sp>
        <p:nvSpPr>
          <p:cNvPr id="6" name="PlaceHolder 5"/>
          <p:cNvSpPr>
            <a:spLocks noGrp="1"/>
          </p:cNvSpPr>
          <p:nvPr>
            <p:ph type="dt" idx="3"/>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6E1623A-42E2-448D-9403-47A948EED31F}" type="slidenum">
              <a:t>&lt;#&gt;</a:t>
            </a:fld>
          </a:p>
        </p:txBody>
      </p:sp>
      <p:sp>
        <p:nvSpPr>
          <p:cNvPr id="7" name="PlaceHolder 6"/>
          <p:cNvSpPr>
            <a:spLocks noGrp="1"/>
          </p:cNvSpPr>
          <p:nvPr>
            <p:ph type="dt" idx="3"/>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9828165-4810-4A16-B981-60842CA59FEE}" type="slidenum">
              <a:t>&lt;#&gt;</a:t>
            </a:fld>
          </a:p>
        </p:txBody>
      </p:sp>
      <p:sp>
        <p:nvSpPr>
          <p:cNvPr id="5" name="PlaceHolder 4"/>
          <p:cNvSpPr>
            <a:spLocks noGrp="1"/>
          </p:cNvSpPr>
          <p:nvPr>
            <p:ph type="dt" idx="3"/>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fr-FR" sz="3200" spc="-1" strike="noStrike">
              <a:solidFill>
                <a:srgbClr val="000000"/>
              </a:solidFill>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EDABD8A-E65B-4717-91CD-63086134A371}" type="slidenum">
              <a:t>&lt;#&gt;</a:t>
            </a:fld>
          </a:p>
        </p:txBody>
      </p:sp>
      <p:sp>
        <p:nvSpPr>
          <p:cNvPr id="5" name="PlaceHolder 4"/>
          <p:cNvSpPr>
            <a:spLocks noGrp="1"/>
          </p:cNvSpPr>
          <p:nvPr>
            <p:ph type="dt" idx="3"/>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EDCEF53-D011-4B13-9FDB-1A4CF6ABC942}" type="slidenum">
              <a:t>&lt;#&gt;</a:t>
            </a:fld>
          </a:p>
        </p:txBody>
      </p:sp>
      <p:sp>
        <p:nvSpPr>
          <p:cNvPr id="8" name="PlaceHolder 7"/>
          <p:cNvSpPr>
            <a:spLocks noGrp="1"/>
          </p:cNvSpPr>
          <p:nvPr>
            <p:ph type="dt" idx="3"/>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815E40C-24A6-46EF-B27B-2F35D8DF3AE3}" type="slidenum">
              <a:t>&lt;#&gt;</a:t>
            </a:fld>
          </a:p>
        </p:txBody>
      </p:sp>
      <p:sp>
        <p:nvSpPr>
          <p:cNvPr id="8" name="PlaceHolder 7"/>
          <p:cNvSpPr>
            <a:spLocks noGrp="1"/>
          </p:cNvSpPr>
          <p:nvPr>
            <p:ph type="dt" idx="3"/>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fr-FR" sz="32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450E705-527E-4CFD-9EE9-0E23226F37E4}" type="slidenum">
              <a:t>&lt;#&gt;</a:t>
            </a:fld>
          </a:p>
        </p:txBody>
      </p:sp>
      <p:sp>
        <p:nvSpPr>
          <p:cNvPr id="8" name="PlaceHolder 7"/>
          <p:cNvSpPr>
            <a:spLocks noGrp="1"/>
          </p:cNvSpPr>
          <p:nvPr>
            <p:ph type="dt" idx="3"/>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a:noFill/>
          <a:ln w="0">
            <a:noFill/>
          </a:ln>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 name="PlaceHolder 2"/>
          <p:cNvSpPr>
            <a:spLocks noGrp="1"/>
          </p:cNvSpPr>
          <p:nvPr>
            <p:ph type="ftr" idx="1"/>
          </p:nvPr>
        </p:nvSpPr>
        <p:spPr>
          <a:xfrm>
            <a:off x="4038480" y="6356520"/>
            <a:ext cx="4114080" cy="364320"/>
          </a:xfrm>
          <a:prstGeom prst="rect">
            <a:avLst/>
          </a:prstGeom>
          <a:noFill/>
          <a:ln w="0">
            <a:noFill/>
          </a:ln>
        </p:spPr>
        <p:txBody>
          <a:bodyPr lIns="90000" rIns="90000" tIns="45000" bIns="45000" anchor="ctr">
            <a:noAutofit/>
          </a:bodyPr>
          <a:lstStyle>
            <a:lvl1pPr algn="ctr">
              <a:lnSpc>
                <a:spcPct val="100000"/>
              </a:lnSpc>
              <a:buNone/>
              <a:defRPr b="0" lang="fr-FR" sz="1400" spc="-1" strike="noStrike">
                <a:solidFill>
                  <a:srgbClr val="000000"/>
                </a:solidFill>
                <a:latin typeface="Calibri"/>
              </a:defRPr>
            </a:lvl1pPr>
          </a:lstStyle>
          <a:p>
            <a:pPr algn="ctr">
              <a:lnSpc>
                <a:spcPct val="100000"/>
              </a:lnSpc>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2" name="PlaceHolder 3"/>
          <p:cNvSpPr>
            <a:spLocks noGrp="1"/>
          </p:cNvSpPr>
          <p:nvPr>
            <p:ph type="sldNum" idx="2"/>
          </p:nvPr>
        </p:nvSpPr>
        <p:spPr>
          <a:xfrm>
            <a:off x="8610480" y="6356520"/>
            <a:ext cx="2742480" cy="3643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defRPr>
            </a:lvl1pPr>
          </a:lstStyle>
          <a:p>
            <a:pPr algn="r">
              <a:lnSpc>
                <a:spcPct val="100000"/>
              </a:lnSpc>
              <a:buNone/>
            </a:pPr>
            <a:fld id="{A4FB459A-2062-4C72-BC07-3F598A376126}" type="slidenum">
              <a:rPr b="0" lang="fr-FR" sz="1200" spc="-1" strike="noStrike">
                <a:solidFill>
                  <a:srgbClr val="8b8b8b"/>
                </a:solidFill>
                <a:latin typeface="Calibri"/>
              </a:rPr>
              <a:t>&lt;numéro&gt;</a:t>
            </a:fld>
            <a:endParaRPr b="0" lang="fr-FR" sz="1200" spc="-1" strike="noStrike">
              <a:solidFill>
                <a:srgbClr val="000000"/>
              </a:solidFill>
              <a:latin typeface="Calibri"/>
            </a:endParaRPr>
          </a:p>
        </p:txBody>
      </p:sp>
      <p:sp>
        <p:nvSpPr>
          <p:cNvPr id="3" name="PlaceHolder 4"/>
          <p:cNvSpPr>
            <a:spLocks noGrp="1"/>
          </p:cNvSpPr>
          <p:nvPr>
            <p:ph type="dt" idx="3"/>
          </p:nvPr>
        </p:nvSpPr>
        <p:spPr>
          <a:xfrm>
            <a:off x="838080" y="6356520"/>
            <a:ext cx="2742480" cy="364320"/>
          </a:xfrm>
          <a:prstGeom prst="rect">
            <a:avLst/>
          </a:prstGeom>
          <a:noFill/>
          <a:ln w="0">
            <a:noFill/>
          </a:ln>
        </p:spPr>
        <p:txBody>
          <a:bodyPr lIns="90000" rIns="90000" tIns="45000" bIns="45000" anchor="ctr">
            <a:noAutofit/>
          </a:bodyPr>
          <a:lstStyle>
            <a:lvl1pPr>
              <a:defRPr b="0" lang="fr-FR" sz="1400" spc="-1" strike="noStrike">
                <a:solidFill>
                  <a:srgbClr val="000000"/>
                </a:solidFill>
                <a:latin typeface="Calibri"/>
              </a:defRPr>
            </a:lvl1pPr>
          </a:lstStyle>
          <a:p>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4080" cy="364320"/>
          </a:xfrm>
          <a:prstGeom prst="rect">
            <a:avLst/>
          </a:prstGeom>
          <a:noFill/>
          <a:ln w="0">
            <a:noFill/>
          </a:ln>
        </p:spPr>
        <p:txBody>
          <a:bodyPr lIns="90000" rIns="90000" tIns="45000" bIns="45000" anchor="ctr">
            <a:noAutofit/>
          </a:bodyPr>
          <a:lstStyle>
            <a:lvl1pPr algn="ctr">
              <a:lnSpc>
                <a:spcPct val="100000"/>
              </a:lnSpc>
              <a:buNone/>
              <a:defRPr b="0" lang="fr-FR" sz="1400" spc="-1" strike="noStrike">
                <a:solidFill>
                  <a:srgbClr val="000000"/>
                </a:solidFill>
                <a:latin typeface="Calibri"/>
              </a:defRPr>
            </a:lvl1pPr>
          </a:lstStyle>
          <a:p>
            <a:pPr algn="ctr">
              <a:lnSpc>
                <a:spcPct val="100000"/>
              </a:lnSpc>
              <a:buNone/>
            </a:pPr>
            <a:r>
              <a:rPr b="0" lang="fr-FR" sz="1400" spc="-1" strike="noStrike">
                <a:solidFill>
                  <a:srgbClr val="000000"/>
                </a:solidFill>
                <a:latin typeface="Calibri"/>
              </a:rPr>
              <a:t>&lt;pied de page&gt;</a:t>
            </a:r>
            <a:endParaRPr b="0" lang="fr-FR" sz="1400" spc="-1" strike="noStrike">
              <a:solidFill>
                <a:srgbClr val="000000"/>
              </a:solidFill>
              <a:latin typeface="Calibri"/>
            </a:endParaRPr>
          </a:p>
        </p:txBody>
      </p:sp>
      <p:sp>
        <p:nvSpPr>
          <p:cNvPr id="42" name="PlaceHolder 2"/>
          <p:cNvSpPr>
            <a:spLocks noGrp="1"/>
          </p:cNvSpPr>
          <p:nvPr>
            <p:ph type="sldNum" idx="5"/>
          </p:nvPr>
        </p:nvSpPr>
        <p:spPr>
          <a:xfrm>
            <a:off x="8610480" y="6356520"/>
            <a:ext cx="2742480" cy="364320"/>
          </a:xfrm>
          <a:prstGeom prst="rect">
            <a:avLst/>
          </a:prstGeom>
          <a:noFill/>
          <a:ln w="0">
            <a:noFill/>
          </a:ln>
        </p:spPr>
        <p:txBody>
          <a:bodyPr lIns="90000" rIns="90000" tIns="45000" bIns="45000" anchor="ctr">
            <a:noAutofit/>
          </a:bodyPr>
          <a:lstStyle>
            <a:lvl1pPr algn="r">
              <a:lnSpc>
                <a:spcPct val="100000"/>
              </a:lnSpc>
              <a:buNone/>
              <a:defRPr b="0" lang="fr-FR" sz="1200" spc="-1" strike="noStrike">
                <a:solidFill>
                  <a:srgbClr val="8b8b8b"/>
                </a:solidFill>
                <a:latin typeface="Calibri"/>
              </a:defRPr>
            </a:lvl1pPr>
          </a:lstStyle>
          <a:p>
            <a:pPr algn="r">
              <a:lnSpc>
                <a:spcPct val="100000"/>
              </a:lnSpc>
              <a:buNone/>
            </a:pPr>
            <a:fld id="{E28EE415-EF21-4D02-924B-098BFA2BA44B}" type="slidenum">
              <a:rPr b="0" lang="fr-FR" sz="1200" spc="-1" strike="noStrike">
                <a:solidFill>
                  <a:srgbClr val="8b8b8b"/>
                </a:solidFill>
                <a:latin typeface="Calibri"/>
              </a:rPr>
              <a:t>&lt;numéro&gt;</a:t>
            </a:fld>
            <a:endParaRPr b="0" lang="fr-FR" sz="1200" spc="-1" strike="noStrike">
              <a:solidFill>
                <a:srgbClr val="000000"/>
              </a:solidFill>
              <a:latin typeface="Calibri"/>
            </a:endParaRPr>
          </a:p>
        </p:txBody>
      </p:sp>
      <p:sp>
        <p:nvSpPr>
          <p:cNvPr id="43" name="PlaceHolder 3"/>
          <p:cNvSpPr>
            <a:spLocks noGrp="1"/>
          </p:cNvSpPr>
          <p:nvPr>
            <p:ph type="dt" idx="6"/>
          </p:nvPr>
        </p:nvSpPr>
        <p:spPr>
          <a:xfrm>
            <a:off x="838080" y="6356520"/>
            <a:ext cx="2742480" cy="364320"/>
          </a:xfrm>
          <a:prstGeom prst="rect">
            <a:avLst/>
          </a:prstGeom>
          <a:noFill/>
          <a:ln w="0">
            <a:noFill/>
          </a:ln>
        </p:spPr>
        <p:txBody>
          <a:bodyPr lIns="90000" rIns="90000" tIns="45000" bIns="45000" anchor="ctr">
            <a:noAutofit/>
          </a:bodyPr>
          <a:lstStyle>
            <a:lvl1pPr>
              <a:defRPr b="0" lang="fr-FR" sz="1400" spc="-1" strike="noStrike">
                <a:solidFill>
                  <a:srgbClr val="000000"/>
                </a:solidFill>
                <a:latin typeface="Calibri"/>
              </a:defRPr>
            </a:lvl1pPr>
          </a:lstStyle>
          <a:p>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1379520" y="4867200"/>
            <a:ext cx="9849240" cy="894600"/>
          </a:xfrm>
          <a:prstGeom prst="rect">
            <a:avLst/>
          </a:prstGeom>
          <a:noFill/>
          <a:ln w="0">
            <a:noFill/>
          </a:ln>
        </p:spPr>
        <p:txBody>
          <a:bodyPr lIns="0" rIns="0" tIns="0" bIns="0" anchor="b">
            <a:noAutofit/>
          </a:bodyPr>
          <a:p>
            <a:pPr algn="ctr">
              <a:lnSpc>
                <a:spcPct val="107000"/>
              </a:lnSpc>
              <a:spcAft>
                <a:spcPts val="799"/>
              </a:spcAft>
              <a:buNone/>
            </a:pPr>
            <a:br>
              <a:rPr sz="3200"/>
            </a:br>
            <a:br>
              <a:rPr sz="3200"/>
            </a:br>
            <a:br>
              <a:rPr sz="3200"/>
            </a:br>
            <a:br>
              <a:rPr sz="3200"/>
            </a:br>
            <a:endParaRPr b="0" lang="fr-FR" sz="3200" spc="-1" strike="noStrike">
              <a:solidFill>
                <a:srgbClr val="000000"/>
              </a:solidFill>
              <a:latin typeface="Calibri"/>
            </a:endParaRPr>
          </a:p>
        </p:txBody>
      </p:sp>
      <p:pic>
        <p:nvPicPr>
          <p:cNvPr id="83" name="Picture 2" descr="Avoir réponse à tout ? · Galilée.sp"/>
          <p:cNvPicPr/>
          <p:nvPr/>
        </p:nvPicPr>
        <p:blipFill>
          <a:blip r:embed="rId1"/>
          <a:stretch/>
        </p:blipFill>
        <p:spPr>
          <a:xfrm>
            <a:off x="2162160" y="3374280"/>
            <a:ext cx="3170520" cy="1956960"/>
          </a:xfrm>
          <a:prstGeom prst="rect">
            <a:avLst/>
          </a:prstGeom>
          <a:ln w="0">
            <a:noFill/>
          </a:ln>
        </p:spPr>
      </p:pic>
      <p:sp>
        <p:nvSpPr>
          <p:cNvPr id="84" name="ZoneTexte 5"/>
          <p:cNvSpPr/>
          <p:nvPr/>
        </p:nvSpPr>
        <p:spPr>
          <a:xfrm>
            <a:off x="4695480" y="3799440"/>
            <a:ext cx="6771600" cy="1065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fr-FR" sz="3200" spc="-1" strike="noStrike">
                <a:solidFill>
                  <a:srgbClr val="ff0000"/>
                </a:solidFill>
                <a:latin typeface="Calibri"/>
                <a:ea typeface="Calibri"/>
              </a:rPr>
              <a:t>analyser – décrypter</a:t>
            </a:r>
            <a:br>
              <a:rPr sz="3200"/>
            </a:br>
            <a:r>
              <a:rPr b="0" lang="fr-FR" sz="3200" spc="-1" strike="noStrike">
                <a:solidFill>
                  <a:srgbClr val="ff0000"/>
                </a:solidFill>
                <a:latin typeface="Calibri"/>
                <a:ea typeface="Calibri"/>
              </a:rPr>
              <a:t>faire preuve d’esprit critique</a:t>
            </a:r>
            <a:endParaRPr b="0" lang="fr-FR" sz="3200" spc="-1" strike="noStrike">
              <a:solidFill>
                <a:srgbClr val="000000"/>
              </a:solidFill>
              <a:latin typeface="Calibri"/>
            </a:endParaRPr>
          </a:p>
        </p:txBody>
      </p:sp>
      <p:sp>
        <p:nvSpPr>
          <p:cNvPr id="85" name="Rectangle 1"/>
          <p:cNvSpPr/>
          <p:nvPr/>
        </p:nvSpPr>
        <p:spPr>
          <a:xfrm>
            <a:off x="1946160" y="62942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
        <p:nvSpPr>
          <p:cNvPr id="86" name="ZoneTexte 4"/>
          <p:cNvSpPr/>
          <p:nvPr/>
        </p:nvSpPr>
        <p:spPr>
          <a:xfrm>
            <a:off x="847800" y="752400"/>
            <a:ext cx="10848240" cy="2298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4000" spc="-1" strike="noStrike">
                <a:solidFill>
                  <a:srgbClr val="000000"/>
                </a:solidFill>
                <a:latin typeface="Calibri"/>
                <a:ea typeface="Calibri"/>
              </a:rPr>
              <a:t>Activité 4</a:t>
            </a:r>
            <a:r>
              <a:rPr b="1" lang="fr-FR" sz="4000" spc="-1" strike="noStrike" baseline="30000">
                <a:solidFill>
                  <a:srgbClr val="000000"/>
                </a:solidFill>
                <a:latin typeface="Calibri"/>
                <a:ea typeface="Calibri"/>
              </a:rPr>
              <a:t>ème</a:t>
            </a:r>
            <a:r>
              <a:rPr b="1" lang="fr-FR" sz="4000" spc="-1" strike="noStrike">
                <a:solidFill>
                  <a:srgbClr val="000000"/>
                </a:solidFill>
                <a:latin typeface="Calibri"/>
                <a:ea typeface="Calibri"/>
              </a:rPr>
              <a:t> :</a:t>
            </a:r>
            <a:endParaRPr b="0" lang="fr-FR" sz="4000" spc="-1" strike="noStrike">
              <a:solidFill>
                <a:srgbClr val="000000"/>
              </a:solidFill>
              <a:latin typeface="Calibri"/>
            </a:endParaRPr>
          </a:p>
          <a:p>
            <a:pPr algn="ctr">
              <a:lnSpc>
                <a:spcPct val="100000"/>
              </a:lnSpc>
              <a:buNone/>
            </a:pPr>
            <a:br>
              <a:rPr sz="2500"/>
            </a:br>
            <a:r>
              <a:rPr b="0" lang="fr-FR" sz="4000" spc="-1" strike="noStrike">
                <a:solidFill>
                  <a:srgbClr val="000000"/>
                </a:solidFill>
                <a:latin typeface="Calibri"/>
                <a:ea typeface="Calibri"/>
              </a:rPr>
              <a:t>Mener une enquête sur une photographie </a:t>
            </a:r>
            <a:br>
              <a:rPr sz="4000"/>
            </a:br>
            <a:r>
              <a:rPr b="0" lang="fr-FR" sz="4000" spc="-1" strike="noStrike">
                <a:solidFill>
                  <a:srgbClr val="000000"/>
                </a:solidFill>
                <a:latin typeface="Calibri"/>
                <a:ea typeface="Calibri"/>
              </a:rPr>
              <a:t>publiée sur les réseaux sociaux</a:t>
            </a:r>
            <a:endParaRPr b="0" lang="fr-FR" sz="4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ZoneTexte 4"/>
          <p:cNvSpPr/>
          <p:nvPr/>
        </p:nvSpPr>
        <p:spPr>
          <a:xfrm>
            <a:off x="601560" y="851400"/>
            <a:ext cx="10988280" cy="100944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1" lang="fr-FR" sz="1800" spc="-1" strike="noStrike">
                <a:solidFill>
                  <a:srgbClr val="000000"/>
                </a:solidFill>
                <a:latin typeface="Calibri"/>
                <a:ea typeface="Calibri"/>
              </a:rPr>
              <a:t>11/ Parmi les mots suivants, entourez ceux que vous associez à ces propos et expliquez vos choix.</a:t>
            </a:r>
            <a:endParaRPr b="0" lang="fr-FR" sz="1800" spc="-1" strike="noStrike">
              <a:solidFill>
                <a:srgbClr val="000000"/>
              </a:solidFill>
              <a:latin typeface="Calibri"/>
            </a:endParaRPr>
          </a:p>
          <a:p>
            <a:pPr>
              <a:lnSpc>
                <a:spcPct val="107000"/>
              </a:lnSpc>
              <a:spcAft>
                <a:spcPts val="799"/>
              </a:spcAft>
              <a:buNone/>
            </a:pPr>
            <a:r>
              <a:rPr b="0" lang="fr-FR" sz="800" spc="-1" strike="noStrike">
                <a:solidFill>
                  <a:srgbClr val="000000"/>
                </a:solidFill>
                <a:latin typeface="Calibri"/>
                <a:ea typeface="Calibri"/>
              </a:rPr>
              <a:t> </a:t>
            </a:r>
            <a:endParaRPr b="0" lang="fr-FR" sz="800" spc="-1" strike="noStrike">
              <a:solidFill>
                <a:srgbClr val="000000"/>
              </a:solidFill>
              <a:latin typeface="Calibri"/>
            </a:endParaRPr>
          </a:p>
          <a:p>
            <a:pPr algn="ctr">
              <a:lnSpc>
                <a:spcPct val="107000"/>
              </a:lnSpc>
              <a:spcAft>
                <a:spcPts val="799"/>
              </a:spcAft>
              <a:buNone/>
            </a:pPr>
            <a:r>
              <a:rPr b="0" lang="fr-FR" sz="1800" spc="-1" strike="noStrike">
                <a:solidFill>
                  <a:srgbClr val="000000"/>
                </a:solidFill>
                <a:latin typeface="Calibri"/>
                <a:ea typeface="Calibri"/>
              </a:rPr>
              <a:t>racisme – égalité - discrimination – fraternité – laïcité – rumeur – préjugé – liberté - stéréotype</a:t>
            </a:r>
            <a:endParaRPr b="0" lang="fr-FR" sz="1800" spc="-1" strike="noStrike">
              <a:solidFill>
                <a:srgbClr val="000000"/>
              </a:solidFill>
              <a:latin typeface="Calibri"/>
            </a:endParaRPr>
          </a:p>
        </p:txBody>
      </p:sp>
      <p:sp>
        <p:nvSpPr>
          <p:cNvPr id="127" name="ZoneTexte 6"/>
          <p:cNvSpPr/>
          <p:nvPr/>
        </p:nvSpPr>
        <p:spPr>
          <a:xfrm>
            <a:off x="770040" y="2342160"/>
            <a:ext cx="10819800" cy="3381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u="sng">
                <a:solidFill>
                  <a:srgbClr val="000000"/>
                </a:solidFill>
                <a:uFillTx/>
                <a:latin typeface="Calibri"/>
                <a:ea typeface="DejaVu Sans"/>
              </a:rPr>
              <a:t>Mise à jour du vocabulaire :</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r>
              <a:rPr b="0" lang="fr-FR" sz="1800" spc="-1" strike="noStrike">
                <a:solidFill>
                  <a:srgbClr val="000000"/>
                </a:solidFill>
                <a:latin typeface="Calibri"/>
                <a:ea typeface="DejaVu Sans"/>
              </a:rPr>
              <a:t> </a:t>
            </a:r>
            <a:endParaRPr b="0" lang="fr-FR" sz="1800" spc="-1" strike="noStrike">
              <a:solidFill>
                <a:srgbClr val="000000"/>
              </a:solidFill>
              <a:latin typeface="Calibri"/>
            </a:endParaRPr>
          </a:p>
        </p:txBody>
      </p:sp>
      <p:pic>
        <p:nvPicPr>
          <p:cNvPr id="128" name="Picture 4" descr="Dictionnaire humoristique – Le blogue de Normand Nantel"/>
          <p:cNvPicPr/>
          <p:nvPr/>
        </p:nvPicPr>
        <p:blipFill>
          <a:blip r:embed="rId1"/>
          <a:stretch/>
        </p:blipFill>
        <p:spPr>
          <a:xfrm>
            <a:off x="4465800" y="2811240"/>
            <a:ext cx="3799800" cy="2721960"/>
          </a:xfrm>
          <a:prstGeom prst="rect">
            <a:avLst/>
          </a:prstGeom>
          <a:ln w="0">
            <a:noFill/>
          </a:ln>
        </p:spPr>
      </p:pic>
      <p:sp>
        <p:nvSpPr>
          <p:cNvPr id="129" name="Rectangle 1"/>
          <p:cNvSpPr/>
          <p:nvPr/>
        </p:nvSpPr>
        <p:spPr>
          <a:xfrm>
            <a:off x="2098440" y="646056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30" name="Tableau 7"/>
          <p:cNvGraphicFramePr/>
          <p:nvPr/>
        </p:nvGraphicFramePr>
        <p:xfrm>
          <a:off x="946440" y="783720"/>
          <a:ext cx="1610640" cy="5288760"/>
        </p:xfrm>
        <a:graphic>
          <a:graphicData uri="http://schemas.openxmlformats.org/drawingml/2006/table">
            <a:tbl>
              <a:tblPr/>
              <a:tblGrid>
                <a:gridCol w="1611000"/>
              </a:tblGrid>
              <a:tr h="880200">
                <a:tc>
                  <a:txBody>
                    <a:bodyPr anchor="t">
                      <a:noAutofit/>
                    </a:bodyPr>
                    <a:p>
                      <a:pPr>
                        <a:lnSpc>
                          <a:spcPct val="100000"/>
                        </a:lnSpc>
                        <a:buNone/>
                      </a:pPr>
                      <a:r>
                        <a:rPr b="1" lang="fr-FR" sz="1800" spc="-1" strike="noStrike">
                          <a:solidFill>
                            <a:srgbClr val="000000"/>
                          </a:solidFill>
                          <a:latin typeface="Calibri"/>
                        </a:rPr>
                        <a:t>Racisme</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615960">
                <a:tc>
                  <a:txBody>
                    <a:bodyPr anchor="t">
                      <a:noAutofit/>
                    </a:bodyPr>
                    <a:p>
                      <a:pPr>
                        <a:lnSpc>
                          <a:spcPct val="100000"/>
                        </a:lnSpc>
                        <a:buNone/>
                      </a:pPr>
                      <a:r>
                        <a:rPr b="1" lang="fr-FR" sz="1800" spc="-1" strike="noStrike">
                          <a:solidFill>
                            <a:srgbClr val="ff0000"/>
                          </a:solidFill>
                          <a:latin typeface="Calibri"/>
                        </a:rPr>
                        <a:t>Égalité</a:t>
                      </a:r>
                      <a:r>
                        <a:rPr b="1" lang="fr-FR" sz="1800" spc="-1" strike="noStrike">
                          <a:solidFill>
                            <a:schemeClr val="dk1"/>
                          </a:solidFill>
                          <a:latin typeface="Calibri"/>
                        </a:rPr>
                        <a:t> </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880200">
                <a:tc>
                  <a:txBody>
                    <a:bodyPr anchor="t">
                      <a:noAutofit/>
                    </a:bodyPr>
                    <a:p>
                      <a:pPr>
                        <a:lnSpc>
                          <a:spcPct val="100000"/>
                        </a:lnSpc>
                        <a:buNone/>
                      </a:pPr>
                      <a:r>
                        <a:rPr b="1" lang="fr-FR" sz="1800" spc="-1" strike="noStrike">
                          <a:solidFill>
                            <a:srgbClr val="00b050"/>
                          </a:solidFill>
                          <a:latin typeface="Calibri"/>
                        </a:rPr>
                        <a:t>Discrimination</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880200">
                <a:tc>
                  <a:txBody>
                    <a:bodyPr anchor="t">
                      <a:noAutofit/>
                    </a:bodyPr>
                    <a:p>
                      <a:pPr>
                        <a:lnSpc>
                          <a:spcPct val="100000"/>
                        </a:lnSpc>
                        <a:buNone/>
                      </a:pPr>
                      <a:r>
                        <a:rPr b="1" lang="fr-FR" sz="1800" spc="-1" strike="noStrike">
                          <a:solidFill>
                            <a:srgbClr val="c00000"/>
                          </a:solidFill>
                          <a:latin typeface="Calibri"/>
                        </a:rPr>
                        <a:t>Fraternité</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356760">
                <a:tc>
                  <a:txBody>
                    <a:bodyPr anchor="t">
                      <a:noAutofit/>
                    </a:bodyPr>
                    <a:p>
                      <a:pPr>
                        <a:lnSpc>
                          <a:spcPct val="100000"/>
                        </a:lnSpc>
                        <a:buNone/>
                      </a:pPr>
                      <a:r>
                        <a:rPr b="1" lang="fr-FR" sz="1800" spc="-1" strike="noStrike">
                          <a:solidFill>
                            <a:srgbClr val="0070c0"/>
                          </a:solidFill>
                          <a:latin typeface="Calibri"/>
                        </a:rPr>
                        <a:t>Laïcité</a:t>
                      </a: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356760">
                <a:tc>
                  <a:txBody>
                    <a:bodyPr anchor="t">
                      <a:noAutofit/>
                    </a:bodyPr>
                    <a:p>
                      <a:pPr>
                        <a:lnSpc>
                          <a:spcPct val="100000"/>
                        </a:lnSpc>
                        <a:buNone/>
                      </a:pPr>
                      <a:r>
                        <a:rPr b="1" lang="fr-FR" sz="1800" spc="-1" strike="noStrike">
                          <a:solidFill>
                            <a:srgbClr val="808080"/>
                          </a:solidFill>
                          <a:latin typeface="Calibri"/>
                        </a:rPr>
                        <a:t>Rumeur</a:t>
                      </a: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356760">
                <a:tc>
                  <a:txBody>
                    <a:bodyPr anchor="t">
                      <a:noAutofit/>
                    </a:bodyPr>
                    <a:p>
                      <a:pPr>
                        <a:lnSpc>
                          <a:spcPct val="100000"/>
                        </a:lnSpc>
                        <a:buNone/>
                      </a:pPr>
                      <a:r>
                        <a:rPr b="1" lang="fr-FR" sz="1800" spc="-1" strike="noStrike">
                          <a:solidFill>
                            <a:schemeClr val="accent2"/>
                          </a:solidFill>
                          <a:latin typeface="Calibri"/>
                        </a:rPr>
                        <a:t>Préjugé</a:t>
                      </a: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356760">
                <a:tc>
                  <a:txBody>
                    <a:bodyPr anchor="t">
                      <a:noAutofit/>
                    </a:bodyPr>
                    <a:p>
                      <a:pPr>
                        <a:lnSpc>
                          <a:spcPct val="100000"/>
                        </a:lnSpc>
                        <a:buNone/>
                      </a:pPr>
                      <a:r>
                        <a:rPr b="1" lang="fr-FR" sz="1800" spc="-1" strike="noStrike">
                          <a:solidFill>
                            <a:srgbClr val="7030a0"/>
                          </a:solidFill>
                          <a:latin typeface="Calibri"/>
                        </a:rPr>
                        <a:t>Liberté</a:t>
                      </a: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r h="605160">
                <a:tc>
                  <a:txBody>
                    <a:bodyPr anchor="t">
                      <a:noAutofit/>
                    </a:bodyPr>
                    <a:p>
                      <a:pPr>
                        <a:lnSpc>
                          <a:spcPct val="100000"/>
                        </a:lnSpc>
                        <a:buNone/>
                      </a:pPr>
                      <a:r>
                        <a:rPr b="1" lang="fr-FR" sz="1800" spc="-1" strike="noStrike">
                          <a:solidFill>
                            <a:srgbClr val="000000"/>
                          </a:solidFill>
                          <a:latin typeface="Calibri"/>
                        </a:rPr>
                        <a:t>Stéréotype</a:t>
                      </a:r>
                      <a:endParaRPr b="0" lang="fr-FR" sz="1800" spc="-1" strike="noStrike">
                        <a:solidFill>
                          <a:srgbClr val="000000"/>
                        </a:solidFill>
                        <a:latin typeface="Calibri"/>
                      </a:endParaRPr>
                    </a:p>
                  </a:txBody>
                  <a:tcPr anchor="t" marL="91440" marR="91440">
                    <a:lnL w="12240">
                      <a:noFill/>
                    </a:lnL>
                    <a:lnR w="12240">
                      <a:noFill/>
                    </a:lnR>
                    <a:lnT w="12240">
                      <a:noFill/>
                    </a:lnT>
                    <a:lnB w="12240">
                      <a:noFill/>
                    </a:lnB>
                    <a:solidFill>
                      <a:srgbClr val="ffffff"/>
                    </a:solidFill>
                  </a:tcPr>
                </a:tc>
              </a:tr>
            </a:tbl>
          </a:graphicData>
        </a:graphic>
      </p:graphicFrame>
      <p:sp>
        <p:nvSpPr>
          <p:cNvPr id="131" name="ZoneTexte 8"/>
          <p:cNvSpPr/>
          <p:nvPr/>
        </p:nvSpPr>
        <p:spPr>
          <a:xfrm>
            <a:off x="2579040" y="783720"/>
            <a:ext cx="9099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Calibri"/>
              </a:rPr>
              <a:t>Croyance en la supériorité d’une race sur une autre et donc à la supériorité de certaines personnes sur d’autres en raison de leur origine, de leur croyance ou non croyance, de leur couleur de peau, de leur genre ou de leur orientation sexuelle.</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32" name="ZoneTexte 9"/>
          <p:cNvSpPr/>
          <p:nvPr/>
        </p:nvSpPr>
        <p:spPr>
          <a:xfrm>
            <a:off x="2557440" y="1668240"/>
            <a:ext cx="91202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ff0000"/>
                </a:solidFill>
                <a:latin typeface="Calibri"/>
                <a:ea typeface="Calibri"/>
              </a:rPr>
              <a:t>Valeur républicaine de la devise garantissant à toutes les personnes les mêmes droits civiques comme l’égalité devant la loi.</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33" name="ZoneTexte 10"/>
          <p:cNvSpPr/>
          <p:nvPr/>
        </p:nvSpPr>
        <p:spPr>
          <a:xfrm>
            <a:off x="2547000" y="2310120"/>
            <a:ext cx="913104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b050"/>
                </a:solidFill>
                <a:latin typeface="Calibri"/>
                <a:ea typeface="Calibri"/>
              </a:rPr>
              <a:t>Fait de séparer un groupe d’individus des autres en le traitant plus mal en raison de son origine, de ses croyances ou non croyances, de sa couleur de peau, de son genre, de son orientation sexuelle.</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34" name="ZoneTexte 11"/>
          <p:cNvSpPr/>
          <p:nvPr/>
        </p:nvSpPr>
        <p:spPr>
          <a:xfrm>
            <a:off x="2547000" y="3224520"/>
            <a:ext cx="91310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c00000"/>
                </a:solidFill>
                <a:latin typeface="Calibri"/>
                <a:ea typeface="Calibri"/>
              </a:rPr>
              <a:t>Valeur républicaine de la devise nationale prenant la forme du lien qui existe entre les personnes vivant en France qui participent au même idéal quels que soient leur croyance ou non croyance, leur origine, leur couleur de peau, leur genre, leur orientation sexuelle.</a:t>
            </a:r>
            <a:endParaRPr b="0" lang="fr-FR" sz="1800" spc="-1" strike="noStrike">
              <a:solidFill>
                <a:srgbClr val="000000"/>
              </a:solidFill>
              <a:latin typeface="Calibri"/>
            </a:endParaRPr>
          </a:p>
        </p:txBody>
      </p:sp>
      <p:sp>
        <p:nvSpPr>
          <p:cNvPr id="135" name="ZoneTexte 12"/>
          <p:cNvSpPr/>
          <p:nvPr/>
        </p:nvSpPr>
        <p:spPr>
          <a:xfrm>
            <a:off x="2557440" y="4147920"/>
            <a:ext cx="912024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70c0"/>
                </a:solidFill>
                <a:latin typeface="Calibri"/>
                <a:ea typeface="Calibri"/>
              </a:rPr>
              <a:t>Principe républicain qui assure la liberté de conscience et garantit la liberté des cultes.</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36" name="ZoneTexte 13"/>
          <p:cNvSpPr/>
          <p:nvPr/>
        </p:nvSpPr>
        <p:spPr>
          <a:xfrm>
            <a:off x="2547000" y="4582440"/>
            <a:ext cx="88329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808080"/>
                </a:solidFill>
                <a:latin typeface="Calibri"/>
                <a:ea typeface="Calibri"/>
              </a:rPr>
              <a:t>Nouvelle peu sûre qui se répand, bruit qui court.</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37" name="ZoneTexte 14"/>
          <p:cNvSpPr/>
          <p:nvPr/>
        </p:nvSpPr>
        <p:spPr>
          <a:xfrm>
            <a:off x="2579040" y="4905720"/>
            <a:ext cx="8832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chemeClr val="accent2"/>
                </a:solidFill>
                <a:latin typeface="Calibri"/>
                <a:ea typeface="Calibri"/>
              </a:rPr>
              <a:t>Avis que l’on a sans avoir réfléchi ni vérifié, idée préconçue. </a:t>
            </a:r>
            <a:endParaRPr b="0" lang="fr-FR" sz="1800" spc="-1" strike="noStrike">
              <a:solidFill>
                <a:srgbClr val="000000"/>
              </a:solidFill>
              <a:latin typeface="Calibri"/>
            </a:endParaRPr>
          </a:p>
        </p:txBody>
      </p:sp>
      <p:sp>
        <p:nvSpPr>
          <p:cNvPr id="138" name="ZoneTexte 15"/>
          <p:cNvSpPr/>
          <p:nvPr/>
        </p:nvSpPr>
        <p:spPr>
          <a:xfrm>
            <a:off x="2557440" y="5243040"/>
            <a:ext cx="9120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7030a0"/>
                </a:solidFill>
                <a:latin typeface="Calibri"/>
                <a:ea typeface="Calibri"/>
              </a:rPr>
              <a:t>Droit de faire, de penser, de dire ce que l’on veut dans le respect de la loi de la République.</a:t>
            </a:r>
            <a:endParaRPr b="0" lang="fr-FR" sz="1800" spc="-1" strike="noStrike">
              <a:solidFill>
                <a:srgbClr val="000000"/>
              </a:solidFill>
              <a:latin typeface="Calibri"/>
            </a:endParaRPr>
          </a:p>
        </p:txBody>
      </p:sp>
      <p:sp>
        <p:nvSpPr>
          <p:cNvPr id="139" name="ZoneTexte 16"/>
          <p:cNvSpPr/>
          <p:nvPr/>
        </p:nvSpPr>
        <p:spPr>
          <a:xfrm>
            <a:off x="2547000" y="5612400"/>
            <a:ext cx="9120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Calibri"/>
              </a:rPr>
              <a:t>Idée toute faite, cliché</a:t>
            </a:r>
            <a:endParaRPr b="0" lang="fr-FR" sz="1800" spc="-1" strike="noStrike">
              <a:solidFill>
                <a:srgbClr val="000000"/>
              </a:solidFill>
              <a:latin typeface="Calibri"/>
            </a:endParaRPr>
          </a:p>
        </p:txBody>
      </p:sp>
      <p:sp>
        <p:nvSpPr>
          <p:cNvPr id="140" name="Rectangle 1"/>
          <p:cNvSpPr/>
          <p:nvPr/>
        </p:nvSpPr>
        <p:spPr>
          <a:xfrm>
            <a:off x="2053080" y="640728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1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1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1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13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3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13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3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ZoneTexte 4"/>
          <p:cNvSpPr/>
          <p:nvPr/>
        </p:nvSpPr>
        <p:spPr>
          <a:xfrm>
            <a:off x="574560" y="786240"/>
            <a:ext cx="11042280" cy="67644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1" lang="fr-FR" sz="1800" spc="-1" strike="noStrike">
                <a:solidFill>
                  <a:srgbClr val="ff0000"/>
                </a:solidFill>
                <a:latin typeface="Calibri"/>
                <a:ea typeface="Calibri"/>
              </a:rPr>
              <a:t>Conclusion :</a:t>
            </a:r>
            <a:r>
              <a:rPr b="0" lang="fr-FR" sz="1800" spc="-1" strike="noStrike">
                <a:solidFill>
                  <a:srgbClr val="ff0000"/>
                </a:solidFill>
                <a:latin typeface="Calibri"/>
                <a:ea typeface="Calibri"/>
              </a:rPr>
              <a:t> </a:t>
            </a:r>
            <a:r>
              <a:rPr b="1" lang="fr-FR" sz="1800" spc="-1" strike="noStrike">
                <a:solidFill>
                  <a:srgbClr val="000000"/>
                </a:solidFill>
                <a:latin typeface="Calibri"/>
                <a:ea typeface="Calibri"/>
              </a:rPr>
              <a:t>Ces images sont-elles conformes selon vous au principe de laïcité tel qu’il est défini dans la décision n°2012-297 question prioritaire de constitutionnalité du 21 février 2013 ?</a:t>
            </a:r>
            <a:endParaRPr b="0" lang="fr-FR" sz="1800" spc="-1" strike="noStrike">
              <a:solidFill>
                <a:srgbClr val="000000"/>
              </a:solidFill>
              <a:latin typeface="Calibri"/>
            </a:endParaRPr>
          </a:p>
        </p:txBody>
      </p:sp>
      <p:pic>
        <p:nvPicPr>
          <p:cNvPr id="142" name="Image 9" descr=""/>
          <p:cNvPicPr/>
          <p:nvPr/>
        </p:nvPicPr>
        <p:blipFill>
          <a:blip r:embed="rId1"/>
          <a:stretch/>
        </p:blipFill>
        <p:spPr>
          <a:xfrm>
            <a:off x="574560" y="1654920"/>
            <a:ext cx="10856880" cy="2199960"/>
          </a:xfrm>
          <a:prstGeom prst="rect">
            <a:avLst/>
          </a:prstGeom>
          <a:ln w="0">
            <a:noFill/>
          </a:ln>
        </p:spPr>
      </p:pic>
      <p:sp>
        <p:nvSpPr>
          <p:cNvPr id="143" name="ZoneTexte 10"/>
          <p:cNvSpPr/>
          <p:nvPr/>
        </p:nvSpPr>
        <p:spPr>
          <a:xfrm>
            <a:off x="574560" y="4187520"/>
            <a:ext cx="10702440" cy="200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p:txBody>
      </p:sp>
      <p:sp>
        <p:nvSpPr>
          <p:cNvPr id="144" name="Rectangle 1"/>
          <p:cNvSpPr/>
          <p:nvPr/>
        </p:nvSpPr>
        <p:spPr>
          <a:xfrm>
            <a:off x="2098440" y="635292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4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ZoneTexte 4"/>
          <p:cNvSpPr/>
          <p:nvPr/>
        </p:nvSpPr>
        <p:spPr>
          <a:xfrm>
            <a:off x="465120" y="434880"/>
            <a:ext cx="11260800" cy="96984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0" lang="fr-FR" sz="1800" spc="-1" strike="noStrike">
                <a:solidFill>
                  <a:srgbClr val="ff0000"/>
                </a:solidFill>
                <a:latin typeface="Calibri"/>
                <a:ea typeface="Calibri"/>
              </a:rPr>
              <a:t>Cette photographie a circulé sur Facebook et sur Twitter. Sur ces deux réseaux sociaux, elle a généré des commentaires islamophobes dénonçant les « conséquences dramatiques » de l’immigration en France. Ce que la personne qui la poster en 2020 ne pouvait pourtant pas ignorer est que cette photographie est un photomontage. </a:t>
            </a:r>
            <a:endParaRPr b="0" lang="fr-FR" sz="1800" spc="-1" strike="noStrike">
              <a:solidFill>
                <a:srgbClr val="000000"/>
              </a:solidFill>
              <a:latin typeface="Calibri"/>
            </a:endParaRPr>
          </a:p>
        </p:txBody>
      </p:sp>
      <p:pic>
        <p:nvPicPr>
          <p:cNvPr id="146" name="Image 5" descr="Non, cette image ne montre pas des femmes voilées devant la CAF de  Rosny-sous-Bois | Factuel"/>
          <p:cNvPicPr/>
          <p:nvPr/>
        </p:nvPicPr>
        <p:blipFill>
          <a:blip r:embed="rId1"/>
          <a:stretch/>
        </p:blipFill>
        <p:spPr>
          <a:xfrm>
            <a:off x="465120" y="1805040"/>
            <a:ext cx="5054040" cy="2798280"/>
          </a:xfrm>
          <a:prstGeom prst="rect">
            <a:avLst/>
          </a:prstGeom>
          <a:ln w="0">
            <a:solidFill>
              <a:srgbClr val="000000"/>
            </a:solidFill>
          </a:ln>
        </p:spPr>
      </p:pic>
      <p:pic>
        <p:nvPicPr>
          <p:cNvPr id="147" name="Picture 2" descr="Femmes voilées devant une CAF : la photo truquée qui fait le ..."/>
          <p:cNvPicPr/>
          <p:nvPr/>
        </p:nvPicPr>
        <p:blipFill>
          <a:blip r:embed="rId2"/>
          <a:stretch/>
        </p:blipFill>
        <p:spPr>
          <a:xfrm>
            <a:off x="6928560" y="1805040"/>
            <a:ext cx="4953600" cy="2798280"/>
          </a:xfrm>
          <a:prstGeom prst="rect">
            <a:avLst/>
          </a:prstGeom>
          <a:ln w="0">
            <a:solidFill>
              <a:srgbClr val="000000"/>
            </a:solidFill>
          </a:ln>
        </p:spPr>
      </p:pic>
      <p:pic>
        <p:nvPicPr>
          <p:cNvPr id="148" name="Picture 2" descr="Comic VS Versus (PNG Transparent) | OnlyGFX.com"/>
          <p:cNvPicPr/>
          <p:nvPr/>
        </p:nvPicPr>
        <p:blipFill>
          <a:blip r:embed="rId3"/>
          <a:stretch/>
        </p:blipFill>
        <p:spPr>
          <a:xfrm>
            <a:off x="5745960" y="2197800"/>
            <a:ext cx="1051560" cy="2012400"/>
          </a:xfrm>
          <a:prstGeom prst="rect">
            <a:avLst/>
          </a:prstGeom>
          <a:ln w="0">
            <a:noFill/>
          </a:ln>
        </p:spPr>
      </p:pic>
      <p:sp>
        <p:nvSpPr>
          <p:cNvPr id="149" name="ZoneTexte 6"/>
          <p:cNvSpPr/>
          <p:nvPr/>
        </p:nvSpPr>
        <p:spPr>
          <a:xfrm>
            <a:off x="4459680" y="5195520"/>
            <a:ext cx="51807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La photo originale n’a pas été prise en France mais à Londres comme en témoigne le panneau de métro.</a:t>
            </a:r>
            <a:endParaRPr b="0" lang="fr-FR" sz="1800" spc="-1" strike="noStrike">
              <a:solidFill>
                <a:srgbClr val="000000"/>
              </a:solidFill>
              <a:latin typeface="Calibri"/>
            </a:endParaRPr>
          </a:p>
        </p:txBody>
      </p:sp>
      <p:pic>
        <p:nvPicPr>
          <p:cNvPr id="150" name="Picture 4" descr="Métro de Londres — Wikipédia"/>
          <p:cNvPicPr/>
          <p:nvPr/>
        </p:nvPicPr>
        <p:blipFill>
          <a:blip r:embed="rId4"/>
          <a:stretch/>
        </p:blipFill>
        <p:spPr>
          <a:xfrm>
            <a:off x="9498960" y="5005800"/>
            <a:ext cx="1262160" cy="1025640"/>
          </a:xfrm>
          <a:prstGeom prst="rect">
            <a:avLst/>
          </a:prstGeom>
          <a:ln w="0">
            <a:noFill/>
          </a:ln>
        </p:spPr>
      </p:pic>
      <p:sp>
        <p:nvSpPr>
          <p:cNvPr id="151" name="Connecteur droit avec flèche 9"/>
          <p:cNvSpPr/>
          <p:nvPr/>
        </p:nvSpPr>
        <p:spPr>
          <a:xfrm flipH="1" flipV="1">
            <a:off x="8111520" y="2789280"/>
            <a:ext cx="1528200" cy="2214720"/>
          </a:xfrm>
          <a:custGeom>
            <a:avLst/>
            <a:gdLst>
              <a:gd name="textAreaLeft" fmla="*/ -360 w 1528200"/>
              <a:gd name="textAreaRight" fmla="*/ 1528200 w 1528200"/>
              <a:gd name="textAreaTop" fmla="*/ 360 h 2214720"/>
              <a:gd name="textAreaBottom" fmla="*/ 2215440 h 2214720"/>
            </a:gdLst>
            <a:ahLst/>
            <a:rect l="textAreaLeft" t="textAreaTop" r="textAreaRight" b="textAreaBottom"/>
            <a:pathLst>
              <a:path w="21600" h="21600">
                <a:moveTo>
                  <a:pt x="0" y="0"/>
                </a:moveTo>
                <a:lnTo>
                  <a:pt x="21600" y="21600"/>
                </a:lnTo>
              </a:path>
            </a:pathLst>
          </a:custGeom>
          <a:noFill/>
          <a:ln w="38100">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a:lnSpc>
                <a:spcPct val="100000"/>
              </a:lnSpc>
              <a:buNone/>
            </a:pPr>
            <a:endParaRPr b="0" lang="fr-FR" sz="1800" spc="-1" strike="noStrike">
              <a:solidFill>
                <a:srgbClr val="000000"/>
              </a:solidFill>
              <a:latin typeface="Calibri"/>
              <a:ea typeface="DejaVu Sans"/>
            </a:endParaRPr>
          </a:p>
        </p:txBody>
      </p:sp>
      <p:sp>
        <p:nvSpPr>
          <p:cNvPr id="152" name="Connecteur droit avec flèche 11"/>
          <p:cNvSpPr/>
          <p:nvPr/>
        </p:nvSpPr>
        <p:spPr>
          <a:xfrm flipV="1">
            <a:off x="6798240" y="4603320"/>
            <a:ext cx="516240" cy="590760"/>
          </a:xfrm>
          <a:custGeom>
            <a:avLst/>
            <a:gdLst>
              <a:gd name="textAreaLeft" fmla="*/ 0 w 516240"/>
              <a:gd name="textAreaRight" fmla="*/ 516600 w 516240"/>
              <a:gd name="textAreaTop" fmla="*/ -360 h 590760"/>
              <a:gd name="textAreaBottom" fmla="*/ 590760 h 59076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a:lnSpc>
                <a:spcPct val="100000"/>
              </a:lnSpc>
              <a:buNone/>
            </a:pPr>
            <a:endParaRPr b="0" lang="fr-FR" sz="1800" spc="-1" strike="noStrike">
              <a:solidFill>
                <a:srgbClr val="000000"/>
              </a:solidFill>
              <a:latin typeface="Calibri"/>
              <a:ea typeface="DejaVu Sans"/>
            </a:endParaRPr>
          </a:p>
        </p:txBody>
      </p:sp>
      <p:sp>
        <p:nvSpPr>
          <p:cNvPr id="153" name="Rectangle 1"/>
          <p:cNvSpPr/>
          <p:nvPr/>
        </p:nvSpPr>
        <p:spPr>
          <a:xfrm>
            <a:off x="2098440" y="64256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49" dur="indefinite" restart="never" nodeType="tmRoot">
          <p:childTnLst>
            <p:seq>
              <p:cTn id="150" dur="indefinite" nodeType="mainSeq">
                <p:childTnLst>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146"/>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14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14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14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15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150"/>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ZoneTexte 3"/>
          <p:cNvSpPr/>
          <p:nvPr/>
        </p:nvSpPr>
        <p:spPr>
          <a:xfrm>
            <a:off x="822960" y="519840"/>
            <a:ext cx="11185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ea typeface="DejaVu Sans"/>
              </a:rPr>
              <a:t>Quel élément de la photographie vous aurait permis assurément de mettre en doute l’information du 1</a:t>
            </a:r>
            <a:r>
              <a:rPr b="1" lang="fr-FR" sz="1800" spc="-1" strike="noStrike" baseline="30000">
                <a:solidFill>
                  <a:srgbClr val="000000"/>
                </a:solidFill>
                <a:latin typeface="Calibri"/>
                <a:ea typeface="DejaVu Sans"/>
              </a:rPr>
              <a:t>er</a:t>
            </a:r>
            <a:r>
              <a:rPr b="1" lang="fr-FR" sz="1800" spc="-1" strike="noStrike">
                <a:solidFill>
                  <a:srgbClr val="000000"/>
                </a:solidFill>
                <a:latin typeface="Calibri"/>
                <a:ea typeface="DejaVu Sans"/>
              </a:rPr>
              <a:t> tweet ? </a:t>
            </a:r>
            <a:endParaRPr b="0" lang="fr-FR" sz="1800" spc="-1" strike="noStrike">
              <a:solidFill>
                <a:srgbClr val="000000"/>
              </a:solidFill>
              <a:latin typeface="Calibri"/>
            </a:endParaRPr>
          </a:p>
        </p:txBody>
      </p:sp>
      <p:pic>
        <p:nvPicPr>
          <p:cNvPr id="155" name="Image 4" descr=""/>
          <p:cNvPicPr/>
          <p:nvPr/>
        </p:nvPicPr>
        <p:blipFill>
          <a:blip r:embed="rId1"/>
          <a:stretch/>
        </p:blipFill>
        <p:spPr>
          <a:xfrm>
            <a:off x="822960" y="1034640"/>
            <a:ext cx="4083480" cy="5077080"/>
          </a:xfrm>
          <a:prstGeom prst="rect">
            <a:avLst/>
          </a:prstGeom>
          <a:ln w="0">
            <a:noFill/>
          </a:ln>
        </p:spPr>
      </p:pic>
      <p:pic>
        <p:nvPicPr>
          <p:cNvPr id="156" name="Picture 2" descr="Les principaux indices actions en bourse et leur mode de calcul"/>
          <p:cNvPicPr/>
          <p:nvPr/>
        </p:nvPicPr>
        <p:blipFill>
          <a:blip r:embed="rId2"/>
          <a:stretch/>
        </p:blipFill>
        <p:spPr>
          <a:xfrm>
            <a:off x="6881760" y="1034640"/>
            <a:ext cx="2358360" cy="1778760"/>
          </a:xfrm>
          <a:prstGeom prst="rect">
            <a:avLst/>
          </a:prstGeom>
          <a:ln w="0">
            <a:noFill/>
          </a:ln>
        </p:spPr>
      </p:pic>
      <p:sp>
        <p:nvSpPr>
          <p:cNvPr id="157" name="ZoneTexte 5"/>
          <p:cNvSpPr/>
          <p:nvPr/>
        </p:nvSpPr>
        <p:spPr>
          <a:xfrm>
            <a:off x="5052240" y="2892600"/>
            <a:ext cx="6537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La personne prétend que la photo aurait été prise en décembre.</a:t>
            </a:r>
            <a:endParaRPr b="0" lang="fr-FR" sz="1800" spc="-1" strike="noStrike">
              <a:solidFill>
                <a:srgbClr val="000000"/>
              </a:solidFill>
              <a:latin typeface="Calibri"/>
            </a:endParaRPr>
          </a:p>
        </p:txBody>
      </p:sp>
      <p:sp>
        <p:nvSpPr>
          <p:cNvPr id="158" name="ZoneTexte 7"/>
          <p:cNvSpPr/>
          <p:nvPr/>
        </p:nvSpPr>
        <p:spPr>
          <a:xfrm>
            <a:off x="5052240" y="3314160"/>
            <a:ext cx="6537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Observez la végétation !</a:t>
            </a:r>
            <a:endParaRPr b="0" lang="fr-FR" sz="1800" spc="-1" strike="noStrike">
              <a:solidFill>
                <a:srgbClr val="000000"/>
              </a:solidFill>
              <a:latin typeface="Calibri"/>
            </a:endParaRPr>
          </a:p>
        </p:txBody>
      </p:sp>
      <p:sp>
        <p:nvSpPr>
          <p:cNvPr id="159" name="ZoneTexte 10"/>
          <p:cNvSpPr/>
          <p:nvPr/>
        </p:nvSpPr>
        <p:spPr>
          <a:xfrm>
            <a:off x="5098680" y="3803040"/>
            <a:ext cx="630864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Printemps                                    Hiver</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r>
              <a:rPr b="0" lang="fr-FR" sz="1800" spc="-1" strike="noStrike">
                <a:solidFill>
                  <a:srgbClr val="000000"/>
                </a:solidFill>
                <a:latin typeface="Calibri"/>
                <a:ea typeface="DejaVu Sans"/>
              </a:rPr>
              <a:t>                                                                            </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60" name="ZoneTexte 17"/>
          <p:cNvSpPr/>
          <p:nvPr/>
        </p:nvSpPr>
        <p:spPr>
          <a:xfrm>
            <a:off x="9403920" y="5830560"/>
            <a:ext cx="1415520" cy="442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fr-FR" sz="1800" spc="-1" strike="noStrike">
              <a:solidFill>
                <a:srgbClr val="000000"/>
              </a:solidFill>
              <a:latin typeface="Calibri"/>
              <a:ea typeface="DejaVu Sans"/>
            </a:endParaRPr>
          </a:p>
        </p:txBody>
      </p:sp>
      <p:pic>
        <p:nvPicPr>
          <p:cNvPr id="161" name="Picture 4" descr="Arbre en dessin vectoriel de printemps | Dessin vectoriel, Dessin, Nature  verte"/>
          <p:cNvPicPr/>
          <p:nvPr/>
        </p:nvPicPr>
        <p:blipFill>
          <a:blip r:embed="rId3"/>
          <a:stretch/>
        </p:blipFill>
        <p:spPr>
          <a:xfrm>
            <a:off x="6318000" y="4235400"/>
            <a:ext cx="1235520" cy="1397880"/>
          </a:xfrm>
          <a:prstGeom prst="rect">
            <a:avLst/>
          </a:prstGeom>
          <a:ln w="0">
            <a:noFill/>
          </a:ln>
        </p:spPr>
      </p:pic>
      <p:sp>
        <p:nvSpPr>
          <p:cNvPr id="162" name="ZoneTexte 22"/>
          <p:cNvSpPr/>
          <p:nvPr/>
        </p:nvSpPr>
        <p:spPr>
          <a:xfrm flipH="1">
            <a:off x="12230280" y="5230080"/>
            <a:ext cx="1031040" cy="3107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                        </a:t>
            </a:r>
            <a:r>
              <a:rPr b="0" lang="fr-FR" sz="1800" spc="-1" strike="noStrike">
                <a:solidFill>
                  <a:srgbClr val="000000"/>
                </a:solidFill>
                <a:latin typeface="Calibri"/>
                <a:ea typeface="DejaVu Sans"/>
              </a:rPr>
              <a:t>Printemps                                    Hiver</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pic>
        <p:nvPicPr>
          <p:cNvPr id="163" name="Picture 6" descr="Arbre et gommettes d'hiver - Bricolages d'hiver - MaGommette"/>
          <p:cNvPicPr/>
          <p:nvPr/>
        </p:nvPicPr>
        <p:blipFill>
          <a:blip r:embed="rId4"/>
          <a:stretch/>
        </p:blipFill>
        <p:spPr>
          <a:xfrm flipH="1">
            <a:off x="9040680" y="4295520"/>
            <a:ext cx="1087920" cy="1397880"/>
          </a:xfrm>
          <a:prstGeom prst="rect">
            <a:avLst/>
          </a:prstGeom>
          <a:ln w="0">
            <a:noFill/>
          </a:ln>
        </p:spPr>
      </p:pic>
      <p:sp>
        <p:nvSpPr>
          <p:cNvPr id="164" name="ZoneTexte 11"/>
          <p:cNvSpPr/>
          <p:nvPr/>
        </p:nvSpPr>
        <p:spPr>
          <a:xfrm>
            <a:off x="5052240" y="6051960"/>
            <a:ext cx="65372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a:solidFill>
                  <a:srgbClr val="ff0000"/>
                </a:solidFill>
                <a:latin typeface="Calibri"/>
                <a:ea typeface="DejaVu Sans"/>
              </a:rPr>
              <a:t>La photographie n’a pas pu être prise un 9 décembre !</a:t>
            </a:r>
            <a:endParaRPr b="0" lang="fr-FR" sz="1800" spc="-1" strike="noStrike">
              <a:solidFill>
                <a:srgbClr val="000000"/>
              </a:solidFill>
              <a:latin typeface="Calibri"/>
            </a:endParaRPr>
          </a:p>
        </p:txBody>
      </p:sp>
      <p:sp>
        <p:nvSpPr>
          <p:cNvPr id="165" name="Rectangle 1"/>
          <p:cNvSpPr/>
          <p:nvPr/>
        </p:nvSpPr>
        <p:spPr>
          <a:xfrm>
            <a:off x="2098440" y="644148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79" dur="indefinite" restart="never" nodeType="tmRoot">
          <p:childTnLst>
            <p:seq>
              <p:cTn id="180" dur="indefinite" nodeType="mainSeq">
                <p:childTnLst>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155"/>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156"/>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15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15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159"/>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161"/>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163"/>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Espace réservé du contenu 8" descr=""/>
          <p:cNvPicPr/>
          <p:nvPr/>
        </p:nvPicPr>
        <p:blipFill>
          <a:blip r:embed="rId1"/>
          <a:stretch/>
        </p:blipFill>
        <p:spPr>
          <a:xfrm>
            <a:off x="1311840" y="653400"/>
            <a:ext cx="4337640" cy="5550840"/>
          </a:xfrm>
          <a:prstGeom prst="rect">
            <a:avLst/>
          </a:prstGeom>
          <a:ln w="0">
            <a:solidFill>
              <a:srgbClr val="000000"/>
            </a:solidFill>
          </a:ln>
        </p:spPr>
      </p:pic>
      <p:sp>
        <p:nvSpPr>
          <p:cNvPr id="88" name="ZoneTexte 7"/>
          <p:cNvSpPr/>
          <p:nvPr/>
        </p:nvSpPr>
        <p:spPr>
          <a:xfrm>
            <a:off x="6003360" y="4853880"/>
            <a:ext cx="5581800" cy="1721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ea typeface="Times New Roman"/>
              </a:rPr>
              <a:t> </a:t>
            </a:r>
            <a:endParaRPr b="0" lang="fr-FR" sz="1800" spc="-1" strike="noStrike">
              <a:solidFill>
                <a:srgbClr val="000000"/>
              </a:solidFill>
              <a:latin typeface="Calibri"/>
            </a:endParaRPr>
          </a:p>
          <a:p>
            <a:pPr>
              <a:lnSpc>
                <a:spcPct val="107000"/>
              </a:lnSpc>
              <a:spcAft>
                <a:spcPts val="799"/>
              </a:spcAft>
              <a:buNone/>
            </a:pPr>
            <a:r>
              <a:rPr b="1" lang="fr-FR" sz="1800" spc="-1" strike="noStrike">
                <a:solidFill>
                  <a:srgbClr val="000000"/>
                </a:solidFill>
                <a:latin typeface="Calibri"/>
                <a:ea typeface="Calibri"/>
              </a:rPr>
              <a:t> </a:t>
            </a:r>
            <a:endParaRPr b="0" lang="fr-FR" sz="1800" spc="-1" strike="noStrike">
              <a:solidFill>
                <a:srgbClr val="000000"/>
              </a:solidFill>
              <a:latin typeface="Calibri"/>
            </a:endParaRPr>
          </a:p>
          <a:p>
            <a:pPr>
              <a:lnSpc>
                <a:spcPct val="107000"/>
              </a:lnSpc>
              <a:spcAft>
                <a:spcPts val="799"/>
              </a:spcAft>
              <a:buNone/>
            </a:pPr>
            <a:r>
              <a:rPr b="1" lang="fr-FR" sz="1800" spc="-1" strike="noStrike">
                <a:solidFill>
                  <a:srgbClr val="000000"/>
                </a:solidFill>
                <a:latin typeface="Calibri"/>
                <a:ea typeface="Calibri"/>
              </a:rPr>
              <a:t>Rosny-sous-Bois</a:t>
            </a:r>
            <a:r>
              <a:rPr b="0" lang="fr-FR" sz="1800" spc="-1" strike="noStrike">
                <a:solidFill>
                  <a:srgbClr val="000000"/>
                </a:solidFill>
                <a:latin typeface="Calibri"/>
                <a:ea typeface="Calibri"/>
              </a:rPr>
              <a:t> : ville du département de la Seine-Saint-Denis (93)</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89" name="Rectangle 9"/>
          <p:cNvSpPr/>
          <p:nvPr/>
        </p:nvSpPr>
        <p:spPr>
          <a:xfrm>
            <a:off x="1427760" y="713160"/>
            <a:ext cx="1731960" cy="368640"/>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endParaRPr b="0" lang="fr-FR" sz="1800" spc="-1" strike="noStrike">
              <a:solidFill>
                <a:schemeClr val="lt1"/>
              </a:solidFill>
              <a:latin typeface="Calibri"/>
              <a:ea typeface="DejaVu Sans"/>
            </a:endParaRPr>
          </a:p>
        </p:txBody>
      </p:sp>
      <p:sp>
        <p:nvSpPr>
          <p:cNvPr id="90" name="ZoneTexte 10"/>
          <p:cNvSpPr/>
          <p:nvPr/>
        </p:nvSpPr>
        <p:spPr>
          <a:xfrm>
            <a:off x="2630880" y="5261760"/>
            <a:ext cx="2052720" cy="368640"/>
          </a:xfrm>
          <a:prstGeom prst="rect">
            <a:avLst/>
          </a:prstGeom>
          <a:solidFill>
            <a:schemeClr val="tx1"/>
          </a:solidFill>
          <a:ln w="0">
            <a:solidFill>
              <a:srgbClr val="000000"/>
            </a:solidFill>
          </a:ln>
        </p:spPr>
        <p:style>
          <a:lnRef idx="0"/>
          <a:fillRef idx="0"/>
          <a:effectRef idx="0"/>
          <a:fontRef idx="minor"/>
        </p:style>
        <p:txBody>
          <a:bodyPr lIns="90000" rIns="90000" tIns="45000" bIns="45000" anchor="t">
            <a:spAutoFit/>
          </a:bodyPr>
          <a:p>
            <a:pPr>
              <a:lnSpc>
                <a:spcPct val="100000"/>
              </a:lnSpc>
              <a:buNone/>
            </a:pPr>
            <a:endParaRPr b="0" lang="fr-FR" sz="1800" spc="-1" strike="noStrike">
              <a:solidFill>
                <a:srgbClr val="000000"/>
              </a:solidFill>
              <a:latin typeface="Calibri"/>
              <a:ea typeface="DejaVu Sans"/>
            </a:endParaRPr>
          </a:p>
        </p:txBody>
      </p:sp>
      <p:sp>
        <p:nvSpPr>
          <p:cNvPr id="91" name="ZoneTexte 12"/>
          <p:cNvSpPr/>
          <p:nvPr/>
        </p:nvSpPr>
        <p:spPr>
          <a:xfrm>
            <a:off x="5925240" y="969120"/>
            <a:ext cx="55818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ff0000"/>
                </a:solidFill>
                <a:latin typeface="Calibri"/>
                <a:ea typeface="Calibri"/>
              </a:rPr>
              <a:t>Le tweet ne donne pas la source de la photographie.</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92" name="ZoneTexte 13"/>
          <p:cNvSpPr/>
          <p:nvPr/>
        </p:nvSpPr>
        <p:spPr>
          <a:xfrm>
            <a:off x="6003360" y="1384560"/>
            <a:ext cx="4895280" cy="2558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ea typeface="Times New Roman"/>
              </a:rPr>
              <a:t>9 12 14 </a:t>
            </a:r>
            <a:r>
              <a:rPr b="0" lang="fr-FR" sz="1800" spc="-1" strike="noStrike">
                <a:solidFill>
                  <a:srgbClr val="000000"/>
                </a:solidFill>
                <a:latin typeface="Calibri"/>
                <a:ea typeface="Times New Roman"/>
              </a:rPr>
              <a:t>: 9 décembre 2014 – Pour information, le 9 décembre est la date anniversaire de la promulgation de la loi de 1905 concernant la séparation des Églises et de l'État. Cette loi est considérée comme l'un des textes fondateurs de la laïcité en France. Tous les ans, une journée de la laïcité à l'école de la République est organisée le 9 décembre. </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93" name="ZoneTexte 14"/>
          <p:cNvSpPr/>
          <p:nvPr/>
        </p:nvSpPr>
        <p:spPr>
          <a:xfrm>
            <a:off x="6003360" y="3719160"/>
            <a:ext cx="542592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a:solidFill>
                  <a:srgbClr val="000000"/>
                </a:solidFill>
                <a:latin typeface="Calibri"/>
                <a:ea typeface="Times New Roman"/>
              </a:rPr>
              <a:t>CAF</a:t>
            </a:r>
            <a:r>
              <a:rPr b="0" lang="fr-FR" sz="1800" spc="-1" strike="noStrike">
                <a:solidFill>
                  <a:srgbClr val="000000"/>
                </a:solidFill>
                <a:latin typeface="Calibri"/>
                <a:ea typeface="Times New Roman"/>
              </a:rPr>
              <a:t> : caisse d’allocations familiales. Les allocations familiales font partie des prestations familiales destinées à prendre en charge les frais liés à l’entretien et à l’éducation d’un enfant. Cette aide financière versée par l’Etat est réservée aux familles ayant au moins 2 enfants à charge.</a:t>
            </a:r>
            <a:endParaRPr b="0" lang="fr-FR" sz="1800" spc="-1" strike="noStrike">
              <a:solidFill>
                <a:srgbClr val="000000"/>
              </a:solidFill>
              <a:latin typeface="Calibri"/>
            </a:endParaRPr>
          </a:p>
        </p:txBody>
      </p:sp>
      <p:sp>
        <p:nvSpPr>
          <p:cNvPr id="94" name="ZoneTexte 15"/>
          <p:cNvSpPr/>
          <p:nvPr/>
        </p:nvSpPr>
        <p:spPr>
          <a:xfrm>
            <a:off x="5925240" y="537120"/>
            <a:ext cx="542592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a:solidFill>
                  <a:srgbClr val="000000"/>
                </a:solidFill>
                <a:latin typeface="Calibri"/>
                <a:ea typeface="DejaVu Sans"/>
              </a:rPr>
              <a:t>Quelques indications : </a:t>
            </a:r>
            <a:endParaRPr b="0" lang="fr-FR" sz="1800" spc="-1" strike="noStrike">
              <a:solidFill>
                <a:srgbClr val="000000"/>
              </a:solidFill>
              <a:latin typeface="Calibri"/>
            </a:endParaRPr>
          </a:p>
        </p:txBody>
      </p:sp>
      <p:sp>
        <p:nvSpPr>
          <p:cNvPr id="95" name="Rectangle 1"/>
          <p:cNvSpPr/>
          <p:nvPr/>
        </p:nvSpPr>
        <p:spPr>
          <a:xfrm>
            <a:off x="2090880" y="63968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p:nvPr>
        </p:nvSpPr>
        <p:spPr>
          <a:xfrm>
            <a:off x="838080" y="433080"/>
            <a:ext cx="10514880" cy="5743080"/>
          </a:xfrm>
          <a:prstGeom prst="rect">
            <a:avLst/>
          </a:prstGeom>
          <a:noFill/>
          <a:ln w="0">
            <a:noFill/>
          </a:ln>
        </p:spPr>
        <p:txBody>
          <a:bodyPr lIns="90000" rIns="90000" tIns="45000" bIns="45000" anchor="t">
            <a:normAutofit fontScale="93333"/>
          </a:bodyPr>
          <a:p>
            <a:pPr>
              <a:lnSpc>
                <a:spcPct val="107000"/>
              </a:lnSpc>
              <a:spcBef>
                <a:spcPts val="1001"/>
              </a:spcBef>
              <a:spcAft>
                <a:spcPts val="799"/>
              </a:spcAft>
              <a:buNone/>
              <a:tabLst>
                <a:tab algn="l" pos="0"/>
              </a:tabLst>
            </a:pPr>
            <a:r>
              <a:rPr b="1" lang="fr-FR" sz="1800" spc="-1" strike="noStrike" u="sng">
                <a:solidFill>
                  <a:srgbClr val="ff0000"/>
                </a:solidFill>
                <a:uFillTx/>
                <a:latin typeface="Calibri"/>
                <a:ea typeface="Calibri"/>
              </a:rPr>
              <a:t>Lire une image</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1" lang="fr-FR" sz="1800" spc="-1" strike="noStrike">
                <a:solidFill>
                  <a:srgbClr val="000000"/>
                </a:solidFill>
                <a:latin typeface="Calibri"/>
                <a:ea typeface="Calibri"/>
              </a:rPr>
              <a:t>1/ Quelle est la date de ce Tweet ? </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0" lang="fr-FR" sz="1800" spc="-1" strike="noStrike">
                <a:solidFill>
                  <a:srgbClr val="000000"/>
                </a:solidFill>
                <a:latin typeface="Calibri"/>
                <a:ea typeface="Calibri"/>
              </a:rPr>
              <a:t>_______________________________________________________________________________________________</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1" lang="fr-FR" sz="1800" spc="-1" strike="noStrike">
                <a:solidFill>
                  <a:srgbClr val="000000"/>
                </a:solidFill>
                <a:latin typeface="Calibri"/>
                <a:ea typeface="Calibri"/>
              </a:rPr>
              <a:t>2/ D’après ce Tweet, à quelle date et où cette photographie a-t-elle été prise ?</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0" lang="fr-FR" sz="1800" spc="-1" strike="noStrike">
                <a:solidFill>
                  <a:srgbClr val="000000"/>
                </a:solidFill>
                <a:latin typeface="Calibri"/>
                <a:ea typeface="Calibri"/>
              </a:rPr>
              <a:t>_______________________________________________________________________________________________</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1" lang="fr-FR" sz="1800" spc="-1" strike="noStrike">
                <a:solidFill>
                  <a:srgbClr val="000000"/>
                </a:solidFill>
                <a:latin typeface="Calibri"/>
                <a:ea typeface="Calibri"/>
              </a:rPr>
              <a:t>3/ Décrivez en quelques mots cette photographie ?</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1" lang="fr-FR" sz="1800" spc="-1" strike="noStrike">
                <a:solidFill>
                  <a:srgbClr val="000000"/>
                </a:solidFill>
                <a:latin typeface="Calibri"/>
                <a:ea typeface="Calibri"/>
              </a:rPr>
              <a:t>4/ Qu’est-ce qui selon la loi est interdit sur cette photographie ? Comment vérifier que cette information est vraie ?</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0" lang="fr-FR" sz="1800" spc="-1" strike="noStrike">
                <a:solidFill>
                  <a:srgbClr val="000000"/>
                </a:solidFill>
                <a:latin typeface="Calibri"/>
                <a:ea typeface="Calibri"/>
              </a:rPr>
              <a:t>_________________________________________________________________________________________________ ____________________________________________________________________________________________</a:t>
            </a:r>
            <a:endParaRPr b="0" lang="fr-FR" sz="1800" spc="-1" strike="noStrike">
              <a:solidFill>
                <a:srgbClr val="000000"/>
              </a:solidFill>
              <a:latin typeface="Calibri"/>
            </a:endParaRPr>
          </a:p>
          <a:p>
            <a:pPr>
              <a:lnSpc>
                <a:spcPct val="90000"/>
              </a:lnSpc>
              <a:spcBef>
                <a:spcPts val="1001"/>
              </a:spcBef>
              <a:buNone/>
              <a:tabLst>
                <a:tab algn="l" pos="0"/>
              </a:tabLst>
            </a:pPr>
            <a:endParaRPr b="0" lang="fr-FR" sz="2800" spc="-1" strike="noStrike">
              <a:solidFill>
                <a:srgbClr val="000000"/>
              </a:solidFill>
              <a:latin typeface="Calibri"/>
            </a:endParaRPr>
          </a:p>
        </p:txBody>
      </p:sp>
      <p:sp>
        <p:nvSpPr>
          <p:cNvPr id="97" name="Rectangle 1"/>
          <p:cNvSpPr/>
          <p:nvPr/>
        </p:nvSpPr>
        <p:spPr>
          <a:xfrm>
            <a:off x="2098440" y="64274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p:nvPr>
        </p:nvSpPr>
        <p:spPr>
          <a:xfrm>
            <a:off x="828720" y="439200"/>
            <a:ext cx="10514880" cy="5600160"/>
          </a:xfrm>
          <a:prstGeom prst="rect">
            <a:avLst/>
          </a:prstGeom>
          <a:noFill/>
          <a:ln w="0">
            <a:noFill/>
          </a:ln>
        </p:spPr>
        <p:txBody>
          <a:bodyPr lIns="90000" rIns="90000" tIns="45000" bIns="45000" anchor="t">
            <a:noAutofit/>
          </a:bodyPr>
          <a:p>
            <a:pPr>
              <a:lnSpc>
                <a:spcPct val="90000"/>
              </a:lnSpc>
              <a:spcBef>
                <a:spcPts val="1001"/>
              </a:spcBef>
              <a:buNone/>
              <a:tabLst>
                <a:tab algn="l" pos="0"/>
              </a:tabLst>
            </a:pPr>
            <a:endParaRPr b="0" lang="fr-FR" sz="1800" spc="-1" strike="noStrike">
              <a:solidFill>
                <a:srgbClr val="000000"/>
              </a:solidFill>
              <a:latin typeface="Calibri"/>
            </a:endParaRPr>
          </a:p>
          <a:p>
            <a:pPr>
              <a:lnSpc>
                <a:spcPct val="90000"/>
              </a:lnSpc>
              <a:spcBef>
                <a:spcPts val="1001"/>
              </a:spcBef>
              <a:buNone/>
              <a:tabLst>
                <a:tab algn="l" pos="0"/>
              </a:tabLst>
            </a:pPr>
            <a:endParaRPr b="0" lang="fr-FR" sz="1200" spc="-1" strike="noStrike">
              <a:solidFill>
                <a:srgbClr val="000000"/>
              </a:solidFill>
              <a:latin typeface="Calibri"/>
            </a:endParaRPr>
          </a:p>
          <a:p>
            <a:pPr>
              <a:lnSpc>
                <a:spcPct val="90000"/>
              </a:lnSpc>
              <a:spcBef>
                <a:spcPts val="1001"/>
              </a:spcBef>
              <a:buNone/>
              <a:tabLst>
                <a:tab algn="l" pos="0"/>
              </a:tabLst>
            </a:pPr>
            <a:endParaRPr b="0" lang="fr-FR" sz="2800" spc="-1" strike="noStrike">
              <a:solidFill>
                <a:srgbClr val="000000"/>
              </a:solidFill>
              <a:latin typeface="Calibri"/>
            </a:endParaRPr>
          </a:p>
        </p:txBody>
      </p:sp>
      <p:sp>
        <p:nvSpPr>
          <p:cNvPr id="99" name="ZoneTexte 23"/>
          <p:cNvSpPr/>
          <p:nvPr/>
        </p:nvSpPr>
        <p:spPr>
          <a:xfrm>
            <a:off x="828720" y="414360"/>
            <a:ext cx="6095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r-FR" sz="1800" spc="-1" strike="noStrike" u="sng">
                <a:solidFill>
                  <a:srgbClr val="ff0000"/>
                </a:solidFill>
                <a:uFillTx/>
                <a:latin typeface="Calibri"/>
                <a:ea typeface="Calibri"/>
              </a:rPr>
              <a:t>Mettre en perspective une image</a:t>
            </a:r>
            <a:endParaRPr b="0" lang="fr-FR" sz="1800" spc="-1" strike="noStrike">
              <a:solidFill>
                <a:srgbClr val="000000"/>
              </a:solidFill>
              <a:latin typeface="Calibri"/>
            </a:endParaRPr>
          </a:p>
        </p:txBody>
      </p:sp>
      <p:sp>
        <p:nvSpPr>
          <p:cNvPr id="100" name="ZoneTexte 24"/>
          <p:cNvSpPr/>
          <p:nvPr/>
        </p:nvSpPr>
        <p:spPr>
          <a:xfrm>
            <a:off x="4000680" y="437040"/>
            <a:ext cx="5260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                     </a:t>
            </a:r>
            <a:r>
              <a:rPr b="1" lang="fr-FR" sz="1800" spc="-1" strike="noStrike">
                <a:solidFill>
                  <a:srgbClr val="ff0000"/>
                </a:solidFill>
                <a:latin typeface="Calibri"/>
                <a:ea typeface="DejaVu Sans"/>
              </a:rPr>
              <a:t>Ce que dit la loi</a:t>
            </a:r>
            <a:endParaRPr b="0" lang="fr-FR" sz="1800" spc="-1" strike="noStrike">
              <a:solidFill>
                <a:srgbClr val="000000"/>
              </a:solidFill>
              <a:latin typeface="Calibri"/>
            </a:endParaRPr>
          </a:p>
        </p:txBody>
      </p:sp>
      <p:sp>
        <p:nvSpPr>
          <p:cNvPr id="101" name="Flèche : droite 25"/>
          <p:cNvSpPr/>
          <p:nvPr/>
        </p:nvSpPr>
        <p:spPr>
          <a:xfrm>
            <a:off x="4308480" y="540000"/>
            <a:ext cx="701280" cy="1627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36720" bIns="36720" anchor="ctr">
            <a:noAutofit/>
          </a:bodyPr>
          <a:p>
            <a:pPr algn="ctr">
              <a:lnSpc>
                <a:spcPct val="100000"/>
              </a:lnSpc>
              <a:buNone/>
            </a:pPr>
            <a:endParaRPr b="0" lang="fr-FR" sz="1800" spc="-1" strike="noStrike">
              <a:solidFill>
                <a:schemeClr val="lt1"/>
              </a:solidFill>
              <a:latin typeface="Calibri"/>
              <a:ea typeface="DejaVu Sans"/>
            </a:endParaRPr>
          </a:p>
        </p:txBody>
      </p:sp>
      <p:sp>
        <p:nvSpPr>
          <p:cNvPr id="102" name="ZoneTexte 26"/>
          <p:cNvSpPr/>
          <p:nvPr/>
        </p:nvSpPr>
        <p:spPr>
          <a:xfrm>
            <a:off x="933480" y="1019160"/>
            <a:ext cx="10657800" cy="5298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fr-FR" sz="1800" spc="-1" strike="noStrike">
              <a:solidFill>
                <a:srgbClr val="000000"/>
              </a:solidFill>
              <a:latin typeface="Calibri"/>
              <a:ea typeface="DejaVu Sans"/>
            </a:endParaRPr>
          </a:p>
        </p:txBody>
      </p:sp>
      <p:pic>
        <p:nvPicPr>
          <p:cNvPr id="103" name="Image 28" descr=""/>
          <p:cNvPicPr/>
          <p:nvPr/>
        </p:nvPicPr>
        <p:blipFill>
          <a:blip r:embed="rId1"/>
          <a:stretch/>
        </p:blipFill>
        <p:spPr>
          <a:xfrm>
            <a:off x="847800" y="887400"/>
            <a:ext cx="10670400" cy="5469120"/>
          </a:xfrm>
          <a:prstGeom prst="rect">
            <a:avLst/>
          </a:prstGeom>
          <a:ln w="0">
            <a:noFill/>
          </a:ln>
        </p:spPr>
      </p:pic>
      <p:sp>
        <p:nvSpPr>
          <p:cNvPr id="104" name="Rectangle 1"/>
          <p:cNvSpPr/>
          <p:nvPr/>
        </p:nvSpPr>
        <p:spPr>
          <a:xfrm>
            <a:off x="1981800" y="647856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ZoneTexte 3"/>
          <p:cNvSpPr/>
          <p:nvPr/>
        </p:nvSpPr>
        <p:spPr>
          <a:xfrm>
            <a:off x="838080" y="2165760"/>
            <a:ext cx="10514880" cy="160092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1" lang="fr-FR" sz="1800" spc="-1" strike="noStrike">
                <a:solidFill>
                  <a:srgbClr val="000000"/>
                </a:solidFill>
                <a:latin typeface="Calibri"/>
                <a:ea typeface="Calibri"/>
              </a:rPr>
              <a:t>5/ D’après la loi, l’affirmation de ce tweet </a:t>
            </a:r>
            <a:r>
              <a:rPr b="1" i="1" lang="fr-FR" sz="1800" spc="-1" strike="noStrike">
                <a:solidFill>
                  <a:srgbClr val="000000"/>
                </a:solidFill>
                <a:latin typeface="Calibri"/>
                <a:ea typeface="Calibri"/>
              </a:rPr>
              <a:t>« le port du voile intégral est censé être interdit par la loi…</a:t>
            </a:r>
            <a:r>
              <a:rPr b="1" lang="fr-FR" sz="1800" spc="-1" strike="noStrike">
                <a:solidFill>
                  <a:srgbClr val="000000"/>
                </a:solidFill>
                <a:latin typeface="Calibri"/>
                <a:ea typeface="Calibri"/>
              </a:rPr>
              <a:t> » est-elle vraie ?</a:t>
            </a:r>
            <a:endParaRPr b="0" lang="fr-FR" sz="1800" spc="-1" strike="noStrike">
              <a:solidFill>
                <a:srgbClr val="000000"/>
              </a:solidFill>
              <a:latin typeface="Calibri"/>
            </a:endParaRPr>
          </a:p>
          <a:p>
            <a:pPr>
              <a:lnSpc>
                <a:spcPct val="100000"/>
              </a:lnSpc>
              <a:buNone/>
            </a:pP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p:txBody>
      </p:sp>
      <p:sp>
        <p:nvSpPr>
          <p:cNvPr id="106" name="Rectangle 1"/>
          <p:cNvSpPr/>
          <p:nvPr/>
        </p:nvSpPr>
        <p:spPr>
          <a:xfrm>
            <a:off x="2098440" y="63842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Espace réservé du contenu 3" descr="Les manifestants d'ultradroite avaient-ils le droit de défiler masqués ?"/>
          <p:cNvPicPr/>
          <p:nvPr/>
        </p:nvPicPr>
        <p:blipFill>
          <a:blip r:embed="rId1"/>
          <a:stretch/>
        </p:blipFill>
        <p:spPr>
          <a:xfrm>
            <a:off x="1908360" y="1261800"/>
            <a:ext cx="3961800" cy="3092400"/>
          </a:xfrm>
          <a:prstGeom prst="rect">
            <a:avLst/>
          </a:prstGeom>
          <a:ln w="0">
            <a:solidFill>
              <a:srgbClr val="000000"/>
            </a:solidFill>
          </a:ln>
        </p:spPr>
      </p:pic>
      <p:pic>
        <p:nvPicPr>
          <p:cNvPr id="108" name="Image 4" descr="Actualités - COVID-19 | Port du masque obligatoire - Actualité illiwap de  Mairie de Blainville-sur-l'eau | illiwap®"/>
          <p:cNvPicPr/>
          <p:nvPr/>
        </p:nvPicPr>
        <p:blipFill>
          <a:blip r:embed="rId2"/>
          <a:srcRect l="4984" t="4984" r="4461" b="5941"/>
          <a:stretch/>
        </p:blipFill>
        <p:spPr>
          <a:xfrm>
            <a:off x="6995160" y="1261800"/>
            <a:ext cx="3287520" cy="3092400"/>
          </a:xfrm>
          <a:prstGeom prst="rect">
            <a:avLst/>
          </a:prstGeom>
          <a:ln w="0">
            <a:noFill/>
          </a:ln>
        </p:spPr>
      </p:pic>
      <p:sp>
        <p:nvSpPr>
          <p:cNvPr id="109" name="ZoneTexte 5"/>
          <p:cNvSpPr/>
          <p:nvPr/>
        </p:nvSpPr>
        <p:spPr>
          <a:xfrm>
            <a:off x="1908360" y="646560"/>
            <a:ext cx="9270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a:solidFill>
                  <a:srgbClr val="000000"/>
                </a:solidFill>
                <a:latin typeface="Calibri"/>
                <a:ea typeface="DejaVu Sans"/>
              </a:rPr>
              <a:t>ET CELA ALORS, INTERDIT OU AUTORIS</a:t>
            </a:r>
            <a:r>
              <a:rPr b="1" lang="fr-FR" sz="1800" spc="-1" strike="noStrike">
                <a:solidFill>
                  <a:srgbClr val="000000"/>
                </a:solidFill>
                <a:latin typeface="Calibri"/>
                <a:ea typeface="Calibri"/>
              </a:rPr>
              <a:t>É ? </a:t>
            </a:r>
            <a:endParaRPr b="0" lang="fr-FR" sz="1800" spc="-1" strike="noStrike">
              <a:solidFill>
                <a:srgbClr val="000000"/>
              </a:solidFill>
              <a:latin typeface="Calibri"/>
            </a:endParaRPr>
          </a:p>
          <a:p>
            <a:pPr>
              <a:lnSpc>
                <a:spcPct val="100000"/>
              </a:lnSpc>
              <a:buNone/>
            </a:pPr>
            <a:r>
              <a:rPr b="0" lang="fr-FR" sz="1800" spc="-1" strike="noStrike">
                <a:solidFill>
                  <a:srgbClr val="000000"/>
                </a:solidFill>
                <a:latin typeface="Calibri"/>
                <a:ea typeface="Calibri"/>
              </a:rPr>
              <a:t> </a:t>
            </a:r>
            <a:endParaRPr b="0" lang="fr-FR" sz="1800" spc="-1" strike="noStrike">
              <a:solidFill>
                <a:srgbClr val="000000"/>
              </a:solidFill>
              <a:latin typeface="Calibri"/>
            </a:endParaRPr>
          </a:p>
        </p:txBody>
      </p:sp>
      <p:sp>
        <p:nvSpPr>
          <p:cNvPr id="110" name="ZoneTexte 6"/>
          <p:cNvSpPr/>
          <p:nvPr/>
        </p:nvSpPr>
        <p:spPr>
          <a:xfrm>
            <a:off x="1832400" y="4646880"/>
            <a:ext cx="3961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fr-FR" sz="1800" spc="-1" strike="noStrike">
                <a:solidFill>
                  <a:srgbClr val="000000"/>
                </a:solidFill>
                <a:latin typeface="Calibri"/>
                <a:ea typeface="DejaVu Sans"/>
              </a:rPr>
              <a:t>Lors d’une manifestation d’extrême droite le 6 mai 2023 à Paris.</a:t>
            </a:r>
            <a:endParaRPr b="0" lang="fr-FR" sz="1800" spc="-1" strike="noStrike">
              <a:solidFill>
                <a:srgbClr val="000000"/>
              </a:solidFill>
              <a:latin typeface="Calibri"/>
            </a:endParaRPr>
          </a:p>
        </p:txBody>
      </p:sp>
      <p:sp>
        <p:nvSpPr>
          <p:cNvPr id="111" name="ZoneTexte 7"/>
          <p:cNvSpPr/>
          <p:nvPr/>
        </p:nvSpPr>
        <p:spPr>
          <a:xfrm>
            <a:off x="6845040" y="4454640"/>
            <a:ext cx="381276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fr-FR" sz="1800" spc="-1" strike="noStrike">
                <a:solidFill>
                  <a:srgbClr val="000000"/>
                </a:solidFill>
                <a:latin typeface="Calibri"/>
                <a:ea typeface="Calibri"/>
              </a:rPr>
              <a:t>Lors de l’épidémie de Covid 19, affichage de la mairie de Blainville-sur-l’Eau (Meurthe et Moselle / Est de la France), juillet 2020.</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pic>
        <p:nvPicPr>
          <p:cNvPr id="112" name="Picture 2" descr="Faire un quizz avec question et réponse – Drag'n Survey"/>
          <p:cNvPicPr/>
          <p:nvPr/>
        </p:nvPicPr>
        <p:blipFill>
          <a:blip r:embed="rId3"/>
          <a:srcRect l="36563" t="31113" r="0" b="0"/>
          <a:stretch/>
        </p:blipFill>
        <p:spPr>
          <a:xfrm>
            <a:off x="352440" y="5608800"/>
            <a:ext cx="1155960" cy="645480"/>
          </a:xfrm>
          <a:prstGeom prst="rect">
            <a:avLst/>
          </a:prstGeom>
          <a:ln w="0">
            <a:noFill/>
          </a:ln>
        </p:spPr>
      </p:pic>
      <p:sp>
        <p:nvSpPr>
          <p:cNvPr id="113" name="ZoneTexte 10"/>
          <p:cNvSpPr/>
          <p:nvPr/>
        </p:nvSpPr>
        <p:spPr>
          <a:xfrm>
            <a:off x="2094120" y="5747040"/>
            <a:ext cx="3437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a:solidFill>
                  <a:srgbClr val="ff0000"/>
                </a:solidFill>
                <a:latin typeface="Calibri"/>
                <a:ea typeface="DejaVu Sans"/>
              </a:rPr>
              <a:t>Interdit</a:t>
            </a:r>
            <a:endParaRPr b="0" lang="fr-FR" sz="1800" spc="-1" strike="noStrike">
              <a:solidFill>
                <a:srgbClr val="000000"/>
              </a:solidFill>
              <a:latin typeface="Calibri"/>
            </a:endParaRPr>
          </a:p>
        </p:txBody>
      </p:sp>
      <p:sp>
        <p:nvSpPr>
          <p:cNvPr id="114" name="ZoneTexte 11"/>
          <p:cNvSpPr/>
          <p:nvPr/>
        </p:nvSpPr>
        <p:spPr>
          <a:xfrm>
            <a:off x="6995160" y="5756040"/>
            <a:ext cx="328752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fr-FR" sz="1800" spc="-1" strike="noStrike">
                <a:solidFill>
                  <a:srgbClr val="00b050"/>
                </a:solidFill>
                <a:latin typeface="Calibri"/>
                <a:ea typeface="DejaVu Sans"/>
              </a:rPr>
              <a:t>Autorisé</a:t>
            </a:r>
            <a:endParaRPr b="0" lang="fr-FR" sz="1800" spc="-1" strike="noStrike">
              <a:solidFill>
                <a:srgbClr val="000000"/>
              </a:solidFill>
              <a:latin typeface="Calibri"/>
            </a:endParaRPr>
          </a:p>
        </p:txBody>
      </p:sp>
      <p:sp>
        <p:nvSpPr>
          <p:cNvPr id="115" name="Rectangle 1"/>
          <p:cNvSpPr/>
          <p:nvPr/>
        </p:nvSpPr>
        <p:spPr>
          <a:xfrm>
            <a:off x="2040120" y="637272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1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1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p:nvPr>
        </p:nvSpPr>
        <p:spPr>
          <a:xfrm>
            <a:off x="838080" y="1253160"/>
            <a:ext cx="10514880" cy="435060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1" lang="fr-FR" sz="1800" spc="-1" strike="noStrike" u="sng">
                <a:solidFill>
                  <a:srgbClr val="ff0000"/>
                </a:solidFill>
                <a:uFillTx/>
                <a:latin typeface="Calibri"/>
                <a:ea typeface="Calibri"/>
              </a:rPr>
              <a:t>Lui donner du sens</a:t>
            </a:r>
            <a:endParaRPr b="0" lang="fr-FR" sz="1800" spc="-1" strike="noStrike">
              <a:solidFill>
                <a:srgbClr val="000000"/>
              </a:solidFill>
              <a:latin typeface="Calibri"/>
            </a:endParaRPr>
          </a:p>
          <a:p>
            <a:pPr>
              <a:lnSpc>
                <a:spcPct val="90000"/>
              </a:lnSpc>
              <a:spcBef>
                <a:spcPts val="1001"/>
              </a:spcBef>
              <a:buNone/>
              <a:tabLst>
                <a:tab algn="l" pos="0"/>
              </a:tabLst>
            </a:pP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1" lang="fr-FR" sz="1800" spc="-1" strike="noStrike">
                <a:solidFill>
                  <a:srgbClr val="000000"/>
                </a:solidFill>
                <a:latin typeface="Calibri"/>
                <a:ea typeface="Calibri"/>
              </a:rPr>
              <a:t>6/ En tenant compte de vos réponses précédentes, expliquez en quelques mots ce que la personne à l’origine de ce Tweet a selon vous, voulu montrer en diffusant cette photographie prise un 9 décembre, journée de la laïcité. </a:t>
            </a:r>
            <a:endParaRPr b="0" lang="fr-FR" sz="1800" spc="-1" strike="noStrike">
              <a:solidFill>
                <a:srgbClr val="000000"/>
              </a:solidFill>
              <a:latin typeface="Calibri"/>
            </a:endParaRPr>
          </a:p>
          <a:p>
            <a:pPr>
              <a:lnSpc>
                <a:spcPct val="107000"/>
              </a:lnSpc>
              <a:spcBef>
                <a:spcPts val="1001"/>
              </a:spcBef>
              <a:spcAft>
                <a:spcPts val="799"/>
              </a:spcAft>
              <a:buNone/>
              <a:tabLst>
                <a:tab algn="l" pos="0"/>
              </a:tabLst>
            </a:pP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p:txBody>
      </p:sp>
      <p:sp>
        <p:nvSpPr>
          <p:cNvPr id="117" name="Rectangle 1"/>
          <p:cNvSpPr/>
          <p:nvPr/>
        </p:nvSpPr>
        <p:spPr>
          <a:xfrm>
            <a:off x="2022480" y="63842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p:nvPr>
        </p:nvSpPr>
        <p:spPr>
          <a:xfrm>
            <a:off x="838080" y="336960"/>
            <a:ext cx="10514880" cy="527724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1" lang="fr-FR" sz="1800" spc="-1" strike="noStrike" u="sng">
                <a:solidFill>
                  <a:srgbClr val="ff0000"/>
                </a:solidFill>
                <a:uFillTx/>
                <a:latin typeface="Calibri"/>
                <a:ea typeface="Calibri"/>
              </a:rPr>
              <a:t>La confronter à une autre image</a:t>
            </a:r>
            <a:r>
              <a:rPr b="0" lang="fr-FR" sz="1800" spc="-1" strike="noStrike">
                <a:solidFill>
                  <a:srgbClr val="000000"/>
                </a:solidFill>
                <a:latin typeface="Calibri"/>
                <a:ea typeface="Calibri"/>
              </a:rPr>
              <a:t>	</a:t>
            </a:r>
            <a:endParaRPr b="0" lang="fr-FR" sz="1800" spc="-1" strike="noStrike">
              <a:solidFill>
                <a:srgbClr val="000000"/>
              </a:solidFill>
              <a:latin typeface="Calibri"/>
            </a:endParaRPr>
          </a:p>
          <a:p>
            <a:pPr>
              <a:lnSpc>
                <a:spcPct val="90000"/>
              </a:lnSpc>
              <a:spcBef>
                <a:spcPts val="1001"/>
              </a:spcBef>
              <a:buNone/>
              <a:tabLst>
                <a:tab algn="l" pos="0"/>
              </a:tabLst>
            </a:pPr>
            <a:r>
              <a:rPr b="0" lang="fr-FR" sz="1800" spc="-1" strike="noStrike">
                <a:solidFill>
                  <a:srgbClr val="000000"/>
                </a:solidFill>
                <a:latin typeface="Calibri"/>
                <a:ea typeface="Calibri"/>
              </a:rPr>
              <a:t>                                 </a:t>
            </a:r>
            <a:r>
              <a:rPr b="1" lang="fr-FR" sz="1800" spc="-1" strike="noStrike">
                <a:solidFill>
                  <a:srgbClr val="000000"/>
                </a:solidFill>
                <a:highlight>
                  <a:srgbClr val="ffff00"/>
                </a:highlight>
                <a:latin typeface="Calibri"/>
                <a:ea typeface="Calibri"/>
              </a:rPr>
              <a:t>Image 1</a:t>
            </a:r>
            <a:r>
              <a:rPr b="0" lang="fr-FR" sz="1800" spc="-1" strike="noStrike">
                <a:solidFill>
                  <a:srgbClr val="000000"/>
                </a:solidFill>
                <a:latin typeface="Calibri"/>
                <a:ea typeface="Calibri"/>
              </a:rPr>
              <a:t>                                                                                       </a:t>
            </a:r>
            <a:r>
              <a:rPr b="1" lang="fr-FR" sz="1800" spc="-1" strike="noStrike">
                <a:solidFill>
                  <a:srgbClr val="000000"/>
                </a:solidFill>
                <a:highlight>
                  <a:srgbClr val="ffff00"/>
                </a:highlight>
                <a:latin typeface="Calibri"/>
                <a:ea typeface="Calibri"/>
              </a:rPr>
              <a:t>Image 2</a:t>
            </a:r>
            <a:r>
              <a:rPr b="0" lang="fr-FR" sz="1800" spc="-1" strike="noStrike">
                <a:solidFill>
                  <a:srgbClr val="000000"/>
                </a:solidFill>
                <a:latin typeface="Calibri"/>
                <a:ea typeface="Calibri"/>
              </a:rPr>
              <a:t>	</a:t>
            </a:r>
            <a:endParaRPr b="0" lang="fr-FR" sz="1800" spc="-1" strike="noStrike">
              <a:solidFill>
                <a:srgbClr val="000000"/>
              </a:solidFill>
              <a:latin typeface="Calibri"/>
            </a:endParaRPr>
          </a:p>
        </p:txBody>
      </p:sp>
      <p:pic>
        <p:nvPicPr>
          <p:cNvPr id="119" name="Picture 2" descr="Comic VS Versus (PNG Transparent) | OnlyGFX.com"/>
          <p:cNvPicPr/>
          <p:nvPr/>
        </p:nvPicPr>
        <p:blipFill>
          <a:blip r:embed="rId1"/>
          <a:stretch/>
        </p:blipFill>
        <p:spPr>
          <a:xfrm>
            <a:off x="5205240" y="2212200"/>
            <a:ext cx="1051560" cy="2012400"/>
          </a:xfrm>
          <a:prstGeom prst="rect">
            <a:avLst/>
          </a:prstGeom>
          <a:ln w="0">
            <a:noFill/>
          </a:ln>
        </p:spPr>
      </p:pic>
      <p:pic>
        <p:nvPicPr>
          <p:cNvPr id="120" name="Image 9" descr=""/>
          <p:cNvPicPr/>
          <p:nvPr/>
        </p:nvPicPr>
        <p:blipFill>
          <a:blip r:embed="rId2"/>
          <a:stretch/>
        </p:blipFill>
        <p:spPr>
          <a:xfrm>
            <a:off x="1307520" y="1045440"/>
            <a:ext cx="3630240" cy="4513680"/>
          </a:xfrm>
          <a:prstGeom prst="rect">
            <a:avLst/>
          </a:prstGeom>
          <a:ln w="0">
            <a:noFill/>
          </a:ln>
        </p:spPr>
      </p:pic>
      <p:pic>
        <p:nvPicPr>
          <p:cNvPr id="121" name="Image 11" descr=""/>
          <p:cNvPicPr/>
          <p:nvPr/>
        </p:nvPicPr>
        <p:blipFill>
          <a:blip r:embed="rId3"/>
          <a:stretch/>
        </p:blipFill>
        <p:spPr>
          <a:xfrm>
            <a:off x="6460560" y="1045440"/>
            <a:ext cx="4487760" cy="4513680"/>
          </a:xfrm>
          <a:prstGeom prst="rect">
            <a:avLst/>
          </a:prstGeom>
          <a:ln w="0">
            <a:noFill/>
          </a:ln>
        </p:spPr>
      </p:pic>
      <p:sp>
        <p:nvSpPr>
          <p:cNvPr id="122" name="ZoneTexte 12"/>
          <p:cNvSpPr/>
          <p:nvPr/>
        </p:nvSpPr>
        <p:spPr>
          <a:xfrm>
            <a:off x="743040" y="5657040"/>
            <a:ext cx="10705320" cy="115380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1" lang="fr-FR" sz="1800" spc="-1" strike="noStrike">
                <a:solidFill>
                  <a:srgbClr val="000000"/>
                </a:solidFill>
                <a:latin typeface="Calibri"/>
                <a:ea typeface="Calibri"/>
              </a:rPr>
              <a:t>7/ </a:t>
            </a:r>
            <a:r>
              <a:rPr b="0" lang="fr-FR" sz="1800" spc="-1" strike="noStrike">
                <a:solidFill>
                  <a:srgbClr val="000000"/>
                </a:solidFill>
                <a:latin typeface="Calibri"/>
                <a:ea typeface="Calibri"/>
              </a:rPr>
              <a:t>Trouvez les différences entre ces deux images.</a:t>
            </a:r>
            <a:r>
              <a:rPr b="1" lang="fr-FR" sz="1800" spc="-1" strike="noStrike">
                <a:solidFill>
                  <a:srgbClr val="000000"/>
                </a:solidFill>
                <a:latin typeface="Calibri"/>
                <a:ea typeface="Calibri"/>
              </a:rPr>
              <a:t> </a:t>
            </a:r>
            <a:r>
              <a:rPr b="0" lang="fr-FR" sz="1800" spc="-1" strike="noStrike">
                <a:solidFill>
                  <a:srgbClr val="000000"/>
                </a:solidFill>
                <a:latin typeface="Calibri"/>
                <a:ea typeface="Calibri"/>
              </a:rPr>
              <a:t>___________________________________________________</a:t>
            </a:r>
            <a:endParaRPr b="0" lang="fr-FR" sz="1800" spc="-1" strike="noStrike">
              <a:solidFill>
                <a:srgbClr val="000000"/>
              </a:solidFill>
              <a:latin typeface="Calibri"/>
            </a:endParaRPr>
          </a:p>
          <a:p>
            <a:pPr>
              <a:lnSpc>
                <a:spcPct val="107000"/>
              </a:lnSpc>
              <a:spcAft>
                <a:spcPts val="799"/>
              </a:spcAft>
              <a:buNone/>
            </a:pPr>
            <a:r>
              <a:rPr b="0" lang="fr-FR" sz="1800" spc="-1" strike="noStrike">
                <a:solidFill>
                  <a:srgbClr val="000000"/>
                </a:solidFill>
                <a:latin typeface="Calibri"/>
                <a:ea typeface="Calibri"/>
              </a:rPr>
              <a:t>____________________________________________________________________________________________</a:t>
            </a:r>
            <a:endParaRPr b="0" lang="fr-FR" sz="1800" spc="-1" strike="noStrike">
              <a:solidFill>
                <a:srgbClr val="000000"/>
              </a:solidFill>
              <a:latin typeface="Calibri"/>
            </a:endParaRPr>
          </a:p>
          <a:p>
            <a:pPr>
              <a:lnSpc>
                <a:spcPct val="100000"/>
              </a:lnSpc>
              <a:buNone/>
            </a:pPr>
            <a:endParaRPr b="0" lang="fr-FR" sz="1800" spc="-1" strike="noStrike">
              <a:solidFill>
                <a:srgbClr val="000000"/>
              </a:solidFill>
              <a:latin typeface="Calibri"/>
            </a:endParaRPr>
          </a:p>
        </p:txBody>
      </p:sp>
      <p:sp>
        <p:nvSpPr>
          <p:cNvPr id="123" name="Rectangle 1"/>
          <p:cNvSpPr/>
          <p:nvPr/>
        </p:nvSpPr>
        <p:spPr>
          <a:xfrm>
            <a:off x="2012760" y="646920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1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1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1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ZoneTexte 5"/>
          <p:cNvSpPr/>
          <p:nvPr/>
        </p:nvSpPr>
        <p:spPr>
          <a:xfrm>
            <a:off x="537480" y="609480"/>
            <a:ext cx="11116440" cy="5675400"/>
          </a:xfrm>
          <a:prstGeom prst="rect">
            <a:avLst/>
          </a:prstGeom>
          <a:noFill/>
          <a:ln w="0">
            <a:noFill/>
          </a:ln>
        </p:spPr>
        <p:style>
          <a:lnRef idx="0"/>
          <a:fillRef idx="0"/>
          <a:effectRef idx="0"/>
          <a:fontRef idx="minor"/>
        </p:style>
        <p:txBody>
          <a:bodyPr lIns="90000" rIns="90000" tIns="45000" bIns="45000" anchor="t">
            <a:spAutoFit/>
          </a:bodyPr>
          <a:p>
            <a:pPr>
              <a:lnSpc>
                <a:spcPct val="107000"/>
              </a:lnSpc>
              <a:spcAft>
                <a:spcPts val="799"/>
              </a:spcAft>
              <a:buNone/>
            </a:pPr>
            <a:r>
              <a:rPr b="1" lang="fr-FR" sz="1800" spc="-1" strike="noStrike">
                <a:solidFill>
                  <a:srgbClr val="000000"/>
                </a:solidFill>
                <a:latin typeface="Calibri"/>
                <a:ea typeface="Calibri"/>
              </a:rPr>
              <a:t>8/ Pourquoi la deuxième image met-elle selon vous, en doute ce qui est rapporté par la première image ? </a:t>
            </a:r>
            <a:r>
              <a:rPr b="0" lang="fr-FR" sz="1800" spc="-1" strike="noStrike">
                <a:solidFill>
                  <a:srgbClr val="000000"/>
                </a:solidFill>
                <a:latin typeface="Calibri"/>
                <a:ea typeface="Calibri"/>
              </a:rPr>
              <a:t>_______________________________________________________________________________________________</a:t>
            </a:r>
            <a:endParaRPr b="0" lang="fr-FR" sz="1800" spc="-1" strike="noStrike">
              <a:solidFill>
                <a:srgbClr val="000000"/>
              </a:solidFill>
              <a:latin typeface="Calibri"/>
            </a:endParaRPr>
          </a:p>
          <a:p>
            <a:pPr>
              <a:lnSpc>
                <a:spcPct val="107000"/>
              </a:lnSpc>
              <a:spcAft>
                <a:spcPts val="799"/>
              </a:spcAft>
              <a:buNone/>
            </a:pP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a:p>
            <a:pPr>
              <a:lnSpc>
                <a:spcPct val="107000"/>
              </a:lnSpc>
              <a:spcAft>
                <a:spcPts val="799"/>
              </a:spcAft>
              <a:buNone/>
            </a:pPr>
            <a:r>
              <a:rPr b="1" lang="fr-FR" sz="1600" spc="-1" strike="noStrike">
                <a:solidFill>
                  <a:srgbClr val="000000"/>
                </a:solidFill>
                <a:latin typeface="Calibri"/>
                <a:ea typeface="Calibri"/>
              </a:rPr>
              <a:t> </a:t>
            </a:r>
            <a:r>
              <a:rPr b="1" lang="fr-FR" sz="1800" spc="-1" strike="noStrike">
                <a:solidFill>
                  <a:srgbClr val="000000"/>
                </a:solidFill>
                <a:latin typeface="Calibri"/>
                <a:ea typeface="Calibri"/>
              </a:rPr>
              <a:t>9/ Est-ce que la personne à l’origine du tweet de la deuxième image est la seule à penser ce qu’elle écrit ? </a:t>
            </a: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a:p>
            <a:pPr>
              <a:lnSpc>
                <a:spcPct val="107000"/>
              </a:lnSpc>
              <a:spcAft>
                <a:spcPts val="799"/>
              </a:spcAft>
              <a:buNone/>
            </a:pPr>
            <a:r>
              <a:rPr b="1" lang="fr-FR" sz="1800" spc="-1" strike="noStrike">
                <a:solidFill>
                  <a:srgbClr val="000000"/>
                </a:solidFill>
                <a:latin typeface="Calibri"/>
                <a:ea typeface="Calibri"/>
              </a:rPr>
              <a:t>10/ À la lecture du commentaire de la deuxième image (« </a:t>
            </a:r>
            <a:r>
              <a:rPr b="1" i="1" lang="fr-FR" sz="1800" spc="-1" strike="noStrike">
                <a:solidFill>
                  <a:srgbClr val="000000"/>
                </a:solidFill>
                <a:latin typeface="Calibri"/>
                <a:ea typeface="Calibri"/>
              </a:rPr>
              <a:t>Froid dans le dos… SUPPRIMER CAAF C TOUT !!! Et autres… Simple non…</a:t>
            </a:r>
            <a:r>
              <a:rPr b="1" lang="fr-FR" sz="1800" spc="-1" strike="noStrike">
                <a:solidFill>
                  <a:srgbClr val="000000"/>
                </a:solidFill>
                <a:latin typeface="Calibri"/>
                <a:ea typeface="Calibri"/>
              </a:rPr>
              <a:t> »), expliquez en quelques mots ce que la personne à l’origine de ce Tweet a selon vous, voulu montrer en partageant cette photographie ? </a:t>
            </a:r>
            <a:r>
              <a:rPr b="0" lang="fr-FR" sz="1800" spc="-1" strike="noStrike">
                <a:solidFill>
                  <a:srgbClr val="000000"/>
                </a:solidFill>
                <a:latin typeface="Calibri"/>
                <a:ea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lang="fr-FR" sz="1800" spc="-1" strike="noStrike">
              <a:solidFill>
                <a:srgbClr val="000000"/>
              </a:solidFill>
              <a:latin typeface="Calibri"/>
            </a:endParaRPr>
          </a:p>
        </p:txBody>
      </p:sp>
      <p:sp>
        <p:nvSpPr>
          <p:cNvPr id="125" name="Rectangle 1"/>
          <p:cNvSpPr/>
          <p:nvPr/>
        </p:nvSpPr>
        <p:spPr>
          <a:xfrm>
            <a:off x="2098440" y="6384240"/>
            <a:ext cx="9884520" cy="394560"/>
          </a:xfrm>
          <a:prstGeom prst="rect">
            <a:avLst/>
          </a:prstGeom>
          <a:noFill/>
          <a:ln w="0">
            <a:noFill/>
          </a:ln>
        </p:spPr>
        <p:style>
          <a:lnRef idx="0"/>
          <a:fillRef idx="0"/>
          <a:effectRef idx="0"/>
          <a:fontRef idx="minor"/>
        </p:style>
        <p:txBody>
          <a:bodyPr numCol="1" spcCol="0" wrap="none" lIns="90000" rIns="90000" tIns="45000" bIns="45000" anchor="ctr">
            <a:spAutoFit/>
          </a:bodyPr>
          <a:p>
            <a:pPr algn="r">
              <a:lnSpc>
                <a:spcPct val="100000"/>
              </a:lnSpc>
              <a:buNone/>
              <a:tabLst>
                <a:tab algn="l" pos="0"/>
              </a:tabLst>
            </a:pPr>
            <a:r>
              <a:rPr b="0" lang="fr-FR" sz="1000" spc="-1" strike="noStrike">
                <a:solidFill>
                  <a:srgbClr val="000000"/>
                </a:solidFill>
                <a:latin typeface="Calibri"/>
                <a:ea typeface="Calibri"/>
              </a:rPr>
              <a:t>PPT réalisé par Nicolas Certain Delus (professeur d’histoire et de géographie) pour le groupe Laïcité </a:t>
            </a:r>
            <a:endParaRPr b="0" lang="fr-FR" sz="1000" spc="-1" strike="noStrike">
              <a:solidFill>
                <a:srgbClr val="000000"/>
              </a:solidFill>
              <a:latin typeface="Calibri"/>
            </a:endParaRPr>
          </a:p>
          <a:p>
            <a:pPr algn="r">
              <a:lnSpc>
                <a:spcPct val="100000"/>
              </a:lnSpc>
              <a:buNone/>
              <a:tabLst>
                <a:tab algn="l" pos="0"/>
              </a:tabLst>
            </a:pPr>
            <a:r>
              <a:rPr b="0" lang="fr-FR" sz="1000" spc="-1" strike="noStrike">
                <a:solidFill>
                  <a:srgbClr val="000000"/>
                </a:solidFill>
                <a:latin typeface="Calibri"/>
                <a:ea typeface="Calibri"/>
              </a:rPr>
              <a:t>du collège Jean Jaurès de Poissy composé de Marielle Lestoquard, Lou Jospin, Guillaume Dutrillaux, Marianne Billau, Antoine Poupon, Hélène Cuminet, Fabrice Coulon et Caroline Destermes</a:t>
            </a:r>
            <a:endParaRPr b="0" lang="fr-FR" sz="1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161</TotalTime>
  <Application>Collabora_Office/22.05.21.1$Linux_X86_64 LibreOffice_project/52e284da99c7c1bfd930c787ebe191f73c55d85b</Application>
  <AppVersion>15.0000</AppVersion>
  <Words>1610</Words>
  <Paragraphs>120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2023-11-15T07:50:07Z</dcterms:created>
  <dc:creator>hp</dc:creator>
  <dc:description/>
  <dc:language>fr-FR</dc:language>
  <cp:lastModifiedBy>hp</cp:lastModifiedBy>
  <dcterms:modified xsi:type="dcterms:W3CDTF">2024-02-22T12:33:47Z</dcterms:modified>
  <cp:revision>20</cp:revision>
  <dc:subject/>
  <dc:title>    9 décembre 2023 : Journée de la laïcité – Niveau 4ème  Première séance :   Mener une enquête sur une photographie  publiée sur les réseaux sociaux  analyser – décrypter – faire preuve d’esprit critique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14</vt:i4>
  </property>
</Properties>
</file>