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56" r:id="rId2"/>
    <p:sldId id="276" r:id="rId3"/>
    <p:sldId id="285" r:id="rId4"/>
    <p:sldId id="288" r:id="rId5"/>
    <p:sldId id="286" r:id="rId6"/>
    <p:sldId id="289" r:id="rId7"/>
    <p:sldId id="287" r:id="rId8"/>
    <p:sldId id="263" r:id="rId9"/>
    <p:sldId id="260" r:id="rId10"/>
    <p:sldId id="261" r:id="rId11"/>
    <p:sldId id="257" r:id="rId12"/>
    <p:sldId id="258" r:id="rId13"/>
    <p:sldId id="259" r:id="rId14"/>
    <p:sldId id="262" r:id="rId15"/>
    <p:sldId id="281" r:id="rId16"/>
    <p:sldId id="273" r:id="rId17"/>
    <p:sldId id="270" r:id="rId18"/>
    <p:sldId id="265" r:id="rId19"/>
    <p:sldId id="271" r:id="rId20"/>
    <p:sldId id="272" r:id="rId21"/>
    <p:sldId id="274" r:id="rId22"/>
    <p:sldId id="268" r:id="rId23"/>
    <p:sldId id="269" r:id="rId24"/>
    <p:sldId id="282" r:id="rId25"/>
    <p:sldId id="280" r:id="rId26"/>
    <p:sldId id="283" r:id="rId27"/>
    <p:sldId id="284" r:id="rId28"/>
    <p:sldId id="277" r:id="rId2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026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13137-F720-495A-B4E5-E638B13C0AD3}" type="datetimeFigureOut">
              <a:rPr lang="fr-FR" smtClean="0"/>
              <a:t>17/01/2017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F64AE-62FA-4074-B1B8-6CC0D796DEF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1023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Shape 12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6" name="Shape 127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Shape 12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6" name="Shape 127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Shape 12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6" name="Shape 127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Shape 12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6" name="Shape 127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Shape 12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6" name="Shape 127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Shape 12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6" name="Shape 127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Shape 129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5" name="Shape 129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Shape 130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01" name="Shape 130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FF571272-B959-4F26-9443-0BDE7FAC756B}" type="datetimeFigureOut">
              <a:rPr lang="fr-FR" smtClean="0"/>
              <a:t>17/01/2017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A2ECBF12-AAAF-49C0-8E5D-1A76B41260AA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1272-B959-4F26-9443-0BDE7FAC756B}" type="datetimeFigureOut">
              <a:rPr lang="fr-FR" smtClean="0"/>
              <a:t>17/01/2017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CBF12-AAAF-49C0-8E5D-1A76B41260AA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1272-B959-4F26-9443-0BDE7FAC756B}" type="datetimeFigureOut">
              <a:rPr lang="fr-FR" smtClean="0"/>
              <a:t>17/01/2017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CBF12-AAAF-49C0-8E5D-1A76B41260AA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1272-B959-4F26-9443-0BDE7FAC756B}" type="datetimeFigureOut">
              <a:rPr lang="fr-FR" smtClean="0"/>
              <a:t>17/01/2017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CBF12-AAAF-49C0-8E5D-1A76B41260AA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1272-B959-4F26-9443-0BDE7FAC756B}" type="datetimeFigureOut">
              <a:rPr lang="fr-FR" smtClean="0"/>
              <a:t>17/01/2017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CBF12-AAAF-49C0-8E5D-1A76B41260AA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1272-B959-4F26-9443-0BDE7FAC756B}" type="datetimeFigureOut">
              <a:rPr lang="fr-FR" smtClean="0"/>
              <a:t>17/01/2017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CBF12-AAAF-49C0-8E5D-1A76B41260AA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1272-B959-4F26-9443-0BDE7FAC756B}" type="datetimeFigureOut">
              <a:rPr lang="fr-FR" smtClean="0"/>
              <a:t>17/01/2017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CBF12-AAAF-49C0-8E5D-1A76B41260AA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1272-B959-4F26-9443-0BDE7FAC756B}" type="datetimeFigureOut">
              <a:rPr lang="fr-FR" smtClean="0"/>
              <a:t>17/01/2017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CBF12-AAAF-49C0-8E5D-1A76B41260AA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1272-B959-4F26-9443-0BDE7FAC756B}" type="datetimeFigureOut">
              <a:rPr lang="fr-FR" smtClean="0"/>
              <a:t>17/01/2017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CBF12-AAAF-49C0-8E5D-1A76B41260AA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FF571272-B959-4F26-9443-0BDE7FAC756B}" type="datetimeFigureOut">
              <a:rPr lang="fr-FR" smtClean="0"/>
              <a:t>17/01/2017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A2ECBF12-AAAF-49C0-8E5D-1A76B41260AA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FF571272-B959-4F26-9443-0BDE7FAC756B}" type="datetimeFigureOut">
              <a:rPr lang="fr-FR" smtClean="0"/>
              <a:t>17/01/2017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A2ECBF12-AAAF-49C0-8E5D-1A76B41260AA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FF571272-B959-4F26-9443-0BDE7FAC756B}" type="datetimeFigureOut">
              <a:rPr lang="fr-FR" smtClean="0"/>
              <a:t>17/01/2017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2ECBF12-AAAF-49C0-8E5D-1A76B41260AA}" type="slidenum">
              <a:rPr lang="fr-FR" smtClean="0"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63688" y="1340768"/>
            <a:ext cx="5723468" cy="1828090"/>
          </a:xfrm>
        </p:spPr>
        <p:txBody>
          <a:bodyPr>
            <a:normAutofit/>
          </a:bodyPr>
          <a:lstStyle/>
          <a:p>
            <a:r>
              <a:rPr lang="fr-FR" sz="2800" baseline="30000" dirty="0"/>
              <a:t>Histoire-Géographie –Cycle 4</a:t>
            </a:r>
            <a:br>
              <a:rPr lang="fr-FR" sz="2800" baseline="30000" dirty="0"/>
            </a:br>
            <a:r>
              <a:rPr lang="fr-FR" sz="2800" baseline="30000" dirty="0"/>
              <a:t/>
            </a:r>
            <a:br>
              <a:rPr lang="fr-FR" sz="2800" baseline="30000" dirty="0"/>
            </a:br>
            <a:r>
              <a:rPr lang="fr-FR" baseline="30000" dirty="0"/>
              <a:t>L’évaluation formatrice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63688" y="3140968"/>
            <a:ext cx="5712179" cy="1524000"/>
          </a:xfrm>
        </p:spPr>
        <p:txBody>
          <a:bodyPr>
            <a:normAutofit lnSpcReduction="10000"/>
          </a:bodyPr>
          <a:lstStyle/>
          <a:p>
            <a:r>
              <a:rPr lang="fr-FR" dirty="0"/>
              <a:t>pour travailler avec les élèves </a:t>
            </a:r>
          </a:p>
          <a:p>
            <a:r>
              <a:rPr lang="fr-FR" sz="3600" b="1" dirty="0"/>
              <a:t>la pratique du langage cartographique en 3</a:t>
            </a:r>
            <a:r>
              <a:rPr lang="fr-FR" sz="3600" b="1" baseline="30000" dirty="0"/>
              <a:t>ème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563888" y="5602451"/>
            <a:ext cx="46378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>
                    <a:lumMod val="50000"/>
                  </a:schemeClr>
                </a:solidFill>
              </a:rPr>
              <a:t>Déborah Clausell, Collège Pierre de Coubertin, Chevreuse, novembre 2016</a:t>
            </a:r>
          </a:p>
        </p:txBody>
      </p:sp>
    </p:spTree>
    <p:extLst>
      <p:ext uri="{BB962C8B-B14F-4D97-AF65-F5344CB8AC3E}">
        <p14:creationId xmlns:p14="http://schemas.microsoft.com/office/powerpoint/2010/main" val="3919064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89377" y="520223"/>
            <a:ext cx="6965245" cy="1202485"/>
          </a:xfrm>
        </p:spPr>
        <p:txBody>
          <a:bodyPr>
            <a:normAutofit/>
          </a:bodyPr>
          <a:lstStyle/>
          <a:p>
            <a:r>
              <a:rPr lang="fr-FR" sz="3200" dirty="0"/>
              <a:t>1.3 Les compétences mises en œuvre par ordre de priorité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18" y="1844824"/>
            <a:ext cx="6327775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97" b="629"/>
          <a:stretch/>
        </p:blipFill>
        <p:spPr bwMode="auto">
          <a:xfrm>
            <a:off x="1002718" y="3717032"/>
            <a:ext cx="6619875" cy="195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648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1.1 Les attendus du programme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5081938" cy="419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71600" y="3284984"/>
            <a:ext cx="1440160" cy="504056"/>
          </a:xfrm>
          <a:prstGeom prst="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5" t="35167" r="3739" b="40925"/>
          <a:stretch/>
        </p:blipFill>
        <p:spPr bwMode="auto">
          <a:xfrm>
            <a:off x="2555776" y="3535168"/>
            <a:ext cx="4943192" cy="1484768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7" t="89106"/>
          <a:stretch/>
        </p:blipFill>
        <p:spPr bwMode="auto">
          <a:xfrm>
            <a:off x="2555776" y="5733256"/>
            <a:ext cx="5197773" cy="676558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120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187624" y="498323"/>
            <a:ext cx="6965245" cy="1202485"/>
          </a:xfrm>
        </p:spPr>
        <p:txBody>
          <a:bodyPr>
            <a:normAutofit/>
          </a:bodyPr>
          <a:lstStyle/>
          <a:p>
            <a:r>
              <a:rPr lang="fr-FR" sz="3200" dirty="0"/>
              <a:t>1.2 Les précisions de la fiche ressource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2520280" cy="292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07"/>
          <a:stretch/>
        </p:blipFill>
        <p:spPr bwMode="auto">
          <a:xfrm>
            <a:off x="1431858" y="3212976"/>
            <a:ext cx="6524518" cy="2915274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512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89377" y="520223"/>
            <a:ext cx="6965245" cy="1202485"/>
          </a:xfrm>
        </p:spPr>
        <p:txBody>
          <a:bodyPr>
            <a:normAutofit/>
          </a:bodyPr>
          <a:lstStyle/>
          <a:p>
            <a:r>
              <a:rPr lang="fr-FR" sz="3200" dirty="0"/>
              <a:t>1.2 Les précisions de la fiche ressource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76" y="1412776"/>
            <a:ext cx="3600624" cy="448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97"/>
          <a:stretch/>
        </p:blipFill>
        <p:spPr bwMode="auto">
          <a:xfrm>
            <a:off x="2123728" y="4077072"/>
            <a:ext cx="5612187" cy="2591379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29821" y="1484784"/>
            <a:ext cx="3242579" cy="1944216"/>
          </a:xfrm>
          <a:prstGeom prst="wedgeRectCallout">
            <a:avLst>
              <a:gd name="adj1" fmla="val -61660"/>
              <a:gd name="adj2" fmla="val 6619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L’aire urbaine de Paris a été étudiée au préalable à l’aide d’un schéma simple d’une aire urbaine.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Cette étude de cas a été mise en perspective avec les phénomènes caractéristiques des aires urbaines à l’échelle locale et régionale.</a:t>
            </a:r>
          </a:p>
        </p:txBody>
      </p:sp>
    </p:spTree>
    <p:extLst>
      <p:ext uri="{BB962C8B-B14F-4D97-AF65-F5344CB8AC3E}">
        <p14:creationId xmlns:p14="http://schemas.microsoft.com/office/powerpoint/2010/main" val="1741926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2. Mise en œuvre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sz="quarter" idx="13"/>
          </p:nvPr>
        </p:nvSpPr>
        <p:spPr>
          <a:xfrm>
            <a:off x="1259632" y="2132856"/>
            <a:ext cx="3200400" cy="3602736"/>
          </a:xfrm>
        </p:spPr>
        <p:txBody>
          <a:bodyPr>
            <a:normAutofit/>
          </a:bodyPr>
          <a:lstStyle/>
          <a:p>
            <a:pPr marL="0" lvl="0" indent="0">
              <a:spcBef>
                <a:spcPct val="0"/>
              </a:spcBef>
              <a:buClr>
                <a:schemeClr val="dk1"/>
              </a:buClr>
              <a:buSzPct val="25000"/>
              <a:buNone/>
            </a:pPr>
            <a:r>
              <a:rPr lang="fr-FR" dirty="0">
                <a:latin typeface="+mj-lt"/>
                <a:ea typeface="+mj-ea"/>
                <a:cs typeface="+mj-cs"/>
                <a:sym typeface="Century Gothic"/>
              </a:rPr>
              <a:t>2.1 Séance 1 : créer la fiche de critères</a:t>
            </a:r>
          </a:p>
          <a:p>
            <a:pPr marL="0" lvl="0" indent="0">
              <a:spcBef>
                <a:spcPct val="0"/>
              </a:spcBef>
              <a:buClr>
                <a:schemeClr val="dk1"/>
              </a:buClr>
              <a:buSzPct val="25000"/>
              <a:buNone/>
            </a:pPr>
            <a:endParaRPr lang="fr-FR" sz="1800" dirty="0">
              <a:latin typeface="+mj-lt"/>
              <a:ea typeface="+mj-ea"/>
              <a:cs typeface="+mj-cs"/>
              <a:sym typeface="Century Gothic"/>
            </a:endParaRPr>
          </a:p>
          <a:p>
            <a:pPr marL="0" indent="0">
              <a:spcBef>
                <a:spcPct val="0"/>
              </a:spcBef>
              <a:buClr>
                <a:schemeClr val="dk1"/>
              </a:buClr>
              <a:buSzPct val="25000"/>
              <a:buNone/>
            </a:pPr>
            <a:r>
              <a:rPr lang="fr-FR" dirty="0">
                <a:latin typeface="+mj-lt"/>
                <a:ea typeface="+mj-ea"/>
                <a:cs typeface="+mj-cs"/>
                <a:sym typeface="Century Gothic"/>
              </a:rPr>
              <a:t>2.2 Séance 2 : utiliser la fiche de critères</a:t>
            </a:r>
            <a:endParaRPr lang="fr-FR" dirty="0">
              <a:latin typeface="+mj-lt"/>
              <a:ea typeface="+mj-ea"/>
              <a:cs typeface="+mj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4151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2. Séance 1 : créer la fiche de critères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sz="quarter" idx="13"/>
          </p:nvPr>
        </p:nvSpPr>
        <p:spPr>
          <a:xfrm>
            <a:off x="1259632" y="2132856"/>
            <a:ext cx="3200400" cy="3602736"/>
          </a:xfrm>
        </p:spPr>
        <p:txBody>
          <a:bodyPr>
            <a:normAutofit lnSpcReduction="10000"/>
          </a:bodyPr>
          <a:lstStyle/>
          <a:p>
            <a:pPr marL="0" lvl="0" indent="0">
              <a:spcBef>
                <a:spcPct val="0"/>
              </a:spcBef>
              <a:buClr>
                <a:schemeClr val="dk1"/>
              </a:buClr>
              <a:buSzPct val="25000"/>
              <a:buNone/>
            </a:pPr>
            <a:r>
              <a:rPr lang="fr-FR" dirty="0">
                <a:latin typeface="+mj-lt"/>
                <a:ea typeface="+mj-ea"/>
                <a:cs typeface="+mj-cs"/>
                <a:sym typeface="Century Gothic"/>
              </a:rPr>
              <a:t>Consigne générale :</a:t>
            </a:r>
          </a:p>
          <a:p>
            <a:pPr marL="0" lvl="0" indent="0">
              <a:spcBef>
                <a:spcPct val="0"/>
              </a:spcBef>
              <a:buClr>
                <a:schemeClr val="dk1"/>
              </a:buClr>
              <a:buSzPct val="25000"/>
              <a:buNone/>
            </a:pPr>
            <a:endParaRPr lang="fr-FR" dirty="0">
              <a:latin typeface="+mj-lt"/>
              <a:ea typeface="+mj-ea"/>
              <a:cs typeface="+mj-cs"/>
              <a:sym typeface="Century Gothic"/>
            </a:endParaRPr>
          </a:p>
          <a:p>
            <a:pPr marL="0" lvl="0" indent="0">
              <a:spcBef>
                <a:spcPct val="0"/>
              </a:spcBef>
              <a:buClr>
                <a:schemeClr val="dk1"/>
              </a:buClr>
              <a:buSzPct val="25000"/>
              <a:buNone/>
            </a:pPr>
            <a:r>
              <a:rPr lang="fr-FR" sz="1800" dirty="0">
                <a:latin typeface="+mj-lt"/>
                <a:ea typeface="+mj-ea"/>
                <a:cs typeface="+mj-cs"/>
                <a:sym typeface="Century Gothic"/>
              </a:rPr>
              <a:t>Nous allons créer une fiche de critères pour évaluer les productions cartographiques tout au long de l’année.</a:t>
            </a:r>
          </a:p>
          <a:p>
            <a:pPr marL="0" lvl="0" indent="0">
              <a:spcBef>
                <a:spcPct val="0"/>
              </a:spcBef>
              <a:buClr>
                <a:schemeClr val="dk1"/>
              </a:buClr>
              <a:buSzPct val="25000"/>
              <a:buNone/>
            </a:pPr>
            <a:endParaRPr lang="fr-FR" sz="1800" dirty="0">
              <a:latin typeface="+mj-lt"/>
              <a:ea typeface="+mj-ea"/>
              <a:cs typeface="+mj-cs"/>
              <a:sym typeface="Century Gothic"/>
            </a:endParaRPr>
          </a:p>
          <a:p>
            <a:pPr marL="0" lvl="0" indent="0">
              <a:spcBef>
                <a:spcPct val="0"/>
              </a:spcBef>
              <a:buClr>
                <a:schemeClr val="dk1"/>
              </a:buClr>
              <a:buSzPct val="25000"/>
              <a:buNone/>
            </a:pPr>
            <a:r>
              <a:rPr lang="fr-FR" sz="1800" dirty="0">
                <a:latin typeface="+mj-lt"/>
                <a:ea typeface="+mj-ea"/>
                <a:cs typeface="+mj-cs"/>
                <a:sym typeface="Century Gothic"/>
              </a:rPr>
              <a:t>Support : </a:t>
            </a:r>
          </a:p>
          <a:p>
            <a:pPr marL="0" lvl="0" indent="0">
              <a:spcBef>
                <a:spcPct val="0"/>
              </a:spcBef>
              <a:buClr>
                <a:schemeClr val="dk1"/>
              </a:buClr>
              <a:buSzPct val="25000"/>
              <a:buNone/>
            </a:pPr>
            <a:r>
              <a:rPr lang="fr-FR" sz="1800" dirty="0">
                <a:latin typeface="+mj-lt"/>
                <a:ea typeface="+mj-ea"/>
                <a:cs typeface="+mj-cs"/>
                <a:sym typeface="Century Gothic"/>
              </a:rPr>
              <a:t>Ce croquis est réalisé par le professeur  et va au-delà </a:t>
            </a:r>
            <a:r>
              <a:rPr lang="fr-FR" sz="1800" dirty="0" smtClean="0">
                <a:latin typeface="+mj-lt"/>
                <a:ea typeface="+mj-ea"/>
                <a:cs typeface="+mj-cs"/>
                <a:sym typeface="Century Gothic"/>
              </a:rPr>
              <a:t>de ce qui est attendu pour un élève de </a:t>
            </a:r>
            <a:r>
              <a:rPr lang="fr-FR" sz="1800" dirty="0">
                <a:latin typeface="+mj-lt"/>
                <a:ea typeface="+mj-ea"/>
                <a:cs typeface="+mj-cs"/>
                <a:sym typeface="Century Gothic"/>
              </a:rPr>
              <a:t>3</a:t>
            </a:r>
            <a:r>
              <a:rPr lang="fr-FR" sz="1800" baseline="30000" dirty="0">
                <a:latin typeface="+mj-lt"/>
                <a:ea typeface="+mj-ea"/>
                <a:cs typeface="+mj-cs"/>
                <a:sym typeface="Century Gothic"/>
              </a:rPr>
              <a:t>ème</a:t>
            </a:r>
            <a:r>
              <a:rPr lang="fr-FR" sz="1800" dirty="0">
                <a:latin typeface="+mj-lt"/>
                <a:ea typeface="+mj-ea"/>
                <a:cs typeface="+mj-cs"/>
                <a:sym typeface="Century Gothic"/>
              </a:rPr>
              <a:t> </a:t>
            </a:r>
            <a:r>
              <a:rPr lang="fr-FR" sz="1800" dirty="0" smtClean="0">
                <a:latin typeface="+mj-lt"/>
                <a:ea typeface="+mj-ea"/>
                <a:cs typeface="+mj-cs"/>
                <a:sym typeface="Century Gothic"/>
              </a:rPr>
              <a:t>en matière de réalisation cartographique. </a:t>
            </a:r>
            <a:endParaRPr lang="fr-FR" sz="1800" dirty="0">
              <a:latin typeface="+mj-lt"/>
              <a:ea typeface="+mj-ea"/>
              <a:cs typeface="+mj-cs"/>
            </a:endParaRPr>
          </a:p>
        </p:txBody>
      </p:sp>
      <p:pic>
        <p:nvPicPr>
          <p:cNvPr id="10" name="Shape 1273"/>
          <p:cNvPicPr preferRelativeResize="0">
            <a:picLocks noGrp="1"/>
          </p:cNvPicPr>
          <p:nvPr>
            <p:ph sz="quarter" idx="14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5292080" y="1844824"/>
            <a:ext cx="2295004" cy="3605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14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-60000">
            <a:off x="982451" y="1007377"/>
            <a:ext cx="3064827" cy="1270114"/>
          </a:xfrm>
        </p:spPr>
        <p:txBody>
          <a:bodyPr>
            <a:noAutofit/>
          </a:bodyPr>
          <a:lstStyle/>
          <a:p>
            <a:pPr algn="l">
              <a:buClr>
                <a:schemeClr val="dk1"/>
              </a:buClr>
              <a:buSzPct val="25000"/>
            </a:pPr>
            <a:r>
              <a:rPr lang="fr-FR" sz="1800" dirty="0">
                <a:sym typeface="Century Gothic"/>
              </a:rPr>
              <a:t>ETAPE 1 : Proposez un titre au croquis afin de définir sur quoi doit porter la légende.</a:t>
            </a:r>
          </a:p>
        </p:txBody>
      </p:sp>
      <p:sp>
        <p:nvSpPr>
          <p:cNvPr id="3" name="Rectangle 2"/>
          <p:cNvSpPr/>
          <p:nvPr/>
        </p:nvSpPr>
        <p:spPr>
          <a:xfrm>
            <a:off x="4788024" y="1320731"/>
            <a:ext cx="2808312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700" u="sng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Objectifs </a:t>
            </a:r>
            <a:r>
              <a:rPr lang="fr-FR" sz="17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:</a:t>
            </a:r>
          </a:p>
          <a:p>
            <a:endParaRPr lang="fr-FR" sz="1700" dirty="0">
              <a:solidFill>
                <a:srgbClr val="00B0F0"/>
              </a:solidFill>
              <a:latin typeface="Century Gothic"/>
              <a:ea typeface="Century Gothic"/>
              <a:cs typeface="Century Gothic"/>
            </a:endParaRPr>
          </a:p>
          <a:p>
            <a:pPr marL="285750" indent="-285750">
              <a:buFontTx/>
              <a:buChar char="-"/>
            </a:pPr>
            <a:endParaRPr lang="fr-FR" sz="1700" dirty="0">
              <a:solidFill>
                <a:srgbClr val="00B0F0"/>
              </a:solidFill>
              <a:latin typeface="Century Gothic"/>
              <a:ea typeface="Century Gothic"/>
              <a:cs typeface="Century Gothic"/>
            </a:endParaRPr>
          </a:p>
          <a:p>
            <a:pPr marL="285750" indent="-285750">
              <a:buFontTx/>
              <a:buChar char="-"/>
            </a:pPr>
            <a:r>
              <a:rPr lang="fr-FR" sz="17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Que faut-il indiquer dans le titre d’un croquis? …la nature (</a:t>
            </a:r>
            <a:r>
              <a:rPr lang="fr-FR" sz="1200" i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croquis, carte, plan, schéma</a:t>
            </a:r>
            <a:r>
              <a:rPr lang="fr-FR" sz="17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), le nom du phénomène représenté (</a:t>
            </a:r>
            <a:r>
              <a:rPr lang="fr-FR" sz="1400" i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influence des aires urbaines dans l’organisation du territoire)</a:t>
            </a:r>
            <a:r>
              <a:rPr lang="fr-FR" sz="17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 et d’une situation (</a:t>
            </a:r>
            <a:r>
              <a:rPr lang="fr-FR" sz="1400" i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en France</a:t>
            </a:r>
            <a:r>
              <a:rPr lang="fr-FR" sz="17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) </a:t>
            </a:r>
          </a:p>
          <a:p>
            <a:pPr marL="285750" indent="-285750">
              <a:buFontTx/>
              <a:buChar char="-"/>
            </a:pPr>
            <a:endParaRPr lang="fr-FR" sz="1700" dirty="0">
              <a:solidFill>
                <a:srgbClr val="00B0F0"/>
              </a:solidFill>
              <a:latin typeface="Century Gothic"/>
              <a:ea typeface="Century Gothic"/>
              <a:cs typeface="Century Gothic"/>
            </a:endParaRPr>
          </a:p>
          <a:p>
            <a:pPr marL="285750" indent="-285750">
              <a:buFontTx/>
              <a:buChar char="-"/>
            </a:pPr>
            <a:r>
              <a:rPr lang="fr-FR" sz="17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Un croquis est la réponse à un sujet. </a:t>
            </a:r>
          </a:p>
          <a:p>
            <a:pPr marL="285750" indent="-285750">
              <a:buFontTx/>
              <a:buChar char="-"/>
            </a:pPr>
            <a:endParaRPr lang="fr-FR" sz="1700" dirty="0">
              <a:solidFill>
                <a:srgbClr val="00B0F0"/>
              </a:solidFill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99593" y="3051974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Réponse attendue :</a:t>
            </a:r>
          </a:p>
          <a:p>
            <a:r>
              <a:rPr lang="fr-FR" dirty="0"/>
              <a:t>Croquis de l’influence des aires urbaines sur le territoire français</a:t>
            </a:r>
          </a:p>
        </p:txBody>
      </p:sp>
    </p:spTree>
    <p:extLst>
      <p:ext uri="{BB962C8B-B14F-4D97-AF65-F5344CB8AC3E}">
        <p14:creationId xmlns:p14="http://schemas.microsoft.com/office/powerpoint/2010/main" val="3642690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9" name="Shape 12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592" y="2636912"/>
            <a:ext cx="2399606" cy="24362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-60000">
            <a:off x="984483" y="1007358"/>
            <a:ext cx="3064827" cy="1503037"/>
          </a:xfrm>
        </p:spPr>
        <p:txBody>
          <a:bodyPr>
            <a:noAutofit/>
          </a:bodyPr>
          <a:lstStyle/>
          <a:p>
            <a:pPr algn="l">
              <a:buClr>
                <a:schemeClr val="dk1"/>
              </a:buClr>
              <a:buSzPct val="25000"/>
            </a:pPr>
            <a:r>
              <a:rPr lang="fr-FR" sz="1800" dirty="0">
                <a:sym typeface="Century Gothic"/>
              </a:rPr>
              <a:t>ETAPE 2 :</a:t>
            </a:r>
            <a:br>
              <a:rPr lang="fr-FR" sz="1800" dirty="0">
                <a:sym typeface="Century Gothic"/>
              </a:rPr>
            </a:br>
            <a:r>
              <a:rPr lang="fr-FR" sz="1800" dirty="0">
                <a:sym typeface="Century Gothic"/>
              </a:rPr>
              <a:t>Les figurés de la légende ont été mélangés à d’autres qui sont inutiles. Repérez les intrus, en adéquation avec le titre.</a:t>
            </a:r>
            <a:endParaRPr lang="fr-FR" sz="1800" dirty="0"/>
          </a:p>
        </p:txBody>
      </p:sp>
      <p:pic>
        <p:nvPicPr>
          <p:cNvPr id="7" name="Shape 1280"/>
          <p:cNvPicPr preferRelativeResize="0"/>
          <p:nvPr/>
        </p:nvPicPr>
        <p:blipFill rotWithShape="1">
          <a:blip r:embed="rId4">
            <a:alphaModFix/>
          </a:blip>
          <a:srcRect b="339"/>
          <a:stretch/>
        </p:blipFill>
        <p:spPr>
          <a:xfrm>
            <a:off x="4716016" y="980728"/>
            <a:ext cx="3240360" cy="4973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7187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9" name="Shape 12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592" y="2636912"/>
            <a:ext cx="2399606" cy="243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0" name="Shape 12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1800" y="3284984"/>
            <a:ext cx="1741955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spcBef>
                <a:spcPts val="0"/>
              </a:spcBef>
              <a:buClr>
                <a:srgbClr val="00B0F0"/>
              </a:buClr>
              <a:buSzPct val="25000"/>
              <a:buNone/>
            </a:pPr>
            <a:r>
              <a:rPr lang="fr-FR" sz="1800" u="sng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Objectifs :</a:t>
            </a:r>
          </a:p>
          <a:p>
            <a:pPr marL="0" lvl="0" indent="0">
              <a:spcBef>
                <a:spcPts val="0"/>
              </a:spcBef>
              <a:buClr>
                <a:srgbClr val="00B0F0"/>
              </a:buClr>
              <a:buSzPct val="25000"/>
              <a:buNone/>
            </a:pPr>
            <a:endParaRPr lang="fr-FR" sz="1800" u="sng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>
              <a:spcBef>
                <a:spcPts val="0"/>
              </a:spcBef>
              <a:buClr>
                <a:srgbClr val="00B0F0"/>
              </a:buClr>
              <a:buSzPct val="25000"/>
              <a:buNone/>
            </a:pPr>
            <a:r>
              <a:rPr lang="fr-FR" sz="18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Sensibiliser les élèves à des erreurs fréquentes: </a:t>
            </a:r>
          </a:p>
          <a:p>
            <a:pPr marL="0" lvl="0" indent="0">
              <a:spcBef>
                <a:spcPts val="0"/>
              </a:spcBef>
              <a:buClr>
                <a:srgbClr val="00B0F0"/>
              </a:buClr>
              <a:buSzPct val="25000"/>
              <a:buNone/>
            </a:pPr>
            <a:endParaRPr lang="fr-FR" sz="1800" u="sng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>
              <a:spcBef>
                <a:spcPts val="0"/>
              </a:spcBef>
              <a:buClr>
                <a:srgbClr val="00B0F0"/>
              </a:buClr>
              <a:buSzPct val="25000"/>
              <a:buNone/>
            </a:pPr>
            <a:r>
              <a:rPr lang="fr-FR" sz="18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</a:t>
            </a:r>
            <a:r>
              <a:rPr lang="fr-FR" sz="18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hors-sujet</a:t>
            </a:r>
            <a:r>
              <a:rPr lang="fr-FR" sz="18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14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(ex : </a:t>
            </a:r>
            <a:r>
              <a:rPr lang="fr-FR" sz="1400" i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 massifs montagneux)</a:t>
            </a:r>
          </a:p>
          <a:p>
            <a:pPr marL="0" lvl="0" indent="0">
              <a:spcBef>
                <a:spcPts val="0"/>
              </a:spcBef>
              <a:buClr>
                <a:srgbClr val="00B0F0"/>
              </a:buClr>
              <a:buSzPct val="25000"/>
              <a:buNone/>
            </a:pPr>
            <a:endParaRPr lang="fr-FR" sz="1400" i="1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>
              <a:spcBef>
                <a:spcPts val="0"/>
              </a:spcBef>
              <a:buClr>
                <a:srgbClr val="00B0F0"/>
              </a:buClr>
              <a:buSzPct val="25000"/>
              <a:buNone/>
            </a:pPr>
            <a:r>
              <a:rPr lang="fr-FR" sz="18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 cartes </a:t>
            </a:r>
            <a:r>
              <a:rPr lang="fr-FR" sz="18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surchargées </a:t>
            </a:r>
            <a:r>
              <a:rPr lang="fr-FR" sz="1400" i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(ex : les aires urbaines de moins de 1 million d’habitants)</a:t>
            </a:r>
          </a:p>
          <a:p>
            <a:pPr marL="0" lvl="0" indent="0">
              <a:spcBef>
                <a:spcPts val="0"/>
              </a:spcBef>
              <a:buClr>
                <a:srgbClr val="00B0F0"/>
              </a:buClr>
              <a:buSzPct val="25000"/>
              <a:buNone/>
            </a:pPr>
            <a:endParaRPr lang="fr-FR" sz="1400" i="1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>
              <a:spcBef>
                <a:spcPts val="0"/>
              </a:spcBef>
              <a:buClr>
                <a:srgbClr val="00B0F0"/>
              </a:buClr>
              <a:buSzPct val="25000"/>
              <a:buNone/>
            </a:pPr>
            <a:r>
              <a:rPr lang="fr-FR" sz="18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 </a:t>
            </a:r>
            <a:r>
              <a:rPr lang="fr-FR" sz="18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répétitions </a:t>
            </a:r>
            <a:r>
              <a:rPr lang="fr-FR" sz="1400" i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 ex : choix du figuré de surface sur l’aire d’influence plutôt que du figuré ponctuelle sur les aires d’extension)</a:t>
            </a:r>
          </a:p>
          <a:p>
            <a:pPr marL="0" lvl="0" indent="0">
              <a:spcBef>
                <a:spcPts val="0"/>
              </a:spcBef>
              <a:buClr>
                <a:srgbClr val="00B0F0"/>
              </a:buClr>
              <a:buSzPct val="25000"/>
              <a:buNone/>
            </a:pPr>
            <a:endParaRPr lang="fr-FR" sz="1400" i="1" dirty="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>
              <a:spcBef>
                <a:spcPts val="0"/>
              </a:spcBef>
              <a:buClr>
                <a:srgbClr val="00B0F0"/>
              </a:buClr>
              <a:buSzPct val="25000"/>
              <a:buNone/>
            </a:pPr>
            <a:r>
              <a:rPr lang="fr-FR" sz="18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fr-FR" sz="18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lisibilité</a:t>
            </a:r>
            <a:r>
              <a:rPr lang="fr-FR" sz="18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 carte </a:t>
            </a:r>
            <a:r>
              <a:rPr lang="fr-FR" sz="1400" i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(ex : faut-il ou non faire figurer les densité de population en plus des aires urbaines ?)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 rot="-60000">
            <a:off x="1136883" y="1159758"/>
            <a:ext cx="3064827" cy="15030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>
                <a:schemeClr val="dk1"/>
              </a:buClr>
              <a:buSzPct val="25000"/>
            </a:pPr>
            <a:r>
              <a:rPr lang="fr-FR" sz="1800" dirty="0">
                <a:sym typeface="Century Gothic"/>
              </a:rPr>
              <a:t>ETAPE 2 :</a:t>
            </a:r>
            <a:br>
              <a:rPr lang="fr-FR" sz="1800" dirty="0">
                <a:sym typeface="Century Gothic"/>
              </a:rPr>
            </a:br>
            <a:r>
              <a:rPr lang="fr-FR" sz="1800" dirty="0">
                <a:sym typeface="Century Gothic"/>
              </a:rPr>
              <a:t>Les figurés de la légende ont été mélangés à d’autres qui sont inutiles. Repérez les intrus, en adéquation avec le titre.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889212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-60000">
            <a:off x="982451" y="1007377"/>
            <a:ext cx="3064827" cy="1270114"/>
          </a:xfrm>
        </p:spPr>
        <p:txBody>
          <a:bodyPr>
            <a:noAutofit/>
          </a:bodyPr>
          <a:lstStyle/>
          <a:p>
            <a:pPr algn="l">
              <a:buClr>
                <a:schemeClr val="dk1"/>
              </a:buClr>
              <a:buSzPct val="25000"/>
            </a:pPr>
            <a:r>
              <a:rPr lang="fr-FR" sz="1800" dirty="0">
                <a:sym typeface="Century Gothic"/>
              </a:rPr>
              <a:t>ETAPE 3 :</a:t>
            </a:r>
            <a:br>
              <a:rPr lang="fr-FR" sz="1800" dirty="0">
                <a:sym typeface="Century Gothic"/>
              </a:rPr>
            </a:br>
            <a:r>
              <a:rPr lang="fr-FR" sz="1800" dirty="0">
                <a:sym typeface="Century Gothic"/>
              </a:rPr>
              <a:t>Placez les figurés restants au bon endroit dans la légende. </a:t>
            </a:r>
          </a:p>
        </p:txBody>
      </p:sp>
      <p:pic>
        <p:nvPicPr>
          <p:cNvPr id="7" name="Shape 1286"/>
          <p:cNvPicPr preferRelativeResize="0"/>
          <p:nvPr/>
        </p:nvPicPr>
        <p:blipFill rotWithShape="1">
          <a:blip r:embed="rId3">
            <a:alphaModFix/>
          </a:blip>
          <a:srcRect l="8750" t="14386" r="51406" b="11511"/>
          <a:stretch/>
        </p:blipFill>
        <p:spPr>
          <a:xfrm>
            <a:off x="4716016" y="1196752"/>
            <a:ext cx="3168352" cy="43204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re 1"/>
          <p:cNvSpPr txBox="1">
            <a:spLocks/>
          </p:cNvSpPr>
          <p:nvPr/>
        </p:nvSpPr>
        <p:spPr>
          <a:xfrm rot="-60000">
            <a:off x="1140486" y="4391752"/>
            <a:ext cx="3064827" cy="1270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buClr>
                <a:schemeClr val="dk1"/>
              </a:buClr>
              <a:buSzPct val="25000"/>
            </a:pPr>
            <a:r>
              <a:rPr lang="fr-FR" sz="1800" dirty="0">
                <a:sym typeface="Century Gothic"/>
              </a:rPr>
              <a:t>A noter :</a:t>
            </a:r>
          </a:p>
          <a:p>
            <a:pPr algn="l">
              <a:buClr>
                <a:schemeClr val="dk1"/>
              </a:buClr>
              <a:buSzPct val="25000"/>
            </a:pPr>
            <a:r>
              <a:rPr lang="fr-FR" sz="1800" dirty="0">
                <a:sym typeface="Century Gothic"/>
              </a:rPr>
              <a:t>Ici le choix est fait d’une légende complexe à deux niveaux car le croquis sert aussi de bilan du chapitre. </a:t>
            </a:r>
          </a:p>
          <a:p>
            <a:pPr algn="l">
              <a:buClr>
                <a:schemeClr val="dk1"/>
              </a:buClr>
              <a:buSzPct val="25000"/>
            </a:pPr>
            <a:r>
              <a:rPr lang="fr-FR" sz="1800" dirty="0">
                <a:sym typeface="Century Gothic"/>
              </a:rPr>
              <a:t>Il est donc nécessaire de </a:t>
            </a:r>
            <a:r>
              <a:rPr lang="fr-FR" sz="1800" dirty="0" smtClean="0">
                <a:sym typeface="Century Gothic"/>
              </a:rPr>
              <a:t>faire </a:t>
            </a:r>
            <a:r>
              <a:rPr lang="fr-FR" sz="1800" dirty="0">
                <a:sym typeface="Century Gothic"/>
              </a:rPr>
              <a:t>travailler </a:t>
            </a:r>
            <a:r>
              <a:rPr lang="fr-FR" sz="1800" dirty="0" smtClean="0">
                <a:sym typeface="Century Gothic"/>
              </a:rPr>
              <a:t>les élèves  en groupes hétérogènes </a:t>
            </a:r>
            <a:r>
              <a:rPr lang="fr-FR" sz="1800" dirty="0">
                <a:sym typeface="Century Gothic"/>
              </a:rPr>
              <a:t>et </a:t>
            </a:r>
            <a:r>
              <a:rPr lang="fr-FR" sz="1800" dirty="0" smtClean="0">
                <a:sym typeface="Century Gothic"/>
              </a:rPr>
              <a:t>de les aider.</a:t>
            </a:r>
            <a:endParaRPr lang="fr-FR" sz="1800" dirty="0"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094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63688" y="1340768"/>
            <a:ext cx="5723468" cy="1152128"/>
          </a:xfrm>
        </p:spPr>
        <p:txBody>
          <a:bodyPr>
            <a:normAutofit/>
          </a:bodyPr>
          <a:lstStyle/>
          <a:p>
            <a:r>
              <a:rPr lang="fr-FR" sz="2800" baseline="30000" dirty="0"/>
              <a:t>L’évaluation formatrice pour travailler avec les élèves </a:t>
            </a:r>
            <a:br>
              <a:rPr lang="fr-FR" sz="2800" baseline="30000" dirty="0"/>
            </a:br>
            <a:r>
              <a:rPr lang="fr-FR" sz="2800" baseline="30000" dirty="0"/>
              <a:t>la pratique du langage cartographique en 3ème</a:t>
            </a:r>
            <a:r>
              <a:rPr lang="fr-FR" sz="2800" b="1" baseline="30000" dirty="0"/>
              <a:t/>
            </a:r>
            <a:br>
              <a:rPr lang="fr-FR" sz="2800" b="1" baseline="30000" dirty="0"/>
            </a:br>
            <a:endParaRPr lang="fr-FR" sz="2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63688" y="2348880"/>
            <a:ext cx="5712179" cy="309634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fr-FR" sz="2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 L’évaluation formatrice</a:t>
            </a:r>
          </a:p>
          <a:p>
            <a:pPr algn="l"/>
            <a:r>
              <a:rPr lang="fr-FR" sz="2200" baseline="30000" dirty="0"/>
              <a:t>1.1 D</a:t>
            </a:r>
            <a:r>
              <a:rPr lang="fr-FR" sz="2200" baseline="30000" dirty="0" smtClean="0"/>
              <a:t>ans </a:t>
            </a:r>
            <a:r>
              <a:rPr lang="fr-FR" sz="2200" baseline="30000" dirty="0"/>
              <a:t>les grandes lignes</a:t>
            </a:r>
          </a:p>
          <a:p>
            <a:pPr algn="l"/>
            <a:r>
              <a:rPr lang="fr-FR" sz="2200" baseline="30000" dirty="0"/>
              <a:t>1.2 </a:t>
            </a:r>
            <a:r>
              <a:rPr lang="fr-FR" sz="2200" baseline="30000" dirty="0" smtClean="0"/>
              <a:t>Un </a:t>
            </a:r>
            <a:r>
              <a:rPr lang="fr-FR" sz="2200" baseline="30000" dirty="0"/>
              <a:t>système pédagogique</a:t>
            </a:r>
          </a:p>
          <a:p>
            <a:pPr algn="l"/>
            <a:endParaRPr lang="fr-FR" sz="22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fr-FR" sz="2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L’es objectifs de la séance</a:t>
            </a:r>
          </a:p>
          <a:p>
            <a:pPr algn="l"/>
            <a:r>
              <a:rPr lang="fr-FR" sz="2200" baseline="30000" dirty="0"/>
              <a:t>2.1 Les attendus du programme</a:t>
            </a:r>
          </a:p>
          <a:p>
            <a:pPr algn="l"/>
            <a:r>
              <a:rPr lang="fr-FR" sz="2200" baseline="30000" dirty="0"/>
              <a:t>2.2 </a:t>
            </a:r>
            <a:r>
              <a:rPr lang="fr-FR" sz="2200" baseline="30000" dirty="0" smtClean="0"/>
              <a:t>La </a:t>
            </a:r>
            <a:r>
              <a:rPr lang="fr-FR" sz="2200" baseline="30000" dirty="0"/>
              <a:t>fiche ressource</a:t>
            </a:r>
          </a:p>
          <a:p>
            <a:pPr algn="l"/>
            <a:r>
              <a:rPr lang="fr-FR" sz="2200" baseline="30000" dirty="0"/>
              <a:t>2.3 </a:t>
            </a:r>
            <a:r>
              <a:rPr lang="fr-FR" sz="2200" baseline="30000" dirty="0" smtClean="0"/>
              <a:t>Les </a:t>
            </a:r>
            <a:r>
              <a:rPr lang="fr-FR" sz="2200" baseline="30000" dirty="0"/>
              <a:t>compétences mobilisées</a:t>
            </a:r>
          </a:p>
          <a:p>
            <a:pPr algn="l"/>
            <a:endParaRPr lang="fr-FR" sz="2200" b="1" baseline="30000" dirty="0"/>
          </a:p>
          <a:p>
            <a:pPr algn="l"/>
            <a:r>
              <a:rPr lang="fr-FR" sz="2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Mise en œuvre</a:t>
            </a:r>
          </a:p>
          <a:p>
            <a:pPr lvl="0" algn="l">
              <a:lnSpc>
                <a:spcPct val="110000"/>
              </a:lnSpc>
              <a:spcBef>
                <a:spcPts val="0"/>
              </a:spcBef>
            </a:pPr>
            <a:r>
              <a:rPr lang="fr-FR" sz="2200" baseline="30000" dirty="0">
                <a:sym typeface="Century Gothic"/>
              </a:rPr>
              <a:t>3.1 Séance 1 : créer la fiche de critères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fr-FR" sz="2200" baseline="30000" dirty="0">
                <a:sym typeface="Century Gothic"/>
              </a:rPr>
              <a:t>3.2</a:t>
            </a:r>
            <a:r>
              <a:rPr lang="fr-FR" sz="2200" dirty="0">
                <a:sym typeface="Century Gothic"/>
              </a:rPr>
              <a:t> </a:t>
            </a:r>
            <a:r>
              <a:rPr lang="fr-FR" sz="2200" baseline="30000" dirty="0">
                <a:sym typeface="Century Gothic"/>
              </a:rPr>
              <a:t>Séance 2 : utiliser la fiche de critères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endParaRPr lang="fr-FR" sz="2200" baseline="30000" dirty="0"/>
          </a:p>
          <a:p>
            <a:pPr algn="l"/>
            <a:r>
              <a:rPr lang="fr-FR" sz="2200" baseline="30000" dirty="0"/>
              <a:t>Bibliographie indicative</a:t>
            </a:r>
          </a:p>
          <a:p>
            <a:pPr algn="l"/>
            <a:endParaRPr lang="fr-FR" sz="3600" b="1" baseline="30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3563888" y="5602451"/>
            <a:ext cx="46378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>
                    <a:lumMod val="50000"/>
                  </a:schemeClr>
                </a:solidFill>
              </a:rPr>
              <a:t>Déborah Clausell, Collège Pierre de Coubertin, Chevreuse, novembre 2016</a:t>
            </a:r>
          </a:p>
        </p:txBody>
      </p:sp>
    </p:spTree>
    <p:extLst>
      <p:ext uri="{BB962C8B-B14F-4D97-AF65-F5344CB8AC3E}">
        <p14:creationId xmlns:p14="http://schemas.microsoft.com/office/powerpoint/2010/main" val="3337399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-60000">
            <a:off x="982451" y="1007377"/>
            <a:ext cx="3064827" cy="1270114"/>
          </a:xfrm>
        </p:spPr>
        <p:txBody>
          <a:bodyPr>
            <a:noAutofit/>
          </a:bodyPr>
          <a:lstStyle/>
          <a:p>
            <a:pPr algn="l">
              <a:buClr>
                <a:schemeClr val="dk1"/>
              </a:buClr>
              <a:buSzPct val="25000"/>
            </a:pPr>
            <a:r>
              <a:rPr lang="fr-FR" sz="1800" dirty="0">
                <a:sym typeface="Century Gothic"/>
              </a:rPr>
              <a:t>ETAPE 3 :</a:t>
            </a:r>
            <a:br>
              <a:rPr lang="fr-FR" sz="1800" dirty="0">
                <a:sym typeface="Century Gothic"/>
              </a:rPr>
            </a:br>
            <a:r>
              <a:rPr lang="fr-FR" sz="1800" dirty="0">
                <a:sym typeface="Century Gothic"/>
              </a:rPr>
              <a:t>Placez les figurés restants au bon endroit dans la légende. </a:t>
            </a:r>
          </a:p>
        </p:txBody>
      </p:sp>
      <p:pic>
        <p:nvPicPr>
          <p:cNvPr id="7" name="Shape 1286"/>
          <p:cNvPicPr preferRelativeResize="0"/>
          <p:nvPr/>
        </p:nvPicPr>
        <p:blipFill rotWithShape="1">
          <a:blip r:embed="rId3">
            <a:alphaModFix/>
          </a:blip>
          <a:srcRect l="8750" t="14386" r="51406" b="11511"/>
          <a:stretch/>
        </p:blipFill>
        <p:spPr>
          <a:xfrm>
            <a:off x="1187624" y="2492896"/>
            <a:ext cx="2232248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788024" y="1320731"/>
            <a:ext cx="2808312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700" u="sng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Objectifs </a:t>
            </a:r>
            <a:r>
              <a:rPr lang="fr-FR" sz="17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:</a:t>
            </a:r>
          </a:p>
          <a:p>
            <a:endParaRPr lang="fr-FR" sz="1700" dirty="0">
              <a:solidFill>
                <a:srgbClr val="00B0F0"/>
              </a:solidFill>
              <a:latin typeface="Century Gothic"/>
              <a:ea typeface="Century Gothic"/>
              <a:cs typeface="Century Gothic"/>
            </a:endParaRPr>
          </a:p>
          <a:p>
            <a:pPr marL="285750" indent="-285750">
              <a:buFontTx/>
              <a:buChar char="-"/>
            </a:pPr>
            <a:r>
              <a:rPr lang="fr-FR" sz="17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Voir ou revoir les </a:t>
            </a:r>
            <a:r>
              <a:rPr lang="fr-FR" sz="17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différents types de figurés </a:t>
            </a:r>
            <a:r>
              <a:rPr lang="fr-FR" sz="17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(de surface, ponctuels, linéaires, </a:t>
            </a:r>
            <a:r>
              <a:rPr lang="fr-FR" sz="1700" dirty="0" smtClean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toponymiques)</a:t>
            </a:r>
            <a:endParaRPr lang="fr-FR" sz="1700" dirty="0">
              <a:solidFill>
                <a:srgbClr val="00B0F0"/>
              </a:solidFill>
              <a:latin typeface="Century Gothic"/>
              <a:ea typeface="Century Gothic"/>
              <a:cs typeface="Century Gothic"/>
            </a:endParaRPr>
          </a:p>
          <a:p>
            <a:endParaRPr lang="fr-FR" sz="1700" dirty="0">
              <a:solidFill>
                <a:srgbClr val="00B0F0"/>
              </a:solidFill>
              <a:latin typeface="Century Gothic"/>
              <a:ea typeface="Century Gothic"/>
              <a:cs typeface="Century Gothic"/>
            </a:endParaRPr>
          </a:p>
          <a:p>
            <a:pPr marL="285750" indent="-285750">
              <a:buFontTx/>
              <a:buChar char="-"/>
            </a:pPr>
            <a:r>
              <a:rPr lang="fr-FR" sz="17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Comprendre qu’une légende repose sur </a:t>
            </a:r>
            <a:r>
              <a:rPr lang="fr-FR" sz="17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un raisonnement logique</a:t>
            </a:r>
            <a:r>
              <a:rPr lang="fr-FR" sz="17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, qu’elle veut dire quelque chose</a:t>
            </a:r>
          </a:p>
          <a:p>
            <a:pPr marL="285750" indent="-285750">
              <a:buFontTx/>
              <a:buChar char="-"/>
            </a:pPr>
            <a:endParaRPr lang="fr-FR" sz="1700" dirty="0">
              <a:solidFill>
                <a:srgbClr val="00B0F0"/>
              </a:solidFill>
              <a:latin typeface="Century Gothic"/>
              <a:ea typeface="Century Gothic"/>
              <a:cs typeface="Century Gothic"/>
            </a:endParaRPr>
          </a:p>
          <a:p>
            <a:pPr marL="285750" indent="-285750">
              <a:buFontTx/>
              <a:buChar char="-"/>
            </a:pPr>
            <a:r>
              <a:rPr lang="fr-FR" sz="17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Apprendre et/ou réviser </a:t>
            </a:r>
            <a:r>
              <a:rPr lang="fr-FR" sz="1700" dirty="0" smtClean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en </a:t>
            </a:r>
            <a:r>
              <a:rPr lang="fr-FR" sz="17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faisant la carte</a:t>
            </a:r>
          </a:p>
        </p:txBody>
      </p:sp>
    </p:spTree>
    <p:extLst>
      <p:ext uri="{BB962C8B-B14F-4D97-AF65-F5344CB8AC3E}">
        <p14:creationId xmlns:p14="http://schemas.microsoft.com/office/powerpoint/2010/main" val="3014133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-60000">
            <a:off x="1054458" y="2369781"/>
            <a:ext cx="3064827" cy="1270114"/>
          </a:xfrm>
        </p:spPr>
        <p:txBody>
          <a:bodyPr>
            <a:noAutofit/>
          </a:bodyPr>
          <a:lstStyle/>
          <a:p>
            <a:pPr algn="l">
              <a:buClr>
                <a:schemeClr val="dk1"/>
              </a:buClr>
              <a:buSzPct val="25000"/>
            </a:pPr>
            <a:r>
              <a:rPr lang="fr-FR" sz="1800" dirty="0">
                <a:sym typeface="Century Gothic"/>
              </a:rPr>
              <a:t>ETAPE 4 :</a:t>
            </a:r>
            <a:br>
              <a:rPr lang="fr-FR" sz="1800" dirty="0">
                <a:sym typeface="Century Gothic"/>
              </a:rPr>
            </a:br>
            <a:r>
              <a:rPr lang="fr-FR" sz="1800" dirty="0">
                <a:sym typeface="Century Gothic"/>
              </a:rPr>
              <a:t>Proposez une liste de critères permettant d’évaluer des productions cartographiques. Vous devez vous aider de ce que nous venons de faire, mais aussi de vos souvenirs des années passées.</a:t>
            </a:r>
          </a:p>
        </p:txBody>
      </p:sp>
      <p:sp>
        <p:nvSpPr>
          <p:cNvPr id="3" name="Rectangle 2"/>
          <p:cNvSpPr/>
          <p:nvPr/>
        </p:nvSpPr>
        <p:spPr>
          <a:xfrm>
            <a:off x="4860032" y="836712"/>
            <a:ext cx="331236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u="sng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Objectifs </a:t>
            </a:r>
            <a:r>
              <a:rPr lang="fr-FR" sz="14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:</a:t>
            </a:r>
          </a:p>
          <a:p>
            <a:endParaRPr lang="fr-FR" sz="1400" dirty="0">
              <a:solidFill>
                <a:srgbClr val="00B0F0"/>
              </a:solidFill>
              <a:latin typeface="Century Gothic"/>
              <a:ea typeface="Century Gothic"/>
              <a:cs typeface="Century Gothic"/>
            </a:endParaRPr>
          </a:p>
          <a:p>
            <a:pPr marL="285750" indent="-285750">
              <a:buFontTx/>
              <a:buChar char="-"/>
            </a:pPr>
            <a:r>
              <a:rPr lang="fr-FR" sz="14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L’élève </a:t>
            </a:r>
            <a:r>
              <a:rPr lang="fr-FR" sz="14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se remémore </a:t>
            </a:r>
            <a:r>
              <a:rPr lang="fr-FR" sz="14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les procédures déjà mise en </a:t>
            </a:r>
            <a:r>
              <a:rPr lang="fr-FR" sz="1400" dirty="0" smtClean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œuvre.</a:t>
            </a:r>
            <a:endParaRPr lang="fr-FR" sz="1400" dirty="0">
              <a:solidFill>
                <a:srgbClr val="00B0F0"/>
              </a:solidFill>
              <a:latin typeface="Century Gothic"/>
              <a:ea typeface="Century Gothic"/>
              <a:cs typeface="Century Gothic"/>
            </a:endParaRPr>
          </a:p>
          <a:p>
            <a:pPr marL="285750" indent="-285750">
              <a:buFontTx/>
              <a:buChar char="-"/>
            </a:pPr>
            <a:endParaRPr lang="fr-FR" sz="1400" dirty="0">
              <a:solidFill>
                <a:srgbClr val="00B0F0"/>
              </a:solidFill>
              <a:latin typeface="Century Gothic"/>
              <a:ea typeface="Century Gothic"/>
              <a:cs typeface="Century Gothic"/>
            </a:endParaRPr>
          </a:p>
          <a:p>
            <a:pPr marL="285750" indent="-285750">
              <a:buFontTx/>
              <a:buChar char="-"/>
            </a:pPr>
            <a:r>
              <a:rPr lang="fr-FR" sz="14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L’élève est </a:t>
            </a:r>
            <a:r>
              <a:rPr lang="fr-FR" sz="14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sensibilisé à la démarche </a:t>
            </a:r>
            <a:r>
              <a:rPr lang="fr-FR" sz="1400" b="1" dirty="0" smtClean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évaluative.</a:t>
            </a:r>
            <a:endParaRPr lang="fr-FR" sz="1400" b="1" dirty="0">
              <a:solidFill>
                <a:srgbClr val="00B0F0"/>
              </a:solidFill>
              <a:latin typeface="Century Gothic"/>
              <a:ea typeface="Century Gothic"/>
              <a:cs typeface="Century Gothic"/>
            </a:endParaRPr>
          </a:p>
          <a:p>
            <a:pPr marL="285750" indent="-285750">
              <a:buFontTx/>
              <a:buChar char="-"/>
            </a:pPr>
            <a:endParaRPr lang="fr-FR" sz="1400" dirty="0">
              <a:solidFill>
                <a:srgbClr val="00B0F0"/>
              </a:solidFill>
              <a:latin typeface="Century Gothic"/>
              <a:ea typeface="Century Gothic"/>
              <a:cs typeface="Century Gothic"/>
            </a:endParaRPr>
          </a:p>
          <a:p>
            <a:pPr marL="285750" indent="-285750">
              <a:buFontTx/>
              <a:buChar char="-"/>
            </a:pPr>
            <a:r>
              <a:rPr lang="fr-FR" sz="14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Il gagne en autonomie car il est </a:t>
            </a:r>
            <a:r>
              <a:rPr lang="fr-FR" sz="14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acteur de </a:t>
            </a:r>
            <a:r>
              <a:rPr lang="fr-FR" sz="1400" b="1" dirty="0" smtClean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l’évaluation.</a:t>
            </a:r>
            <a:endParaRPr lang="fr-FR" sz="1400" b="1" dirty="0">
              <a:solidFill>
                <a:srgbClr val="00B0F0"/>
              </a:solidFill>
              <a:latin typeface="Century Gothic"/>
              <a:ea typeface="Century Gothic"/>
              <a:cs typeface="Century Gothic"/>
            </a:endParaRPr>
          </a:p>
          <a:p>
            <a:pPr marL="285750" indent="-285750">
              <a:buFontTx/>
              <a:buChar char="-"/>
            </a:pPr>
            <a:endParaRPr lang="fr-FR" sz="1400" dirty="0">
              <a:solidFill>
                <a:srgbClr val="00B0F0"/>
              </a:solidFill>
              <a:latin typeface="Century Gothic"/>
              <a:ea typeface="Century Gothic"/>
              <a:cs typeface="Century Gothic"/>
            </a:endParaRPr>
          </a:p>
          <a:p>
            <a:pPr marL="285750" indent="-285750">
              <a:buFontTx/>
              <a:buChar char="-"/>
            </a:pPr>
            <a:r>
              <a:rPr lang="fr-FR" sz="14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L’élève part de ses processus personnels pour chercher à maîtriser les procédures attendues (</a:t>
            </a:r>
            <a:r>
              <a:rPr lang="fr-FR" sz="14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autoévaluation, métacognition, réflexivité</a:t>
            </a:r>
            <a:r>
              <a:rPr lang="fr-FR" sz="1400" dirty="0" smtClean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);</a:t>
            </a:r>
            <a:endParaRPr lang="fr-FR" sz="1400" dirty="0">
              <a:solidFill>
                <a:srgbClr val="00B0F0"/>
              </a:solidFill>
              <a:latin typeface="Century Gothic"/>
              <a:ea typeface="Century Gothic"/>
              <a:cs typeface="Century Gothic"/>
            </a:endParaRPr>
          </a:p>
          <a:p>
            <a:pPr marL="285750" indent="-285750">
              <a:buFontTx/>
              <a:buChar char="-"/>
            </a:pPr>
            <a:endParaRPr lang="fr-FR" sz="1400" dirty="0">
              <a:solidFill>
                <a:srgbClr val="00B0F0"/>
              </a:solidFill>
              <a:latin typeface="Century Gothic"/>
              <a:ea typeface="Century Gothic"/>
              <a:cs typeface="Century Gothic"/>
            </a:endParaRPr>
          </a:p>
          <a:p>
            <a:pPr marL="285750" indent="-285750">
              <a:buFontTx/>
              <a:buChar char="-"/>
            </a:pPr>
            <a:r>
              <a:rPr lang="fr-FR" sz="1400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La négociation entre pairs permet à l’élève </a:t>
            </a:r>
            <a:r>
              <a:rPr lang="fr-FR" sz="1400" b="1" dirty="0">
                <a:solidFill>
                  <a:srgbClr val="00B0F0"/>
                </a:solidFill>
                <a:latin typeface="Century Gothic"/>
                <a:ea typeface="Century Gothic"/>
                <a:cs typeface="Century Gothic"/>
              </a:rPr>
              <a:t>d’adapter ses représentations personnelles à celles du collectif.</a:t>
            </a:r>
          </a:p>
          <a:p>
            <a:endParaRPr lang="fr-FR" sz="1600" dirty="0">
              <a:solidFill>
                <a:srgbClr val="00B0F0"/>
              </a:solidFill>
              <a:latin typeface="Century Gothic"/>
              <a:ea typeface="Century Gothic"/>
              <a:cs typeface="Century Gothic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01008"/>
            <a:ext cx="2160240" cy="25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171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7" name="Shape 12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740" y="587097"/>
            <a:ext cx="3731864" cy="5059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Shape 12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2914" y="475012"/>
            <a:ext cx="3130254" cy="62140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5441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3" name="Shape 1303"/>
          <p:cNvPicPr preferRelativeResize="0"/>
          <p:nvPr/>
        </p:nvPicPr>
        <p:blipFill rotWithShape="1">
          <a:blip r:embed="rId3">
            <a:alphaModFix/>
          </a:blip>
          <a:srcRect t="3148"/>
          <a:stretch/>
        </p:blipFill>
        <p:spPr>
          <a:xfrm>
            <a:off x="3347864" y="1484784"/>
            <a:ext cx="5490610" cy="44494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925853" y="1059261"/>
            <a:ext cx="2304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A l’issue de la séance, le professeur propose </a:t>
            </a:r>
            <a:r>
              <a:rPr lang="fr-FR" sz="1200" b="1" dirty="0"/>
              <a:t>un outil qui synthétise</a:t>
            </a:r>
            <a:r>
              <a:rPr lang="fr-FR" sz="1200" dirty="0"/>
              <a:t> les différents critères. Ce sera la feuille de route pour l’année permettant de </a:t>
            </a:r>
            <a:r>
              <a:rPr lang="fr-FR" sz="1200" b="1" dirty="0"/>
              <a:t>personnaliser</a:t>
            </a:r>
            <a:r>
              <a:rPr lang="fr-FR" sz="1200" dirty="0"/>
              <a:t> le parcours des élèves.</a:t>
            </a:r>
          </a:p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816338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2. Séance 2 : utiliser la fiche de critères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sz="quarter" idx="13"/>
          </p:nvPr>
        </p:nvSpPr>
        <p:spPr>
          <a:xfrm>
            <a:off x="1259632" y="2132856"/>
            <a:ext cx="6624736" cy="3602736"/>
          </a:xfrm>
        </p:spPr>
        <p:txBody>
          <a:bodyPr>
            <a:normAutofit/>
          </a:bodyPr>
          <a:lstStyle/>
          <a:p>
            <a:pPr marL="0" lvl="0" indent="0">
              <a:spcBef>
                <a:spcPct val="0"/>
              </a:spcBef>
              <a:buClr>
                <a:schemeClr val="dk1"/>
              </a:buClr>
              <a:buSzPct val="25000"/>
              <a:buNone/>
            </a:pPr>
            <a:r>
              <a:rPr lang="fr-FR" dirty="0">
                <a:latin typeface="+mj-lt"/>
                <a:ea typeface="+mj-ea"/>
                <a:cs typeface="+mj-cs"/>
                <a:sym typeface="Century Gothic"/>
              </a:rPr>
              <a:t>Consigne générale :</a:t>
            </a:r>
          </a:p>
          <a:p>
            <a:pPr marL="0" lvl="0" indent="0">
              <a:spcBef>
                <a:spcPct val="0"/>
              </a:spcBef>
              <a:buClr>
                <a:schemeClr val="dk1"/>
              </a:buClr>
              <a:buSzPct val="25000"/>
              <a:buNone/>
            </a:pPr>
            <a:endParaRPr lang="fr-FR" dirty="0">
              <a:latin typeface="+mj-lt"/>
              <a:ea typeface="+mj-ea"/>
              <a:cs typeface="+mj-cs"/>
              <a:sym typeface="Century Gothic"/>
            </a:endParaRPr>
          </a:p>
          <a:p>
            <a:pPr marL="0" lvl="0" indent="0">
              <a:spcBef>
                <a:spcPct val="0"/>
              </a:spcBef>
              <a:buClr>
                <a:schemeClr val="dk1"/>
              </a:buClr>
              <a:buSzPct val="25000"/>
              <a:buNone/>
            </a:pPr>
            <a:r>
              <a:rPr lang="fr-FR" dirty="0">
                <a:latin typeface="+mj-lt"/>
                <a:ea typeface="+mj-ea"/>
                <a:cs typeface="+mj-cs"/>
                <a:sym typeface="Century Gothic"/>
              </a:rPr>
              <a:t>Au fil des séances sur les espaces productifs, les élèves complètent à l’aide du manuel un croquis sur un espace </a:t>
            </a:r>
            <a:r>
              <a:rPr lang="fr-FR" dirty="0" smtClean="0">
                <a:latin typeface="+mj-lt"/>
                <a:ea typeface="+mj-ea"/>
                <a:cs typeface="+mj-cs"/>
                <a:sym typeface="Century Gothic"/>
              </a:rPr>
              <a:t>productif, </a:t>
            </a:r>
            <a:r>
              <a:rPr lang="fr-FR" dirty="0">
                <a:latin typeface="+mj-lt"/>
                <a:ea typeface="+mj-ea"/>
                <a:cs typeface="+mj-cs"/>
                <a:sym typeface="Century Gothic"/>
              </a:rPr>
              <a:t>à l’aide de la fiche.</a:t>
            </a:r>
          </a:p>
          <a:p>
            <a:pPr marL="0" lvl="0" indent="0">
              <a:spcBef>
                <a:spcPct val="0"/>
              </a:spcBef>
              <a:buClr>
                <a:schemeClr val="dk1"/>
              </a:buClr>
              <a:buSzPct val="25000"/>
              <a:buNone/>
            </a:pPr>
            <a:endParaRPr lang="fr-FR" dirty="0">
              <a:latin typeface="+mj-lt"/>
              <a:ea typeface="+mj-ea"/>
              <a:cs typeface="+mj-cs"/>
              <a:sym typeface="Century Gothic"/>
            </a:endParaRPr>
          </a:p>
          <a:p>
            <a:pPr marL="0" lvl="0" indent="0" algn="ctr">
              <a:spcBef>
                <a:spcPct val="0"/>
              </a:spcBef>
              <a:buClr>
                <a:schemeClr val="dk1"/>
              </a:buClr>
              <a:buSzPct val="25000"/>
              <a:buNone/>
            </a:pPr>
            <a:r>
              <a:rPr lang="fr-FR" sz="1800" dirty="0">
                <a:latin typeface="+mj-lt"/>
                <a:ea typeface="+mj-ea"/>
                <a:cs typeface="+mj-cs"/>
                <a:sym typeface="Century Gothic"/>
              </a:rPr>
              <a:t>Les croquis sont extraits du manuel Nathan, 3</a:t>
            </a:r>
            <a:r>
              <a:rPr lang="fr-FR" sz="1800" baseline="30000" dirty="0">
                <a:latin typeface="+mj-lt"/>
                <a:ea typeface="+mj-ea"/>
                <a:cs typeface="+mj-cs"/>
                <a:sym typeface="Century Gothic"/>
              </a:rPr>
              <a:t>e</a:t>
            </a:r>
            <a:r>
              <a:rPr lang="fr-FR" sz="1800" dirty="0">
                <a:latin typeface="+mj-lt"/>
                <a:ea typeface="+mj-ea"/>
                <a:cs typeface="+mj-cs"/>
                <a:sym typeface="Century Gothic"/>
              </a:rPr>
              <a:t>, 2016.</a:t>
            </a:r>
          </a:p>
          <a:p>
            <a:pPr marL="0" lvl="0" indent="0" algn="ctr">
              <a:spcBef>
                <a:spcPct val="0"/>
              </a:spcBef>
              <a:buClr>
                <a:schemeClr val="dk1"/>
              </a:buClr>
              <a:buSzPct val="25000"/>
              <a:buNone/>
            </a:pPr>
            <a:r>
              <a:rPr lang="fr-FR" sz="1800" dirty="0">
                <a:latin typeface="+mj-lt"/>
                <a:ea typeface="+mj-ea"/>
                <a:cs typeface="+mj-cs"/>
                <a:sym typeface="Century Gothic"/>
              </a:rPr>
              <a:t>Les difficultés sont </a:t>
            </a:r>
            <a:r>
              <a:rPr lang="fr-FR" sz="1800" dirty="0" smtClean="0">
                <a:latin typeface="+mj-lt"/>
                <a:ea typeface="+mj-ea"/>
                <a:cs typeface="+mj-cs"/>
                <a:sym typeface="Century Gothic"/>
              </a:rPr>
              <a:t>graduelles.</a:t>
            </a:r>
            <a:endParaRPr lang="fr-FR" sz="18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73565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48320"/>
            <a:ext cx="3898708" cy="549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5023" y="260648"/>
            <a:ext cx="6965245" cy="1202485"/>
          </a:xfrm>
        </p:spPr>
        <p:txBody>
          <a:bodyPr>
            <a:normAutofit/>
          </a:bodyPr>
          <a:lstStyle/>
          <a:p>
            <a:r>
              <a:rPr lang="fr-FR" sz="3600" dirty="0"/>
              <a:t>Les espaces productifs agricoles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50770"/>
            <a:ext cx="5313634" cy="374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358469" y="1455167"/>
            <a:ext cx="4173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traits signalent ce qui est bon,</a:t>
            </a:r>
          </a:p>
          <a:p>
            <a:r>
              <a:rPr lang="fr-FR" dirty="0"/>
              <a:t>les étoiles vertes ce qui est corriger,</a:t>
            </a:r>
          </a:p>
          <a:p>
            <a:r>
              <a:rPr lang="fr-FR" dirty="0"/>
              <a:t>la date sur la marche permet de garder trace.</a:t>
            </a:r>
          </a:p>
        </p:txBody>
      </p:sp>
    </p:spTree>
    <p:extLst>
      <p:ext uri="{BB962C8B-B14F-4D97-AF65-F5344CB8AC3E}">
        <p14:creationId xmlns:p14="http://schemas.microsoft.com/office/powerpoint/2010/main" val="2095080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Les espaces productifs industriels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3946713" cy="293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29000"/>
            <a:ext cx="4786114" cy="331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576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608" y="426315"/>
            <a:ext cx="6965245" cy="1202485"/>
          </a:xfrm>
        </p:spPr>
        <p:txBody>
          <a:bodyPr>
            <a:normAutofit/>
          </a:bodyPr>
          <a:lstStyle/>
          <a:p>
            <a:r>
              <a:rPr lang="fr-FR" sz="3200" dirty="0"/>
              <a:t>Les espaces productifs du </a:t>
            </a:r>
            <a:r>
              <a:rPr lang="fr-FR" sz="3200" dirty="0" smtClean="0"/>
              <a:t>tertiaire </a:t>
            </a:r>
            <a:endParaRPr lang="fr-FR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3656597" cy="289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22159"/>
            <a:ext cx="5030143" cy="354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643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Bibliographie indicative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fr-FR" b="1" dirty="0"/>
              <a:t>Propositions similaires sur Strabon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r-FR" dirty="0"/>
              <a:t>Mathilde Dénoyer, « Pratiquer l’oral en AP », novembre 2016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r-FR" dirty="0"/>
              <a:t>Pascal –Éric Lalmy, « Evaluation par contrat de confiance », novembre 2016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r-FR" dirty="0"/>
              <a:t>Stéphane Pihen, « Evaluer par ceintures », novembre 2016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fr-FR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fr-FR" b="1" dirty="0"/>
              <a:t>A propos de  l’évaluation formatrice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r-FR" dirty="0" smtClean="0"/>
              <a:t>Georgette </a:t>
            </a:r>
            <a:r>
              <a:rPr lang="fr-FR" dirty="0"/>
              <a:t>Nunziati « Pour construire un dispositif d’évaluation formatrice », </a:t>
            </a:r>
            <a:r>
              <a:rPr lang="fr-FR" i="1" dirty="0"/>
              <a:t>Cahier pédagogique </a:t>
            </a:r>
            <a:r>
              <a:rPr lang="fr-FR" dirty="0"/>
              <a:t>n° 280, juillet 1988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r-FR" dirty="0"/>
              <a:t>Michel Vial, « L’évaluation formatrice, évaluation pour l’amélioration continue des pratiques » in Michel Vial, </a:t>
            </a:r>
            <a:r>
              <a:rPr lang="fr-FR" i="1" dirty="0"/>
              <a:t>Se repérer dans les modèles de l’évaluation</a:t>
            </a:r>
            <a:r>
              <a:rPr lang="fr-FR" dirty="0"/>
              <a:t>, De Boeck éditeur, 2012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fr-FR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fr-FR" b="1" dirty="0"/>
              <a:t>A propos de l’évaluation en général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r-FR" dirty="0"/>
              <a:t>http://eduscol.education.fr/cid103803/evaluer-la-maitrise-du-socle-commun-du-cycle-2-au-cycle-4.html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r-FR" dirty="0"/>
              <a:t>http://reformeducollege.ac-versailles.fr/l-evaluation-dans-le-cadre-de-la-reforme-du-college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r-FR" dirty="0"/>
              <a:t>Laurent Talbot, </a:t>
            </a:r>
            <a:r>
              <a:rPr lang="fr-FR" i="1" dirty="0"/>
              <a:t>L’évaluation formative pour remédier aux difficultés d'apprentissage, </a:t>
            </a:r>
            <a:r>
              <a:rPr lang="fr-FR" dirty="0"/>
              <a:t>Armand Colin, 2016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fr-FR" dirty="0"/>
              <a:t>Gérard De Vecchi, </a:t>
            </a:r>
            <a:r>
              <a:rPr lang="fr-FR" i="1" dirty="0"/>
              <a:t>Evaluer sans dévaluer</a:t>
            </a:r>
            <a:r>
              <a:rPr lang="fr-FR"/>
              <a:t>, </a:t>
            </a:r>
            <a:r>
              <a:rPr lang="fr-FR" smtClean="0"/>
              <a:t>Hachette </a:t>
            </a:r>
            <a:r>
              <a:rPr lang="fr-FR" dirty="0"/>
              <a:t>éducation, mars 2016</a:t>
            </a:r>
          </a:p>
          <a:p>
            <a:pPr marL="0" indent="0">
              <a:lnSpc>
                <a:spcPct val="120000"/>
              </a:lnSpc>
              <a:buNone/>
            </a:pPr>
            <a:endParaRPr lang="fr-FR" dirty="0"/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5250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6965245" cy="1202485"/>
          </a:xfrm>
        </p:spPr>
        <p:txBody>
          <a:bodyPr>
            <a:normAutofit/>
          </a:bodyPr>
          <a:lstStyle/>
          <a:p>
            <a:r>
              <a:rPr lang="fr-FR" dirty="0"/>
              <a:t>1. L’évaluation formatrice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403648" y="1628800"/>
            <a:ext cx="640871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dirty="0"/>
              <a:t>« Evaluation qui, en fonction de l’idée </a:t>
            </a:r>
            <a:r>
              <a:rPr lang="fr-FR" dirty="0" smtClean="0"/>
              <a:t>que </a:t>
            </a:r>
            <a:r>
              <a:rPr lang="fr-FR" b="1" dirty="0" smtClean="0"/>
              <a:t>seul </a:t>
            </a:r>
            <a:r>
              <a:rPr lang="fr-FR" b="1" dirty="0"/>
              <a:t>l’élève peut vraiment réguler son activité d’apprentissage</a:t>
            </a:r>
            <a:r>
              <a:rPr lang="fr-FR" dirty="0"/>
              <a:t>, </a:t>
            </a:r>
            <a:r>
              <a:rPr lang="fr-FR" dirty="0" smtClean="0"/>
              <a:t>et </a:t>
            </a:r>
            <a:r>
              <a:rPr lang="fr-FR" dirty="0"/>
              <a:t>de la </a:t>
            </a:r>
            <a:r>
              <a:rPr lang="fr-FR" b="1" dirty="0"/>
              <a:t>prise en compte de l’importance des buts à </a:t>
            </a:r>
            <a:r>
              <a:rPr lang="fr-FR" b="1" dirty="0" smtClean="0"/>
              <a:t>atteindre</a:t>
            </a:r>
            <a:r>
              <a:rPr lang="fr-FR" dirty="0" smtClean="0"/>
              <a:t>, vise </a:t>
            </a:r>
            <a:r>
              <a:rPr lang="fr-FR" b="1" dirty="0"/>
              <a:t>l’appropriation par l’apprenant des critères de réalisation </a:t>
            </a:r>
            <a:r>
              <a:rPr lang="fr-FR" dirty="0"/>
              <a:t>du produit… »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450817" y="3501008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C. Hadji, 1989 in Laurent Talbot, </a:t>
            </a:r>
            <a:r>
              <a:rPr lang="fr-FR" sz="1100" i="1" dirty="0"/>
              <a:t>L’évaluation formative pour remédier aux difficultés d'apprentissage, </a:t>
            </a:r>
            <a:r>
              <a:rPr lang="fr-FR" sz="1100" dirty="0"/>
              <a:t>Armand Colin, 2016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9369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6965245" cy="1202485"/>
          </a:xfrm>
        </p:spPr>
        <p:txBody>
          <a:bodyPr>
            <a:normAutofit/>
          </a:bodyPr>
          <a:lstStyle/>
          <a:p>
            <a:r>
              <a:rPr lang="fr-FR" dirty="0"/>
              <a:t>1.1 Dans les grandes lignes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174310" cy="542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725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86" r="41895" b="77364"/>
          <a:stretch/>
        </p:blipFill>
        <p:spPr bwMode="auto">
          <a:xfrm>
            <a:off x="899592" y="404664"/>
            <a:ext cx="4320480" cy="218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6" t="23248" r="26963" b="60422"/>
          <a:stretch/>
        </p:blipFill>
        <p:spPr bwMode="auto">
          <a:xfrm>
            <a:off x="1818527" y="2780928"/>
            <a:ext cx="680309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08" y="4725144"/>
            <a:ext cx="693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0033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4" t="50000" r="17142" b="22528"/>
          <a:stretch/>
        </p:blipFill>
        <p:spPr bwMode="auto">
          <a:xfrm>
            <a:off x="879448" y="908720"/>
            <a:ext cx="7344720" cy="244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03" y="4149080"/>
            <a:ext cx="8712968" cy="196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084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11760" y="817582"/>
            <a:ext cx="5648508" cy="1202485"/>
          </a:xfrm>
        </p:spPr>
        <p:txBody>
          <a:bodyPr>
            <a:normAutofit/>
          </a:bodyPr>
          <a:lstStyle/>
          <a:p>
            <a:r>
              <a:rPr lang="fr-FR" sz="2800" dirty="0"/>
              <a:t>1.2 Un système pédagogique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75656" y="2533324"/>
            <a:ext cx="6196405" cy="360381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fr-FR" i="1" dirty="0"/>
              <a:t>Il faut partir des exercices propres à notre </a:t>
            </a:r>
            <a:r>
              <a:rPr lang="fr-FR" i="1" dirty="0" smtClean="0"/>
              <a:t>discipline </a:t>
            </a:r>
            <a:r>
              <a:rPr lang="fr-FR" i="1" dirty="0"/>
              <a:t>pour aller vers les compétences.</a:t>
            </a:r>
          </a:p>
          <a:p>
            <a:pPr marL="0" indent="0">
              <a:lnSpc>
                <a:spcPct val="120000"/>
              </a:lnSpc>
              <a:buNone/>
            </a:pPr>
            <a:endParaRPr lang="fr-FR" i="1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fr-FR" i="1" dirty="0"/>
              <a:t>MODE d’EMPLOI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fr-FR" dirty="0"/>
              <a:t>Un </a:t>
            </a:r>
            <a:r>
              <a:rPr lang="fr-FR" b="1" dirty="0"/>
              <a:t>exercice réussi </a:t>
            </a:r>
            <a:r>
              <a:rPr lang="fr-FR" dirty="0"/>
              <a:t>est donné aux </a:t>
            </a:r>
            <a:r>
              <a:rPr lang="fr-FR" dirty="0" smtClean="0"/>
              <a:t>élèves.</a:t>
            </a:r>
            <a:endParaRPr lang="fr-FR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fr-FR" dirty="0"/>
              <a:t>Les élèves </a:t>
            </a:r>
            <a:r>
              <a:rPr lang="fr-FR" b="1" dirty="0"/>
              <a:t>définissent des critères concrets de </a:t>
            </a:r>
            <a:r>
              <a:rPr lang="fr-FR" b="1" dirty="0" smtClean="0"/>
              <a:t>réussite.</a:t>
            </a:r>
            <a:endParaRPr lang="fr-FR" b="1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fr-FR" dirty="0"/>
              <a:t>Ces critères sont mis à l’écrit et </a:t>
            </a:r>
            <a:r>
              <a:rPr lang="fr-FR" b="1" dirty="0"/>
              <a:t>négociés</a:t>
            </a:r>
            <a:r>
              <a:rPr lang="fr-FR" dirty="0"/>
              <a:t> avec la </a:t>
            </a:r>
            <a:r>
              <a:rPr lang="fr-FR" dirty="0" smtClean="0"/>
              <a:t>classe.</a:t>
            </a:r>
            <a:endParaRPr lang="fr-FR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fr-FR" dirty="0"/>
              <a:t>U</a:t>
            </a:r>
            <a:r>
              <a:rPr lang="fr-FR" dirty="0" smtClean="0"/>
              <a:t>ne </a:t>
            </a:r>
            <a:r>
              <a:rPr lang="fr-FR" b="1" dirty="0"/>
              <a:t>fiche d’auto évaluation </a:t>
            </a:r>
            <a:r>
              <a:rPr lang="fr-FR" dirty="0"/>
              <a:t>centrée sur une ou deux compétences est confiée à l’élève.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fr-FR" dirty="0"/>
              <a:t>Elle peut évoluer ou être </a:t>
            </a:r>
            <a:r>
              <a:rPr lang="fr-FR" dirty="0" smtClean="0"/>
              <a:t>modulée </a:t>
            </a:r>
            <a:r>
              <a:rPr lang="fr-FR" dirty="0"/>
              <a:t>selon les situations, mais permet à l’élève de visualiser le « but » à atteindre.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6150"/>
            <a:ext cx="2895744" cy="246717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644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608" y="1052736"/>
            <a:ext cx="6965245" cy="1202485"/>
          </a:xfrm>
        </p:spPr>
        <p:txBody>
          <a:bodyPr/>
          <a:lstStyle/>
          <a:p>
            <a:r>
              <a:rPr lang="fr-FR" dirty="0"/>
              <a:t>1. Les objectifs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>
          <a:xfrm>
            <a:off x="827584" y="2348880"/>
            <a:ext cx="4032448" cy="3973983"/>
          </a:xfrm>
        </p:spPr>
        <p:txBody>
          <a:bodyPr>
            <a:normAutofit fontScale="55000" lnSpcReduction="20000"/>
          </a:bodyPr>
          <a:lstStyle/>
          <a:p>
            <a:r>
              <a:rPr lang="fr-FR" sz="4400" u="sng" dirty="0"/>
              <a:t>De compétences</a:t>
            </a:r>
          </a:p>
          <a:p>
            <a:pPr marL="0" indent="0">
              <a:buNone/>
            </a:pPr>
            <a:endParaRPr lang="fr-FR" sz="4400" u="sng" dirty="0"/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sz="2500" dirty="0"/>
              <a:t>Quelles sont les procédures à mettre en œuvre pour comprendre une carte ?</a:t>
            </a:r>
            <a:r>
              <a:rPr lang="fr-FR" sz="2900" dirty="0"/>
              <a:t> </a:t>
            </a:r>
            <a:r>
              <a:rPr lang="fr-FR" sz="2000" i="1" dirty="0"/>
              <a:t>(domaine 1 du socle)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sz="2500" dirty="0"/>
              <a:t>Pour réaliser / compléter un croquis ? </a:t>
            </a:r>
            <a:r>
              <a:rPr lang="fr-FR" sz="2000" i="1" dirty="0"/>
              <a:t>(domaine 1 du socle)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sz="2500" dirty="0"/>
              <a:t>Comment l’élève peut-il gagner en autonomie dans la pratique de la cartographie ? </a:t>
            </a:r>
            <a:r>
              <a:rPr lang="fr-FR" sz="2000" i="1" dirty="0"/>
              <a:t>(domaine 2 du socle)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sz="2500" dirty="0"/>
              <a:t>Comment l’élève peut-il développer des méthodes d’auto correction efficaces ? </a:t>
            </a:r>
            <a:r>
              <a:rPr lang="fr-FR" sz="2000" i="1" dirty="0"/>
              <a:t>(domaine 2 du socle)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sz="2500" dirty="0"/>
              <a:t>A quoi sert la réalisation d’une production cartographique ? </a:t>
            </a:r>
            <a:r>
              <a:rPr lang="fr-FR" sz="2000" i="1" dirty="0"/>
              <a:t>(domaine 5 du socle)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fr-FR" sz="3600" dirty="0"/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5004048" y="2348880"/>
            <a:ext cx="3200400" cy="3602736"/>
          </a:xfrm>
        </p:spPr>
        <p:txBody>
          <a:bodyPr>
            <a:normAutofit fontScale="85000" lnSpcReduction="10000"/>
          </a:bodyPr>
          <a:lstStyle/>
          <a:p>
            <a:r>
              <a:rPr lang="fr-FR" sz="2800" u="sng" dirty="0"/>
              <a:t>De connaissances </a:t>
            </a:r>
          </a:p>
          <a:p>
            <a:pPr marL="0" indent="0">
              <a:buNone/>
            </a:pPr>
            <a:endParaRPr lang="fr-FR" u="sng" dirty="0"/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sz="1700" dirty="0"/>
              <a:t>Quels rôles jouent les aires urbaines dans l’organisation du territoire </a:t>
            </a:r>
            <a:r>
              <a:rPr lang="fr-FR" sz="1700" dirty="0" smtClean="0"/>
              <a:t>national </a:t>
            </a:r>
            <a:r>
              <a:rPr lang="fr-FR" sz="1700" dirty="0"/>
              <a:t>?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sz="1700" dirty="0"/>
              <a:t>Quelle hiérarchie urbaine peut-on établir à l’échelle du territoire national ?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fr-FR" sz="1700" dirty="0"/>
              <a:t>Comment le réseau de transports peut-il rendre compte de l’inégale attraction des aires urbaines 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fr-FR" sz="1700" i="1" dirty="0">
              <a:solidFill>
                <a:prstClr val="black"/>
              </a:solidFill>
            </a:endParaRP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300" i="1" dirty="0">
                <a:solidFill>
                  <a:prstClr val="black"/>
                </a:solidFill>
              </a:rPr>
              <a:t>(domaine 5 du socle)</a:t>
            </a:r>
            <a:endParaRPr lang="fr-FR" sz="1300" dirty="0"/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fr-FR" sz="1700" dirty="0"/>
          </a:p>
          <a:p>
            <a:pPr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355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89377" y="520223"/>
            <a:ext cx="6965245" cy="1202485"/>
          </a:xfrm>
        </p:spPr>
        <p:txBody>
          <a:bodyPr>
            <a:normAutofit/>
          </a:bodyPr>
          <a:lstStyle/>
          <a:p>
            <a:r>
              <a:rPr lang="fr-FR" sz="3200" dirty="0"/>
              <a:t>1.3 Les compétences mises en œuvre par ordre de priorité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9" b="46220"/>
          <a:stretch/>
        </p:blipFill>
        <p:spPr bwMode="auto">
          <a:xfrm>
            <a:off x="1058236" y="3645024"/>
            <a:ext cx="6490134" cy="210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76"/>
          <a:stretch/>
        </p:blipFill>
        <p:spPr bwMode="auto">
          <a:xfrm>
            <a:off x="1058236" y="1988840"/>
            <a:ext cx="6748909" cy="15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0997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naise">
  <a:themeElements>
    <a:clrScheme name="Punaise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naise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nai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Album</Template>
  <TotalTime>1710</TotalTime>
  <Words>985</Words>
  <Application>Microsoft Office PowerPoint</Application>
  <PresentationFormat>Affichage à l'écran (4:3)</PresentationFormat>
  <Paragraphs>141</Paragraphs>
  <Slides>28</Slides>
  <Notes>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Punaise</vt:lpstr>
      <vt:lpstr>Histoire-Géographie –Cycle 4  L’évaluation formatrice</vt:lpstr>
      <vt:lpstr>L’évaluation formatrice pour travailler avec les élèves  la pratique du langage cartographique en 3ème </vt:lpstr>
      <vt:lpstr>1. L’évaluation formatrice </vt:lpstr>
      <vt:lpstr>1.1 Dans les grandes lignes</vt:lpstr>
      <vt:lpstr>Présentation PowerPoint</vt:lpstr>
      <vt:lpstr>Présentation PowerPoint</vt:lpstr>
      <vt:lpstr>1.2 Un système pédagogique</vt:lpstr>
      <vt:lpstr>1. Les objectifs</vt:lpstr>
      <vt:lpstr>1.3 Les compétences mises en œuvre par ordre de priorité</vt:lpstr>
      <vt:lpstr>1.3 Les compétences mises en œuvre par ordre de priorité</vt:lpstr>
      <vt:lpstr>1.1 Les attendus du programme</vt:lpstr>
      <vt:lpstr>1.2 Les précisions de la fiche ressource</vt:lpstr>
      <vt:lpstr>1.2 Les précisions de la fiche ressource</vt:lpstr>
      <vt:lpstr>2. Mise en œuvre</vt:lpstr>
      <vt:lpstr>2. Séance 1 : créer la fiche de critères</vt:lpstr>
      <vt:lpstr>ETAPE 1 : Proposez un titre au croquis afin de définir sur quoi doit porter la légende.</vt:lpstr>
      <vt:lpstr>ETAPE 2 : Les figurés de la légende ont été mélangés à d’autres qui sont inutiles. Repérez les intrus, en adéquation avec le titre.</vt:lpstr>
      <vt:lpstr>Présentation PowerPoint</vt:lpstr>
      <vt:lpstr>ETAPE 3 : Placez les figurés restants au bon endroit dans la légende. </vt:lpstr>
      <vt:lpstr>ETAPE 3 : Placez les figurés restants au bon endroit dans la légende. </vt:lpstr>
      <vt:lpstr>ETAPE 4 : Proposez une liste de critères permettant d’évaluer des productions cartographiques. Vous devez vous aider de ce que nous venons de faire, mais aussi de vos souvenirs des années passées.</vt:lpstr>
      <vt:lpstr>Présentation PowerPoint</vt:lpstr>
      <vt:lpstr>Présentation PowerPoint</vt:lpstr>
      <vt:lpstr>2. Séance 2 : utiliser la fiche de critères</vt:lpstr>
      <vt:lpstr>Les espaces productifs agricoles</vt:lpstr>
      <vt:lpstr>Les espaces productifs industriels</vt:lpstr>
      <vt:lpstr>Les espaces productifs du tertiaire </vt:lpstr>
      <vt:lpstr>Bibliographie indicative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L’évaluation formatrice</dc:title>
  <dc:creator>Déborah Clausell-Ades</dc:creator>
  <cp:lastModifiedBy>Florence Bouteloup</cp:lastModifiedBy>
  <cp:revision>38</cp:revision>
  <dcterms:created xsi:type="dcterms:W3CDTF">2016-11-22T08:21:36Z</dcterms:created>
  <dcterms:modified xsi:type="dcterms:W3CDTF">2017-01-17T20:34:38Z</dcterms:modified>
</cp:coreProperties>
</file>