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sldIdLst>
    <p:sldId id="265" r:id="rId9"/>
    <p:sldId id="257" r:id="rId10"/>
    <p:sldId id="258" r:id="rId11"/>
    <p:sldId id="256" r:id="rId12"/>
    <p:sldId id="264" r:id="rId13"/>
    <p:sldId id="261" r:id="rId14"/>
    <p:sldId id="259" r:id="rId15"/>
    <p:sldId id="274" r:id="rId16"/>
    <p:sldId id="263" r:id="rId17"/>
    <p:sldId id="272" r:id="rId18"/>
    <p:sldId id="273" r:id="rId19"/>
    <p:sldId id="269" r:id="rId20"/>
    <p:sldId id="276" r:id="rId21"/>
    <p:sldId id="277" r:id="rId22"/>
    <p:sldId id="270" r:id="rId23"/>
    <p:sldId id="275" r:id="rId24"/>
    <p:sldId id="282" r:id="rId25"/>
    <p:sldId id="283" r:id="rId26"/>
    <p:sldId id="285" r:id="rId27"/>
    <p:sldId id="278" r:id="rId28"/>
    <p:sldId id="280" r:id="rId29"/>
    <p:sldId id="287" r:id="rId30"/>
    <p:sldId id="268"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3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F1C321D-4846-433E-8A7B-A261591CF4EB}" type="datetimeFigureOut">
              <a:rPr lang="fr-FR" smtClean="0"/>
              <a:t>24/04/2017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803880-E3A0-4F29-B631-9832A1BCF837}" type="slidenum">
              <a:rPr lang="fr-FR" smtClean="0"/>
              <a:t>‹N°›</a:t>
            </a:fld>
            <a:endParaRPr lang="fr-FR"/>
          </a:p>
        </p:txBody>
      </p:sp>
    </p:spTree>
    <p:extLst>
      <p:ext uri="{BB962C8B-B14F-4D97-AF65-F5344CB8AC3E}">
        <p14:creationId xmlns:p14="http://schemas.microsoft.com/office/powerpoint/2010/main" val="94887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F1C321D-4846-433E-8A7B-A261591CF4EB}" type="datetimeFigureOut">
              <a:rPr lang="fr-FR" smtClean="0"/>
              <a:t>24/04/2017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803880-E3A0-4F29-B631-9832A1BCF837}" type="slidenum">
              <a:rPr lang="fr-FR" smtClean="0"/>
              <a:t>‹N°›</a:t>
            </a:fld>
            <a:endParaRPr lang="fr-FR"/>
          </a:p>
        </p:txBody>
      </p:sp>
    </p:spTree>
    <p:extLst>
      <p:ext uri="{BB962C8B-B14F-4D97-AF65-F5344CB8AC3E}">
        <p14:creationId xmlns:p14="http://schemas.microsoft.com/office/powerpoint/2010/main" val="105746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F1C321D-4846-433E-8A7B-A261591CF4EB}" type="datetimeFigureOut">
              <a:rPr lang="fr-FR" smtClean="0"/>
              <a:t>24/04/2017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803880-E3A0-4F29-B631-9832A1BCF837}" type="slidenum">
              <a:rPr lang="fr-FR" smtClean="0"/>
              <a:t>‹N°›</a:t>
            </a:fld>
            <a:endParaRPr lang="fr-FR"/>
          </a:p>
        </p:txBody>
      </p:sp>
    </p:spTree>
    <p:extLst>
      <p:ext uri="{BB962C8B-B14F-4D97-AF65-F5344CB8AC3E}">
        <p14:creationId xmlns:p14="http://schemas.microsoft.com/office/powerpoint/2010/main" val="2999947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DB525AC3-3902-427B-B2F2-5CEACD5BEFF4}"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73CC973A-C94A-4A21-9265-B03F2F8FE2A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51526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DE9710E-58DF-4B58-A68B-F86F67D2D614}"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CCB5C05-75F4-4ABB-B262-3C3DDA7FD5C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90376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1C1A9154-D44D-416E-ABE2-86BCA3593718}"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685ED44-7922-40C7-8A8C-D8FD24D78CB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1901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B34A9499-58EB-4F2E-B0B6-A2A33F3CA11F}" type="datetimeFigureOut">
              <a:rPr lang="fr-FR">
                <a:solidFill>
                  <a:prstClr val="black">
                    <a:tint val="75000"/>
                  </a:prstClr>
                </a:solidFill>
              </a:rPr>
              <a:pPr>
                <a:defRPr/>
              </a:pPr>
              <a:t>24/04/2017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11B59E08-180E-4332-9C20-4817C1979CD8}"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77315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A45E674-4B9A-4F8E-B35B-CC378327F2D5}" type="datetimeFigureOut">
              <a:rPr lang="fr-FR">
                <a:solidFill>
                  <a:prstClr val="black">
                    <a:tint val="75000"/>
                  </a:prstClr>
                </a:solidFill>
              </a:rPr>
              <a:pPr>
                <a:defRPr/>
              </a:pPr>
              <a:t>24/04/2017</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EF17A66E-7AB4-40A8-81F5-90A056258F0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03595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471D308D-BC6D-4C52-983E-DA672B79C1FF}" type="datetimeFigureOut">
              <a:rPr lang="fr-FR">
                <a:solidFill>
                  <a:prstClr val="black">
                    <a:tint val="75000"/>
                  </a:prstClr>
                </a:solidFill>
              </a:rPr>
              <a:pPr>
                <a:defRPr/>
              </a:pPr>
              <a:t>24/04/2017</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AE7F0476-5A18-42BC-B032-C2A6A210627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15970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5286772-39FF-489E-BC15-B1E86831B4F9}" type="datetimeFigureOut">
              <a:rPr lang="fr-FR">
                <a:solidFill>
                  <a:prstClr val="black">
                    <a:tint val="75000"/>
                  </a:prstClr>
                </a:solidFill>
              </a:rPr>
              <a:pPr>
                <a:defRPr/>
              </a:pPr>
              <a:t>24/04/2017</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C019359C-7712-4C0D-A136-F76E967611F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24899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017CDAD-0965-4283-9618-A7D0F98B326E}" type="datetimeFigureOut">
              <a:rPr lang="fr-FR">
                <a:solidFill>
                  <a:prstClr val="black">
                    <a:tint val="75000"/>
                  </a:prstClr>
                </a:solidFill>
              </a:rPr>
              <a:pPr>
                <a:defRPr/>
              </a:pPr>
              <a:t>24/04/2017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28B12779-377B-41CD-85CA-FAA86EFB37A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071925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F1C321D-4846-433E-8A7B-A261591CF4EB}" type="datetimeFigureOut">
              <a:rPr lang="fr-FR" smtClean="0"/>
              <a:t>24/04/2017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803880-E3A0-4F29-B631-9832A1BCF837}" type="slidenum">
              <a:rPr lang="fr-FR" smtClean="0"/>
              <a:t>‹N°›</a:t>
            </a:fld>
            <a:endParaRPr lang="fr-FR"/>
          </a:p>
        </p:txBody>
      </p:sp>
    </p:spTree>
    <p:extLst>
      <p:ext uri="{BB962C8B-B14F-4D97-AF65-F5344CB8AC3E}">
        <p14:creationId xmlns:p14="http://schemas.microsoft.com/office/powerpoint/2010/main" val="21178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3D8CCD4-C806-4D38-8D4C-C69CD0A6BA89}" type="datetimeFigureOut">
              <a:rPr lang="fr-FR">
                <a:solidFill>
                  <a:prstClr val="black">
                    <a:tint val="75000"/>
                  </a:prstClr>
                </a:solidFill>
              </a:rPr>
              <a:pPr>
                <a:defRPr/>
              </a:pPr>
              <a:t>24/04/2017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30BA353-979A-46E7-80C1-624E4E746AA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81195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5A31E12-CD73-46E9-AD91-6A34F4AC3D16}"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6D8AEE8-76C0-49CA-8371-645A66B62F6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93566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EAC59FA-A22B-40C3-84FC-3B41E185BB7B}"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1690F4D-E0AC-45E1-94F9-8F6FDC9A0B1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45450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DB525AC3-3902-427B-B2F2-5CEACD5BEFF4}"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73CC973A-C94A-4A21-9265-B03F2F8FE2A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63804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DE9710E-58DF-4B58-A68B-F86F67D2D614}"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CCB5C05-75F4-4ABB-B262-3C3DDA7FD5C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90217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1C1A9154-D44D-416E-ABE2-86BCA3593718}"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685ED44-7922-40C7-8A8C-D8FD24D78CB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30852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B34A9499-58EB-4F2E-B0B6-A2A33F3CA11F}" type="datetimeFigureOut">
              <a:rPr lang="fr-FR">
                <a:solidFill>
                  <a:prstClr val="black">
                    <a:tint val="75000"/>
                  </a:prstClr>
                </a:solidFill>
              </a:rPr>
              <a:pPr>
                <a:defRPr/>
              </a:pPr>
              <a:t>24/04/2017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11B59E08-180E-4332-9C20-4817C1979CD8}"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60159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8A45E674-4B9A-4F8E-B35B-CC378327F2D5}" type="datetimeFigureOut">
              <a:rPr lang="fr-FR">
                <a:solidFill>
                  <a:prstClr val="black">
                    <a:tint val="75000"/>
                  </a:prstClr>
                </a:solidFill>
              </a:rPr>
              <a:pPr>
                <a:defRPr/>
              </a:pPr>
              <a:t>24/04/2017</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EF17A66E-7AB4-40A8-81F5-90A056258F0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40984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471D308D-BC6D-4C52-983E-DA672B79C1FF}" type="datetimeFigureOut">
              <a:rPr lang="fr-FR">
                <a:solidFill>
                  <a:prstClr val="black">
                    <a:tint val="75000"/>
                  </a:prstClr>
                </a:solidFill>
              </a:rPr>
              <a:pPr>
                <a:defRPr/>
              </a:pPr>
              <a:t>24/04/2017</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AE7F0476-5A18-42BC-B032-C2A6A210627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967578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5286772-39FF-489E-BC15-B1E86831B4F9}" type="datetimeFigureOut">
              <a:rPr lang="fr-FR">
                <a:solidFill>
                  <a:prstClr val="black">
                    <a:tint val="75000"/>
                  </a:prstClr>
                </a:solidFill>
              </a:rPr>
              <a:pPr>
                <a:defRPr/>
              </a:pPr>
              <a:t>24/04/2017</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C019359C-7712-4C0D-A136-F76E967611FE}"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5096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F1C321D-4846-433E-8A7B-A261591CF4EB}" type="datetimeFigureOut">
              <a:rPr lang="fr-FR" smtClean="0"/>
              <a:t>24/04/2017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803880-E3A0-4F29-B631-9832A1BCF837}" type="slidenum">
              <a:rPr lang="fr-FR" smtClean="0"/>
              <a:t>‹N°›</a:t>
            </a:fld>
            <a:endParaRPr lang="fr-FR"/>
          </a:p>
        </p:txBody>
      </p:sp>
    </p:spTree>
    <p:extLst>
      <p:ext uri="{BB962C8B-B14F-4D97-AF65-F5344CB8AC3E}">
        <p14:creationId xmlns:p14="http://schemas.microsoft.com/office/powerpoint/2010/main" val="241579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017CDAD-0965-4283-9618-A7D0F98B326E}" type="datetimeFigureOut">
              <a:rPr lang="fr-FR">
                <a:solidFill>
                  <a:prstClr val="black">
                    <a:tint val="75000"/>
                  </a:prstClr>
                </a:solidFill>
              </a:rPr>
              <a:pPr>
                <a:defRPr/>
              </a:pPr>
              <a:t>24/04/2017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28B12779-377B-41CD-85CA-FAA86EFB37A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25591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3D8CCD4-C806-4D38-8D4C-C69CD0A6BA89}" type="datetimeFigureOut">
              <a:rPr lang="fr-FR">
                <a:solidFill>
                  <a:prstClr val="black">
                    <a:tint val="75000"/>
                  </a:prstClr>
                </a:solidFill>
              </a:rPr>
              <a:pPr>
                <a:defRPr/>
              </a:pPr>
              <a:t>24/04/2017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430BA353-979A-46E7-80C1-624E4E746AA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579685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5A31E12-CD73-46E9-AD91-6A34F4AC3D16}"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D6D8AEE8-76C0-49CA-8371-645A66B62F6C}"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55180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EAC59FA-A22B-40C3-84FC-3B41E185BB7B}"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91690F4D-E0AC-45E1-94F9-8F6FDC9A0B1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122639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412A75B0-1976-4527-8624-655562072759}"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43CFFDA-0060-4F97-A49E-2427B5ABEF4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00101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41B957A-3E28-4C1A-B25C-9D4D1D93C83C}"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40DA739-703D-47FE-AAAA-41DFFB68BE8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11249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C9CAADA4-40D8-4A87-9EC8-EDE0A77B082E}"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6151202-879B-4BDA-A234-3DCEA0094DC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28209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A0D2726D-6E64-4EF0-889A-EEEA4AF4224A}" type="datetimeFigureOut">
              <a:rPr lang="fr-FR">
                <a:solidFill>
                  <a:prstClr val="black">
                    <a:tint val="75000"/>
                  </a:prstClr>
                </a:solidFill>
              </a:rPr>
              <a:pPr>
                <a:defRPr/>
              </a:pPr>
              <a:t>24/04/2017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E13E6BD4-194D-45DF-8B76-D63F4E7E83E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792395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BADB4895-90A9-4DD9-9A40-BFE589DFAD0F}" type="datetimeFigureOut">
              <a:rPr lang="fr-FR">
                <a:solidFill>
                  <a:prstClr val="black">
                    <a:tint val="75000"/>
                  </a:prstClr>
                </a:solidFill>
              </a:rPr>
              <a:pPr>
                <a:defRPr/>
              </a:pPr>
              <a:t>24/04/2017</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5AB266D3-9BC3-410D-ABA6-E833B0476A9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37765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DAB3BFBB-B174-4654-9947-D8A59BF51441}" type="datetimeFigureOut">
              <a:rPr lang="fr-FR">
                <a:solidFill>
                  <a:prstClr val="black">
                    <a:tint val="75000"/>
                  </a:prstClr>
                </a:solidFill>
              </a:rPr>
              <a:pPr>
                <a:defRPr/>
              </a:pPr>
              <a:t>24/04/2017</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5F2B9932-13E8-491E-96A5-3208E9A46F0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022113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F1C321D-4846-433E-8A7B-A261591CF4EB}" type="datetimeFigureOut">
              <a:rPr lang="fr-FR" smtClean="0"/>
              <a:t>24/04/2017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803880-E3A0-4F29-B631-9832A1BCF837}" type="slidenum">
              <a:rPr lang="fr-FR" smtClean="0"/>
              <a:t>‹N°›</a:t>
            </a:fld>
            <a:endParaRPr lang="fr-FR"/>
          </a:p>
        </p:txBody>
      </p:sp>
    </p:spTree>
    <p:extLst>
      <p:ext uri="{BB962C8B-B14F-4D97-AF65-F5344CB8AC3E}">
        <p14:creationId xmlns:p14="http://schemas.microsoft.com/office/powerpoint/2010/main" val="135092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5E075EB-73B9-46A0-8F33-513C02D00BE6}" type="datetimeFigureOut">
              <a:rPr lang="fr-FR">
                <a:solidFill>
                  <a:prstClr val="black">
                    <a:tint val="75000"/>
                  </a:prstClr>
                </a:solidFill>
              </a:rPr>
              <a:pPr>
                <a:defRPr/>
              </a:pPr>
              <a:t>24/04/2017</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F865A677-C486-49AD-A35C-F731A97F03B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18271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30B04BA-31F3-4B5F-885F-CE6360DBF3E2}" type="datetimeFigureOut">
              <a:rPr lang="fr-FR">
                <a:solidFill>
                  <a:prstClr val="black">
                    <a:tint val="75000"/>
                  </a:prstClr>
                </a:solidFill>
              </a:rPr>
              <a:pPr>
                <a:defRPr/>
              </a:pPr>
              <a:t>24/04/2017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FA7F9AFD-9E99-410D-B674-C4118E4D50B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220229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72BF28A-5134-48DD-84BB-60B59A4E2597}" type="datetimeFigureOut">
              <a:rPr lang="fr-FR">
                <a:solidFill>
                  <a:prstClr val="black">
                    <a:tint val="75000"/>
                  </a:prstClr>
                </a:solidFill>
              </a:rPr>
              <a:pPr>
                <a:defRPr/>
              </a:pPr>
              <a:t>24/04/2017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0FE0A1E-3829-4233-B7E6-72A969C76328}"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50952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B0110AF-9DBD-430A-A94A-2F61A2253ED5}"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C7DB239-77BB-4A28-8DC2-30ECC26F6EAD}"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631677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8F2886C-35D1-40C6-B265-8DFDE56DE6AE}"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B53EDA6-70CA-4AC6-A5DF-49FEE955CA7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5173432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412A75B0-1976-4527-8624-655562072759}"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43CFFDA-0060-4F97-A49E-2427B5ABEF4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0054728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41B957A-3E28-4C1A-B25C-9D4D1D93C83C}"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40DA739-703D-47FE-AAAA-41DFFB68BE8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439630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C9CAADA4-40D8-4A87-9EC8-EDE0A77B082E}"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6151202-879B-4BDA-A234-3DCEA0094DC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053073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A0D2726D-6E64-4EF0-889A-EEEA4AF4224A}" type="datetimeFigureOut">
              <a:rPr lang="fr-FR">
                <a:solidFill>
                  <a:prstClr val="black">
                    <a:tint val="75000"/>
                  </a:prstClr>
                </a:solidFill>
              </a:rPr>
              <a:pPr>
                <a:defRPr/>
              </a:pPr>
              <a:t>24/04/2017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E13E6BD4-194D-45DF-8B76-D63F4E7E83E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869701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BADB4895-90A9-4DD9-9A40-BFE589DFAD0F}" type="datetimeFigureOut">
              <a:rPr lang="fr-FR">
                <a:solidFill>
                  <a:prstClr val="black">
                    <a:tint val="75000"/>
                  </a:prstClr>
                </a:solidFill>
              </a:rPr>
              <a:pPr>
                <a:defRPr/>
              </a:pPr>
              <a:t>24/04/2017</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5AB266D3-9BC3-410D-ABA6-E833B0476A9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3356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F1C321D-4846-433E-8A7B-A261591CF4EB}" type="datetimeFigureOut">
              <a:rPr lang="fr-FR" smtClean="0"/>
              <a:t>24/04/2017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B803880-E3A0-4F29-B631-9832A1BCF837}" type="slidenum">
              <a:rPr lang="fr-FR" smtClean="0"/>
              <a:t>‹N°›</a:t>
            </a:fld>
            <a:endParaRPr lang="fr-FR"/>
          </a:p>
        </p:txBody>
      </p:sp>
    </p:spTree>
    <p:extLst>
      <p:ext uri="{BB962C8B-B14F-4D97-AF65-F5344CB8AC3E}">
        <p14:creationId xmlns:p14="http://schemas.microsoft.com/office/powerpoint/2010/main" val="1686350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DAB3BFBB-B174-4654-9947-D8A59BF51441}" type="datetimeFigureOut">
              <a:rPr lang="fr-FR">
                <a:solidFill>
                  <a:prstClr val="black">
                    <a:tint val="75000"/>
                  </a:prstClr>
                </a:solidFill>
              </a:rPr>
              <a:pPr>
                <a:defRPr/>
              </a:pPr>
              <a:t>24/04/2017</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5F2B9932-13E8-491E-96A5-3208E9A46F0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615030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5E075EB-73B9-46A0-8F33-513C02D00BE6}" type="datetimeFigureOut">
              <a:rPr lang="fr-FR">
                <a:solidFill>
                  <a:prstClr val="black">
                    <a:tint val="75000"/>
                  </a:prstClr>
                </a:solidFill>
              </a:rPr>
              <a:pPr>
                <a:defRPr/>
              </a:pPr>
              <a:t>24/04/2017</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F865A677-C486-49AD-A35C-F731A97F03B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1741204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30B04BA-31F3-4B5F-885F-CE6360DBF3E2}" type="datetimeFigureOut">
              <a:rPr lang="fr-FR">
                <a:solidFill>
                  <a:prstClr val="black">
                    <a:tint val="75000"/>
                  </a:prstClr>
                </a:solidFill>
              </a:rPr>
              <a:pPr>
                <a:defRPr/>
              </a:pPr>
              <a:t>24/04/2017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FA7F9AFD-9E99-410D-B674-C4118E4D50B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3348406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72BF28A-5134-48DD-84BB-60B59A4E2597}" type="datetimeFigureOut">
              <a:rPr lang="fr-FR">
                <a:solidFill>
                  <a:prstClr val="black">
                    <a:tint val="75000"/>
                  </a:prstClr>
                </a:solidFill>
              </a:rPr>
              <a:pPr>
                <a:defRPr/>
              </a:pPr>
              <a:t>24/04/2017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0FE0A1E-3829-4233-B7E6-72A969C76328}"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905463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B0110AF-9DBD-430A-A94A-2F61A2253ED5}"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C7DB239-77BB-4A28-8DC2-30ECC26F6EAD}"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079100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8F2886C-35D1-40C6-B265-8DFDE56DE6AE}"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B53EDA6-70CA-4AC6-A5DF-49FEE955CA7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819582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412A75B0-1976-4527-8624-655562072759}"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43CFFDA-0060-4F97-A49E-2427B5ABEF4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637549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41B957A-3E28-4C1A-B25C-9D4D1D93C83C}"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40DA739-703D-47FE-AAAA-41DFFB68BE8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315541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C9CAADA4-40D8-4A87-9EC8-EDE0A77B082E}"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6151202-879B-4BDA-A234-3DCEA0094DC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86668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A0D2726D-6E64-4EF0-889A-EEEA4AF4224A}" type="datetimeFigureOut">
              <a:rPr lang="fr-FR">
                <a:solidFill>
                  <a:prstClr val="black">
                    <a:tint val="75000"/>
                  </a:prstClr>
                </a:solidFill>
              </a:rPr>
              <a:pPr>
                <a:defRPr/>
              </a:pPr>
              <a:t>24/04/2017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E13E6BD4-194D-45DF-8B76-D63F4E7E83E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59975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F1C321D-4846-433E-8A7B-A261591CF4EB}" type="datetimeFigureOut">
              <a:rPr lang="fr-FR" smtClean="0"/>
              <a:t>24/04/2017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B803880-E3A0-4F29-B631-9832A1BCF837}" type="slidenum">
              <a:rPr lang="fr-FR" smtClean="0"/>
              <a:t>‹N°›</a:t>
            </a:fld>
            <a:endParaRPr lang="fr-FR"/>
          </a:p>
        </p:txBody>
      </p:sp>
    </p:spTree>
    <p:extLst>
      <p:ext uri="{BB962C8B-B14F-4D97-AF65-F5344CB8AC3E}">
        <p14:creationId xmlns:p14="http://schemas.microsoft.com/office/powerpoint/2010/main" val="32451585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BADB4895-90A9-4DD9-9A40-BFE589DFAD0F}" type="datetimeFigureOut">
              <a:rPr lang="fr-FR">
                <a:solidFill>
                  <a:prstClr val="black">
                    <a:tint val="75000"/>
                  </a:prstClr>
                </a:solidFill>
              </a:rPr>
              <a:pPr>
                <a:defRPr/>
              </a:pPr>
              <a:t>24/04/2017</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5AB266D3-9BC3-410D-ABA6-E833B0476A9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284278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DAB3BFBB-B174-4654-9947-D8A59BF51441}" type="datetimeFigureOut">
              <a:rPr lang="fr-FR">
                <a:solidFill>
                  <a:prstClr val="black">
                    <a:tint val="75000"/>
                  </a:prstClr>
                </a:solidFill>
              </a:rPr>
              <a:pPr>
                <a:defRPr/>
              </a:pPr>
              <a:t>24/04/2017</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5F2B9932-13E8-491E-96A5-3208E9A46F0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2797787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5E075EB-73B9-46A0-8F33-513C02D00BE6}" type="datetimeFigureOut">
              <a:rPr lang="fr-FR">
                <a:solidFill>
                  <a:prstClr val="black">
                    <a:tint val="75000"/>
                  </a:prstClr>
                </a:solidFill>
              </a:rPr>
              <a:pPr>
                <a:defRPr/>
              </a:pPr>
              <a:t>24/04/2017</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F865A677-C486-49AD-A35C-F731A97F03B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8260383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30B04BA-31F3-4B5F-885F-CE6360DBF3E2}" type="datetimeFigureOut">
              <a:rPr lang="fr-FR">
                <a:solidFill>
                  <a:prstClr val="black">
                    <a:tint val="75000"/>
                  </a:prstClr>
                </a:solidFill>
              </a:rPr>
              <a:pPr>
                <a:defRPr/>
              </a:pPr>
              <a:t>24/04/2017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FA7F9AFD-9E99-410D-B674-C4118E4D50B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6408008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72BF28A-5134-48DD-84BB-60B59A4E2597}" type="datetimeFigureOut">
              <a:rPr lang="fr-FR">
                <a:solidFill>
                  <a:prstClr val="black">
                    <a:tint val="75000"/>
                  </a:prstClr>
                </a:solidFill>
              </a:rPr>
              <a:pPr>
                <a:defRPr/>
              </a:pPr>
              <a:t>24/04/2017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0FE0A1E-3829-4233-B7E6-72A969C76328}"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438211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B0110AF-9DBD-430A-A94A-2F61A2253ED5}"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C7DB239-77BB-4A28-8DC2-30ECC26F6EAD}"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736458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8F2886C-35D1-40C6-B265-8DFDE56DE6AE}"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B53EDA6-70CA-4AC6-A5DF-49FEE955CA7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475652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412A75B0-1976-4527-8624-655562072759}"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43CFFDA-0060-4F97-A49E-2427B5ABEF4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601426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41B957A-3E28-4C1A-B25C-9D4D1D93C83C}"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040DA739-703D-47FE-AAAA-41DFFB68BE81}"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2076142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C9CAADA4-40D8-4A87-9EC8-EDE0A77B082E}"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A6151202-879B-4BDA-A234-3DCEA0094DCF}"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89131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F1C321D-4846-433E-8A7B-A261591CF4EB}" type="datetimeFigureOut">
              <a:rPr lang="fr-FR" smtClean="0"/>
              <a:t>24/04/2017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B803880-E3A0-4F29-B631-9832A1BCF837}" type="slidenum">
              <a:rPr lang="fr-FR" smtClean="0"/>
              <a:t>‹N°›</a:t>
            </a:fld>
            <a:endParaRPr lang="fr-FR"/>
          </a:p>
        </p:txBody>
      </p:sp>
    </p:spTree>
    <p:extLst>
      <p:ext uri="{BB962C8B-B14F-4D97-AF65-F5344CB8AC3E}">
        <p14:creationId xmlns:p14="http://schemas.microsoft.com/office/powerpoint/2010/main" val="39765412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A0D2726D-6E64-4EF0-889A-EEEA4AF4224A}" type="datetimeFigureOut">
              <a:rPr lang="fr-FR">
                <a:solidFill>
                  <a:prstClr val="black">
                    <a:tint val="75000"/>
                  </a:prstClr>
                </a:solidFill>
              </a:rPr>
              <a:pPr>
                <a:defRPr/>
              </a:pPr>
              <a:t>24/04/2017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E13E6BD4-194D-45DF-8B76-D63F4E7E83E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065636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BADB4895-90A9-4DD9-9A40-BFE589DFAD0F}" type="datetimeFigureOut">
              <a:rPr lang="fr-FR">
                <a:solidFill>
                  <a:prstClr val="black">
                    <a:tint val="75000"/>
                  </a:prstClr>
                </a:solidFill>
              </a:rPr>
              <a:pPr>
                <a:defRPr/>
              </a:pPr>
              <a:t>24/04/2017</a:t>
            </a:fld>
            <a:endParaRPr lang="fr-FR">
              <a:solidFill>
                <a:prstClr val="black">
                  <a:tint val="75000"/>
                </a:prstClr>
              </a:solidFill>
            </a:endParaRPr>
          </a:p>
        </p:txBody>
      </p:sp>
      <p:sp>
        <p:nvSpPr>
          <p:cNvPr id="8"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p:cNvSpPr>
            <a:spLocks noGrp="1"/>
          </p:cNvSpPr>
          <p:nvPr>
            <p:ph type="sldNum" sz="quarter" idx="12"/>
          </p:nvPr>
        </p:nvSpPr>
        <p:spPr/>
        <p:txBody>
          <a:bodyPr/>
          <a:lstStyle>
            <a:lvl1pPr>
              <a:defRPr/>
            </a:lvl1pPr>
          </a:lstStyle>
          <a:p>
            <a:pPr>
              <a:defRPr/>
            </a:pPr>
            <a:fld id="{5AB266D3-9BC3-410D-ABA6-E833B0476A90}"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783903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DAB3BFBB-B174-4654-9947-D8A59BF51441}" type="datetimeFigureOut">
              <a:rPr lang="fr-FR">
                <a:solidFill>
                  <a:prstClr val="black">
                    <a:tint val="75000"/>
                  </a:prstClr>
                </a:solidFill>
              </a:rPr>
              <a:pPr>
                <a:defRPr/>
              </a:pPr>
              <a:t>24/04/2017</a:t>
            </a:fld>
            <a:endParaRPr lang="fr-FR">
              <a:solidFill>
                <a:prstClr val="black">
                  <a:tint val="75000"/>
                </a:prstClr>
              </a:solidFill>
            </a:endParaRPr>
          </a:p>
        </p:txBody>
      </p:sp>
      <p:sp>
        <p:nvSpPr>
          <p:cNvPr id="4"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p:cNvSpPr>
            <a:spLocks noGrp="1"/>
          </p:cNvSpPr>
          <p:nvPr>
            <p:ph type="sldNum" sz="quarter" idx="12"/>
          </p:nvPr>
        </p:nvSpPr>
        <p:spPr/>
        <p:txBody>
          <a:bodyPr/>
          <a:lstStyle>
            <a:lvl1pPr>
              <a:defRPr/>
            </a:lvl1pPr>
          </a:lstStyle>
          <a:p>
            <a:pPr>
              <a:defRPr/>
            </a:pPr>
            <a:fld id="{5F2B9932-13E8-491E-96A5-3208E9A46F02}"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856567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5E075EB-73B9-46A0-8F33-513C02D00BE6}" type="datetimeFigureOut">
              <a:rPr lang="fr-FR">
                <a:solidFill>
                  <a:prstClr val="black">
                    <a:tint val="75000"/>
                  </a:prstClr>
                </a:solidFill>
              </a:rPr>
              <a:pPr>
                <a:defRPr/>
              </a:pPr>
              <a:t>24/04/2017</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F865A677-C486-49AD-A35C-F731A97F03B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5937987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30B04BA-31F3-4B5F-885F-CE6360DBF3E2}" type="datetimeFigureOut">
              <a:rPr lang="fr-FR">
                <a:solidFill>
                  <a:prstClr val="black">
                    <a:tint val="75000"/>
                  </a:prstClr>
                </a:solidFill>
              </a:rPr>
              <a:pPr>
                <a:defRPr/>
              </a:pPr>
              <a:t>24/04/2017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FA7F9AFD-9E99-410D-B674-C4118E4D50B7}"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8395994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72BF28A-5134-48DD-84BB-60B59A4E2597}" type="datetimeFigureOut">
              <a:rPr lang="fr-FR">
                <a:solidFill>
                  <a:prstClr val="black">
                    <a:tint val="75000"/>
                  </a:prstClr>
                </a:solidFill>
              </a:rPr>
              <a:pPr>
                <a:defRPr/>
              </a:pPr>
              <a:t>24/04/2017</a:t>
            </a:fld>
            <a:endParaRPr lang="fr-FR">
              <a:solidFill>
                <a:prstClr val="black">
                  <a:tint val="75000"/>
                </a:prstClr>
              </a:solidFill>
            </a:endParaRPr>
          </a:p>
        </p:txBody>
      </p:sp>
      <p:sp>
        <p:nvSpPr>
          <p:cNvPr id="6"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p:cNvSpPr>
            <a:spLocks noGrp="1"/>
          </p:cNvSpPr>
          <p:nvPr>
            <p:ph type="sldNum" sz="quarter" idx="12"/>
          </p:nvPr>
        </p:nvSpPr>
        <p:spPr/>
        <p:txBody>
          <a:bodyPr/>
          <a:lstStyle>
            <a:lvl1pPr>
              <a:defRPr/>
            </a:lvl1pPr>
          </a:lstStyle>
          <a:p>
            <a:pPr>
              <a:defRPr/>
            </a:pPr>
            <a:fld id="{50FE0A1E-3829-4233-B7E6-72A969C76328}"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281586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B0110AF-9DBD-430A-A94A-2F61A2253ED5}"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CC7DB239-77BB-4A28-8DC2-30ECC26F6EAD}"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7959254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8F2886C-35D1-40C6-B265-8DFDE56DE6AE}"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lvl1pPr>
          </a:lstStyle>
          <a:p>
            <a:pPr>
              <a:defRPr/>
            </a:pPr>
            <a:fld id="{4B53EDA6-70CA-4AC6-A5DF-49FEE955CA74}"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287837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rPr>
              <a:pPr/>
              <a:t>24/04/2017</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8535439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rPr>
              <a:pPr/>
              <a:t>24/04/2017</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85872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F1C321D-4846-433E-8A7B-A261591CF4EB}" type="datetimeFigureOut">
              <a:rPr lang="fr-FR" smtClean="0"/>
              <a:t>24/04/2017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803880-E3A0-4F29-B631-9832A1BCF837}" type="slidenum">
              <a:rPr lang="fr-FR" smtClean="0"/>
              <a:t>‹N°›</a:t>
            </a:fld>
            <a:endParaRPr lang="fr-FR"/>
          </a:p>
        </p:txBody>
      </p:sp>
    </p:spTree>
    <p:extLst>
      <p:ext uri="{BB962C8B-B14F-4D97-AF65-F5344CB8AC3E}">
        <p14:creationId xmlns:p14="http://schemas.microsoft.com/office/powerpoint/2010/main" val="17309113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rPr>
              <a:pPr/>
              <a:t>24/04/2017</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4895659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prstClr val="black">
                    <a:tint val="75000"/>
                  </a:prstClr>
                </a:solidFill>
              </a:rPr>
              <a:pPr/>
              <a:t>24/04/2017</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9751312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solidFill>
                  <a:prstClr val="black">
                    <a:tint val="75000"/>
                  </a:prstClr>
                </a:solidFill>
              </a:rPr>
              <a:pPr/>
              <a:t>24/04/2017</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7446299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solidFill>
                  <a:prstClr val="black">
                    <a:tint val="75000"/>
                  </a:prstClr>
                </a:solidFill>
              </a:rPr>
              <a:pPr/>
              <a:t>24/04/2017</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6000035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solidFill>
                  <a:prstClr val="black">
                    <a:tint val="75000"/>
                  </a:prstClr>
                </a:solidFill>
              </a:rPr>
              <a:pPr/>
              <a:t>24/04/2017</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9677306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prstClr val="black">
                    <a:tint val="75000"/>
                  </a:prstClr>
                </a:solidFill>
              </a:rPr>
              <a:pPr/>
              <a:t>24/04/2017</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7359272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solidFill>
                  <a:prstClr val="black">
                    <a:tint val="75000"/>
                  </a:prstClr>
                </a:solidFill>
              </a:rPr>
              <a:pPr/>
              <a:t>24/04/2017</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7381156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rPr>
              <a:pPr/>
              <a:t>24/04/2017</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3316911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solidFill>
                  <a:prstClr val="black">
                    <a:tint val="75000"/>
                  </a:prstClr>
                </a:solidFill>
              </a:rPr>
              <a:pPr/>
              <a:t>24/04/2017</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91289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F1C321D-4846-433E-8A7B-A261591CF4EB}" type="datetimeFigureOut">
              <a:rPr lang="fr-FR" smtClean="0"/>
              <a:t>24/04/2017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803880-E3A0-4F29-B631-9832A1BCF837}" type="slidenum">
              <a:rPr lang="fr-FR" smtClean="0"/>
              <a:t>‹N°›</a:t>
            </a:fld>
            <a:endParaRPr lang="fr-FR"/>
          </a:p>
        </p:txBody>
      </p:sp>
    </p:spTree>
    <p:extLst>
      <p:ext uri="{BB962C8B-B14F-4D97-AF65-F5344CB8AC3E}">
        <p14:creationId xmlns:p14="http://schemas.microsoft.com/office/powerpoint/2010/main" val="40633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C321D-4846-433E-8A7B-A261591CF4EB}" type="datetimeFigureOut">
              <a:rPr lang="fr-FR" smtClean="0"/>
              <a:t>24/04/2017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03880-E3A0-4F29-B631-9832A1BCF837}" type="slidenum">
              <a:rPr lang="fr-FR" smtClean="0"/>
              <a:t>‹N°›</a:t>
            </a:fld>
            <a:endParaRPr lang="fr-FR"/>
          </a:p>
        </p:txBody>
      </p:sp>
    </p:spTree>
    <p:extLst>
      <p:ext uri="{BB962C8B-B14F-4D97-AF65-F5344CB8AC3E}">
        <p14:creationId xmlns:p14="http://schemas.microsoft.com/office/powerpoint/2010/main" val="2276208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233FA6F-EF3B-4C74-A0C6-C767786658DA}"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B26F47B-FDC0-4C41-9ECB-B7200347CC8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048908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233FA6F-EF3B-4C74-A0C6-C767786658DA}"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B26F47B-FDC0-4C41-9ECB-B7200347CC8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7796350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31C0565-EE60-4BD4-ADB9-BF75CCDF059D}"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539118F-D454-49A9-BC08-0D3567AEE9AD}"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518989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31C0565-EE60-4BD4-ADB9-BF75CCDF059D}"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539118F-D454-49A9-BC08-0D3567AEE9AD}"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0939396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31C0565-EE60-4BD4-ADB9-BF75CCDF059D}"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539118F-D454-49A9-BC08-0D3567AEE9AD}"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4123643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31C0565-EE60-4BD4-ADB9-BF75CCDF059D}" type="datetimeFigureOut">
              <a:rPr lang="fr-FR">
                <a:solidFill>
                  <a:prstClr val="black">
                    <a:tint val="75000"/>
                  </a:prstClr>
                </a:solidFill>
              </a:rPr>
              <a:pPr>
                <a:defRPr/>
              </a:pPr>
              <a:t>24/04/2017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539118F-D454-49A9-BC08-0D3567AEE9AD}"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4258958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solidFill>
                  <a:prstClr val="black">
                    <a:tint val="75000"/>
                  </a:prstClr>
                </a:solidFill>
              </a:rPr>
              <a:pPr/>
              <a:t>24/04/2017</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6393718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9.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2924944"/>
            <a:ext cx="8496944" cy="461665"/>
          </a:xfrm>
          <a:prstGeom prst="rect">
            <a:avLst/>
          </a:prstGeom>
        </p:spPr>
        <p:txBody>
          <a:bodyPr wrap="square">
            <a:spAutoFit/>
          </a:bodyPr>
          <a:lstStyle/>
          <a:p>
            <a:pPr lvl="0"/>
            <a:r>
              <a:rPr lang="fr-FR" sz="2400" dirty="0">
                <a:solidFill>
                  <a:srgbClr val="FF0000"/>
                </a:solidFill>
              </a:rPr>
              <a:t>Quelles difficultés rencontrent certains enfants dans le monde?</a:t>
            </a:r>
          </a:p>
        </p:txBody>
      </p:sp>
    </p:spTree>
    <p:extLst>
      <p:ext uri="{BB962C8B-B14F-4D97-AF65-F5344CB8AC3E}">
        <p14:creationId xmlns:p14="http://schemas.microsoft.com/office/powerpoint/2010/main" val="142058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0060"/>
            <a:ext cx="7685514" cy="6312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148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568952" cy="400110"/>
          </a:xfrm>
          <a:prstGeom prst="rect">
            <a:avLst/>
          </a:prstGeom>
        </p:spPr>
        <p:txBody>
          <a:bodyPr wrap="square">
            <a:spAutoFit/>
          </a:bodyPr>
          <a:lstStyle/>
          <a:p>
            <a:pPr>
              <a:spcAft>
                <a:spcPts val="0"/>
              </a:spcAft>
              <a:tabLst>
                <a:tab pos="990600" algn="l"/>
              </a:tabLst>
            </a:pPr>
            <a:r>
              <a:rPr lang="fr-FR" sz="2000" b="1" u="sng" dirty="0" smtClean="0">
                <a:solidFill>
                  <a:srgbClr val="FF0000"/>
                </a:solidFill>
                <a:effectLst/>
                <a:latin typeface="Times New Roman"/>
                <a:ea typeface="Calibri"/>
                <a:cs typeface="Times New Roman"/>
              </a:rPr>
              <a:t>II) Le droit à l’éducation, un des droits fondamentaux défendu par la CIDE</a:t>
            </a:r>
            <a:endParaRPr lang="fr-FR" sz="2000" dirty="0">
              <a:ea typeface="Calibri"/>
              <a:cs typeface="Times New Roman"/>
            </a:endParaRPr>
          </a:p>
        </p:txBody>
      </p:sp>
    </p:spTree>
    <p:extLst>
      <p:ext uri="{BB962C8B-B14F-4D97-AF65-F5344CB8AC3E}">
        <p14:creationId xmlns:p14="http://schemas.microsoft.com/office/powerpoint/2010/main" val="3491428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0471"/>
            <a:ext cx="6867132"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7504" y="6278241"/>
            <a:ext cx="8928992" cy="584775"/>
          </a:xfrm>
          <a:prstGeom prst="rect">
            <a:avLst/>
          </a:prstGeom>
        </p:spPr>
        <p:txBody>
          <a:bodyPr wrap="square">
            <a:spAutoFit/>
          </a:bodyPr>
          <a:lstStyle/>
          <a:p>
            <a:r>
              <a:rPr lang="fr-FR" sz="1600" u="sng" dirty="0" smtClean="0">
                <a:solidFill>
                  <a:srgbClr val="FF0000"/>
                </a:solidFill>
                <a:latin typeface="Arial"/>
              </a:rPr>
              <a:t>Analphabétisme:</a:t>
            </a:r>
            <a:r>
              <a:rPr lang="fr-FR" sz="1600" dirty="0" smtClean="0">
                <a:solidFill>
                  <a:srgbClr val="00B050"/>
                </a:solidFill>
                <a:latin typeface="Arial"/>
              </a:rPr>
              <a:t> Il </a:t>
            </a:r>
            <a:r>
              <a:rPr lang="fr-FR" sz="1600" dirty="0">
                <a:solidFill>
                  <a:srgbClr val="00B050"/>
                </a:solidFill>
                <a:latin typeface="Arial"/>
              </a:rPr>
              <a:t>concerne </a:t>
            </a:r>
            <a:r>
              <a:rPr lang="fr-FR" sz="1600" dirty="0" smtClean="0">
                <a:solidFill>
                  <a:srgbClr val="00B050"/>
                </a:solidFill>
                <a:latin typeface="Arial"/>
              </a:rPr>
              <a:t>les </a:t>
            </a:r>
            <a:r>
              <a:rPr lang="fr-FR" sz="1600" dirty="0">
                <a:solidFill>
                  <a:srgbClr val="00B050"/>
                </a:solidFill>
                <a:latin typeface="Arial"/>
              </a:rPr>
              <a:t>personnes </a:t>
            </a:r>
            <a:r>
              <a:rPr lang="fr-FR" sz="1600" dirty="0" smtClean="0">
                <a:solidFill>
                  <a:srgbClr val="00B050"/>
                </a:solidFill>
                <a:latin typeface="Arial"/>
              </a:rPr>
              <a:t>qui ne savent ni lire ni écrire car elles ne l’ont </a:t>
            </a:r>
            <a:r>
              <a:rPr lang="fr-FR" sz="1600" smtClean="0">
                <a:solidFill>
                  <a:srgbClr val="00B050"/>
                </a:solidFill>
                <a:latin typeface="Arial"/>
              </a:rPr>
              <a:t>jamais appris.</a:t>
            </a:r>
            <a:endParaRPr lang="fr-FR" sz="1600" dirty="0">
              <a:solidFill>
                <a:srgbClr val="00B050"/>
              </a:solidFill>
              <a:effectLst/>
              <a:latin typeface="Arial"/>
            </a:endParaRPr>
          </a:p>
        </p:txBody>
      </p:sp>
    </p:spTree>
    <p:extLst>
      <p:ext uri="{BB962C8B-B14F-4D97-AF65-F5344CB8AC3E}">
        <p14:creationId xmlns:p14="http://schemas.microsoft.com/office/powerpoint/2010/main" val="58144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99392"/>
            <a:ext cx="6557540" cy="6869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4184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005"/>
            <a:ext cx="8300873"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7231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Résultat de recherche d'images pour &quot;carte pays monde vierge&quo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04664"/>
            <a:ext cx="7632848" cy="5688632"/>
          </a:xfrm>
          <a:prstGeom prst="rect">
            <a:avLst/>
          </a:prstGeom>
          <a:noFill/>
          <a:ln>
            <a:noFill/>
          </a:ln>
        </p:spPr>
      </p:pic>
    </p:spTree>
    <p:extLst>
      <p:ext uri="{BB962C8B-B14F-4D97-AF65-F5344CB8AC3E}">
        <p14:creationId xmlns:p14="http://schemas.microsoft.com/office/powerpoint/2010/main" val="91373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332656"/>
            <a:ext cx="8892480" cy="707886"/>
          </a:xfrm>
          <a:prstGeom prst="rect">
            <a:avLst/>
          </a:prstGeom>
        </p:spPr>
        <p:txBody>
          <a:bodyPr wrap="square">
            <a:spAutoFit/>
          </a:bodyPr>
          <a:lstStyle/>
          <a:p>
            <a:pPr algn="just">
              <a:spcAft>
                <a:spcPts val="0"/>
              </a:spcAft>
            </a:pPr>
            <a:r>
              <a:rPr lang="fr-FR" sz="2000" b="1" u="sng" cap="small" dirty="0" smtClean="0">
                <a:solidFill>
                  <a:srgbClr val="FF0000"/>
                </a:solidFill>
                <a:effectLst>
                  <a:outerShdw blurRad="50800" dist="38100" dir="2700000" algn="tl">
                    <a:srgbClr val="000000">
                      <a:alpha val="40000"/>
                    </a:srgbClr>
                  </a:outerShdw>
                </a:effectLst>
                <a:latin typeface="Times New Roman"/>
                <a:ea typeface="Calibri"/>
                <a:cs typeface="Times New Roman"/>
              </a:rPr>
              <a:t>III- L’éducation en France, un droit qui résulte d’une conquête longue mais inachevée</a:t>
            </a:r>
            <a:endParaRPr lang="fr-FR" sz="2000" dirty="0">
              <a:ea typeface="Calibri"/>
              <a:cs typeface="Times New Roman"/>
            </a:endParaRPr>
          </a:p>
        </p:txBody>
      </p:sp>
    </p:spTree>
    <p:extLst>
      <p:ext uri="{BB962C8B-B14F-4D97-AF65-F5344CB8AC3E}">
        <p14:creationId xmlns:p14="http://schemas.microsoft.com/office/powerpoint/2010/main" val="3648267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ZoneTexte 1"/>
          <p:cNvSpPr txBox="1"/>
          <p:nvPr/>
        </p:nvSpPr>
        <p:spPr>
          <a:xfrm>
            <a:off x="107504" y="188640"/>
            <a:ext cx="8856984" cy="3754874"/>
          </a:xfrm>
          <a:prstGeom prst="rect">
            <a:avLst/>
          </a:prstGeom>
          <a:noFill/>
        </p:spPr>
        <p:txBody>
          <a:bodyPr wrap="square" rtlCol="0">
            <a:spAutoFit/>
          </a:bodyPr>
          <a:lstStyle/>
          <a:p>
            <a:r>
              <a:rPr lang="fr-FR" sz="2000" dirty="0" smtClean="0">
                <a:latin typeface="Times New Roman" panose="02020603050405020304" pitchFamily="18" charset="0"/>
                <a:cs typeface="Times New Roman" panose="02020603050405020304" pitchFamily="18" charset="0"/>
              </a:rPr>
              <a:t>- 1 groupe de 4 et 3 groupes de 3 vont travailler sur </a:t>
            </a:r>
            <a:r>
              <a:rPr lang="fr-FR" sz="2000" b="1" dirty="0" smtClean="0">
                <a:latin typeface="Times New Roman" panose="02020603050405020304" pitchFamily="18" charset="0"/>
                <a:cs typeface="Times New Roman" panose="02020603050405020304" pitchFamily="18" charset="0"/>
              </a:rPr>
              <a:t>la conquête du droit à l’éducation en France.</a:t>
            </a:r>
          </a:p>
          <a:p>
            <a:endParaRPr lang="fr-FR" sz="2000" dirty="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- 1 groupe de 4 et 3 groupes de 3 vont travailler sur </a:t>
            </a:r>
            <a:r>
              <a:rPr lang="fr-FR" sz="2000" b="1" dirty="0" smtClean="0">
                <a:latin typeface="Times New Roman" panose="02020603050405020304" pitchFamily="18" charset="0"/>
                <a:cs typeface="Times New Roman" panose="02020603050405020304" pitchFamily="18" charset="0"/>
              </a:rPr>
              <a:t>l’accès à l’éducation pour les élèves handicapés.</a:t>
            </a:r>
          </a:p>
          <a:p>
            <a:endParaRPr lang="fr-FR" sz="2000" dirty="0">
              <a:latin typeface="Times New Roman" panose="02020603050405020304" pitchFamily="18" charset="0"/>
              <a:cs typeface="Times New Roman" panose="02020603050405020304" pitchFamily="18" charset="0"/>
            </a:endParaRPr>
          </a:p>
          <a:p>
            <a:r>
              <a:rPr lang="fr-FR" sz="2000" dirty="0" smtClean="0">
                <a:latin typeface="Times New Roman" panose="02020603050405020304" pitchFamily="18" charset="0"/>
                <a:cs typeface="Times New Roman" panose="02020603050405020304" pitchFamily="18" charset="0"/>
              </a:rPr>
              <a:t>Chaque élève va avoir un rôle bien défini dans son groupe mais tous doivent avoir le </a:t>
            </a:r>
            <a:r>
              <a:rPr lang="fr-FR" sz="2000" u="sng" dirty="0" smtClean="0">
                <a:latin typeface="Times New Roman" panose="02020603050405020304" pitchFamily="18" charset="0"/>
                <a:cs typeface="Times New Roman" panose="02020603050405020304" pitchFamily="18" charset="0"/>
              </a:rPr>
              <a:t>même objectif: </a:t>
            </a:r>
          </a:p>
          <a:p>
            <a:r>
              <a:rPr lang="fr-FR" sz="2000" dirty="0" smtClean="0">
                <a:solidFill>
                  <a:srgbClr val="FF0000"/>
                </a:solidFill>
                <a:latin typeface="Times New Roman" panose="02020603050405020304" pitchFamily="18" charset="0"/>
                <a:cs typeface="Times New Roman" panose="02020603050405020304" pitchFamily="18" charset="0"/>
              </a:rPr>
              <a:t>répondre à l’ensemble des questions à l’aide des documents mis à votre disposition</a:t>
            </a:r>
            <a:r>
              <a:rPr lang="fr-FR" sz="2000" dirty="0">
                <a:latin typeface="Times New Roman" panose="02020603050405020304" pitchFamily="18" charset="0"/>
                <a:cs typeface="Times New Roman" panose="02020603050405020304" pitchFamily="18" charset="0"/>
              </a:rPr>
              <a:t> </a:t>
            </a:r>
            <a:r>
              <a:rPr lang="fr-FR" sz="2000" dirty="0" smtClean="0">
                <a:solidFill>
                  <a:srgbClr val="FF0000"/>
                </a:solidFill>
                <a:latin typeface="Times New Roman" panose="02020603050405020304" pitchFamily="18" charset="0"/>
                <a:cs typeface="Times New Roman" panose="02020603050405020304" pitchFamily="18" charset="0"/>
              </a:rPr>
              <a:t>en 30 minutes.</a:t>
            </a:r>
          </a:p>
          <a:p>
            <a:endParaRPr lang="fr-FR" sz="2000"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3437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60" y="0"/>
            <a:ext cx="2659715" cy="1692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59" y="2377352"/>
            <a:ext cx="2607147" cy="167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90" y="4693300"/>
            <a:ext cx="2607147" cy="1680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851920" y="332656"/>
            <a:ext cx="5004048" cy="1200329"/>
          </a:xfrm>
          <a:prstGeom prst="rect">
            <a:avLst/>
          </a:prstGeom>
          <a:noFill/>
        </p:spPr>
        <p:txBody>
          <a:bodyPr wrap="square" rtlCol="0">
            <a:spAutoFit/>
          </a:bodyPr>
          <a:lstStyle/>
          <a:p>
            <a:pPr algn="just"/>
            <a:r>
              <a:rPr lang="fr-FR" i="1" dirty="0" smtClean="0">
                <a:solidFill>
                  <a:prstClr val="black"/>
                </a:solidFill>
                <a:latin typeface="Times New Roman" panose="02020603050405020304" pitchFamily="18" charset="0"/>
                <a:cs typeface="Times New Roman" panose="02020603050405020304" pitchFamily="18" charset="0"/>
              </a:rPr>
              <a:t>Il est chargé de recopier au propre les réponses du groupe en s’ appliquant.</a:t>
            </a:r>
          </a:p>
          <a:p>
            <a:pPr algn="just"/>
            <a:r>
              <a:rPr lang="fr-FR" i="1" dirty="0" smtClean="0">
                <a:solidFill>
                  <a:prstClr val="black"/>
                </a:solidFill>
                <a:latin typeface="Times New Roman" panose="02020603050405020304" pitchFamily="18" charset="0"/>
                <a:cs typeface="Times New Roman" panose="02020603050405020304" pitchFamily="18" charset="0"/>
              </a:rPr>
              <a:t>Le tableau sera ensuite corrigé, évalué et photocopié pour le groupe.</a:t>
            </a:r>
            <a:endParaRPr lang="fr-FR" i="1" dirty="0">
              <a:solidFill>
                <a:prstClr val="black"/>
              </a:solidFill>
              <a:latin typeface="Times New Roman" panose="02020603050405020304" pitchFamily="18" charset="0"/>
              <a:cs typeface="Times New Roman" panose="02020603050405020304" pitchFamily="18" charset="0"/>
            </a:endParaRPr>
          </a:p>
        </p:txBody>
      </p:sp>
      <p:sp>
        <p:nvSpPr>
          <p:cNvPr id="10" name="ZoneTexte 9"/>
          <p:cNvSpPr txBox="1"/>
          <p:nvPr/>
        </p:nvSpPr>
        <p:spPr>
          <a:xfrm>
            <a:off x="4010961" y="2379273"/>
            <a:ext cx="5004048" cy="1754326"/>
          </a:xfrm>
          <a:prstGeom prst="rect">
            <a:avLst/>
          </a:prstGeom>
          <a:noFill/>
        </p:spPr>
        <p:txBody>
          <a:bodyPr wrap="square" rtlCol="0">
            <a:spAutoFit/>
          </a:bodyPr>
          <a:lstStyle/>
          <a:p>
            <a:pPr algn="just"/>
            <a:r>
              <a:rPr lang="fr-FR" i="1" dirty="0" smtClean="0">
                <a:solidFill>
                  <a:prstClr val="black"/>
                </a:solidFill>
                <a:latin typeface="Times New Roman" panose="02020603050405020304" pitchFamily="18" charset="0"/>
                <a:cs typeface="Times New Roman" panose="02020603050405020304" pitchFamily="18" charset="0"/>
              </a:rPr>
              <a:t>Il est le journaliste qui part poser des questions à M. Lubin (travail sur le handicap à l’école) ou celui qui va visionner la vidéo et répondre aux questions (</a:t>
            </a:r>
            <a:r>
              <a:rPr lang="fr-FR" i="1" dirty="0">
                <a:solidFill>
                  <a:prstClr val="black"/>
                </a:solidFill>
                <a:latin typeface="Times New Roman" panose="02020603050405020304" pitchFamily="18" charset="0"/>
                <a:cs typeface="Times New Roman" panose="02020603050405020304" pitchFamily="18" charset="0"/>
              </a:rPr>
              <a:t>accès au droit à l’éducation) </a:t>
            </a:r>
            <a:r>
              <a:rPr lang="fr-FR" i="1" dirty="0" smtClean="0">
                <a:solidFill>
                  <a:prstClr val="black"/>
                </a:solidFill>
                <a:latin typeface="Times New Roman" panose="02020603050405020304" pitchFamily="18" charset="0"/>
                <a:cs typeface="Times New Roman" panose="02020603050405020304" pitchFamily="18" charset="0"/>
              </a:rPr>
              <a:t>.</a:t>
            </a:r>
          </a:p>
          <a:p>
            <a:pPr algn="just"/>
            <a:r>
              <a:rPr lang="fr-FR" i="1" dirty="0" smtClean="0">
                <a:solidFill>
                  <a:prstClr val="black"/>
                </a:solidFill>
                <a:latin typeface="Times New Roman" panose="02020603050405020304" pitchFamily="18" charset="0"/>
                <a:cs typeface="Times New Roman" panose="02020603050405020304" pitchFamily="18" charset="0"/>
              </a:rPr>
              <a:t>L’émissaire doit transmettre les réponses à son groupe.</a:t>
            </a:r>
          </a:p>
        </p:txBody>
      </p:sp>
      <p:sp>
        <p:nvSpPr>
          <p:cNvPr id="11" name="ZoneTexte 10"/>
          <p:cNvSpPr txBox="1"/>
          <p:nvPr/>
        </p:nvSpPr>
        <p:spPr>
          <a:xfrm>
            <a:off x="4010961" y="4911551"/>
            <a:ext cx="5004048" cy="923330"/>
          </a:xfrm>
          <a:prstGeom prst="rect">
            <a:avLst/>
          </a:prstGeom>
          <a:noFill/>
        </p:spPr>
        <p:txBody>
          <a:bodyPr wrap="square" rtlCol="0">
            <a:spAutoFit/>
          </a:bodyPr>
          <a:lstStyle/>
          <a:p>
            <a:pPr algn="just"/>
            <a:r>
              <a:rPr lang="fr-FR" i="1" dirty="0" smtClean="0">
                <a:solidFill>
                  <a:prstClr val="black"/>
                </a:solidFill>
                <a:latin typeface="Times New Roman" panose="02020603050405020304" pitchFamily="18" charset="0"/>
                <a:cs typeface="Times New Roman" panose="02020603050405020304" pitchFamily="18" charset="0"/>
              </a:rPr>
              <a:t>Il est chargé de veiller à l’ambiance de travail paisible et de prévenir son groupe du temps qui s’écoule.</a:t>
            </a:r>
            <a:endParaRPr lang="fr-FR" i="1" dirty="0">
              <a:solidFill>
                <a:prstClr val="black"/>
              </a:solidFill>
              <a:latin typeface="Times New Roman" panose="02020603050405020304" pitchFamily="18" charset="0"/>
              <a:cs typeface="Times New Roman" panose="02020603050405020304" pitchFamily="18" charset="0"/>
            </a:endParaRPr>
          </a:p>
        </p:txBody>
      </p:sp>
      <p:cxnSp>
        <p:nvCxnSpPr>
          <p:cNvPr id="6" name="Connecteur droit avec flèche 5"/>
          <p:cNvCxnSpPr/>
          <p:nvPr/>
        </p:nvCxnSpPr>
        <p:spPr>
          <a:xfrm>
            <a:off x="2786375" y="655821"/>
            <a:ext cx="993537"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858383" y="3212976"/>
            <a:ext cx="993537"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2882713" y="5373216"/>
            <a:ext cx="993537"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737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988840"/>
            <a:ext cx="2775209" cy="1744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3977881" y="2161218"/>
            <a:ext cx="5004048" cy="1200329"/>
          </a:xfrm>
          <a:prstGeom prst="rect">
            <a:avLst/>
          </a:prstGeom>
          <a:noFill/>
        </p:spPr>
        <p:txBody>
          <a:bodyPr wrap="square" rtlCol="0">
            <a:spAutoFit/>
          </a:bodyPr>
          <a:lstStyle/>
          <a:p>
            <a:pPr algn="just"/>
            <a:r>
              <a:rPr lang="fr-FR" i="1" dirty="0" smtClean="0">
                <a:solidFill>
                  <a:prstClr val="black"/>
                </a:solidFill>
                <a:latin typeface="Times New Roman" panose="02020603050405020304" pitchFamily="18" charset="0"/>
                <a:cs typeface="Times New Roman" panose="02020603050405020304" pitchFamily="18" charset="0"/>
              </a:rPr>
              <a:t>Il peut aller voir ce qui se passe dans les autres groupes pour voir si son groupe est sur la bonne piste et pourquoi pas s’inspirer des bonnes idées des autres. </a:t>
            </a:r>
            <a:endParaRPr lang="fr-FR" i="1" dirty="0">
              <a:solidFill>
                <a:prstClr val="black"/>
              </a:solidFill>
              <a:latin typeface="Times New Roman" panose="02020603050405020304" pitchFamily="18" charset="0"/>
              <a:cs typeface="Times New Roman" panose="02020603050405020304" pitchFamily="18" charset="0"/>
            </a:endParaRPr>
          </a:p>
        </p:txBody>
      </p:sp>
      <p:cxnSp>
        <p:nvCxnSpPr>
          <p:cNvPr id="17" name="Connecteur droit avec flèche 16"/>
          <p:cNvCxnSpPr/>
          <p:nvPr/>
        </p:nvCxnSpPr>
        <p:spPr>
          <a:xfrm>
            <a:off x="2984344" y="2761383"/>
            <a:ext cx="993537"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483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2564904"/>
            <a:ext cx="7848872" cy="461665"/>
          </a:xfrm>
          <a:prstGeom prst="rect">
            <a:avLst/>
          </a:prstGeom>
          <a:noFill/>
        </p:spPr>
        <p:txBody>
          <a:bodyPr wrap="square" rtlCol="0">
            <a:spAutoFit/>
          </a:bodyPr>
          <a:lstStyle/>
          <a:p>
            <a:pPr algn="ctr"/>
            <a:r>
              <a:rPr lang="fr-FR" sz="2400" b="1" u="sng" dirty="0">
                <a:solidFill>
                  <a:srgbClr val="00B050"/>
                </a:solidFill>
              </a:rPr>
              <a:t>Ecoute de la chanson d’Oxo </a:t>
            </a:r>
            <a:r>
              <a:rPr lang="fr-FR" sz="2400" b="1" u="sng" dirty="0" err="1">
                <a:solidFill>
                  <a:srgbClr val="00B050"/>
                </a:solidFill>
              </a:rPr>
              <a:t>Puccino</a:t>
            </a:r>
            <a:r>
              <a:rPr lang="fr-FR" sz="2400" b="1" u="sng" dirty="0">
                <a:solidFill>
                  <a:srgbClr val="00B050"/>
                </a:solidFill>
              </a:rPr>
              <a:t>, naître adulte</a:t>
            </a:r>
          </a:p>
        </p:txBody>
      </p:sp>
    </p:spTree>
    <p:extLst>
      <p:ext uri="{BB962C8B-B14F-4D97-AF65-F5344CB8AC3E}">
        <p14:creationId xmlns:p14="http://schemas.microsoft.com/office/powerpoint/2010/main" val="2054259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332656"/>
            <a:ext cx="7128792" cy="400110"/>
          </a:xfrm>
          <a:prstGeom prst="rect">
            <a:avLst/>
          </a:prstGeom>
        </p:spPr>
        <p:txBody>
          <a:bodyPr wrap="square">
            <a:spAutoFit/>
          </a:bodyPr>
          <a:lstStyle/>
          <a:p>
            <a:r>
              <a:rPr lang="fr-FR" sz="2000" b="1" u="sng" dirty="0" smtClean="0">
                <a:solidFill>
                  <a:srgbClr val="00B050"/>
                </a:solidFill>
                <a:latin typeface="Times New Roman"/>
                <a:ea typeface="Calibri"/>
              </a:rPr>
              <a:t>A) </a:t>
            </a:r>
            <a:r>
              <a:rPr lang="fr-FR" sz="2000" b="1" u="sng" dirty="0">
                <a:solidFill>
                  <a:srgbClr val="00B050"/>
                </a:solidFill>
                <a:latin typeface="Times New Roman"/>
                <a:ea typeface="Calibri"/>
              </a:rPr>
              <a:t>Comment l’école est-elle devenue un droit en France ?</a:t>
            </a:r>
            <a:endParaRPr lang="fr-FR" sz="2000" dirty="0">
              <a:solidFill>
                <a:srgbClr val="00B050"/>
              </a:solidFill>
            </a:endParaRPr>
          </a:p>
        </p:txBody>
      </p:sp>
      <p:sp>
        <p:nvSpPr>
          <p:cNvPr id="4" name="Rectangle 3"/>
          <p:cNvSpPr/>
          <p:nvPr/>
        </p:nvSpPr>
        <p:spPr>
          <a:xfrm>
            <a:off x="107504" y="1340768"/>
            <a:ext cx="8856984" cy="369332"/>
          </a:xfrm>
          <a:prstGeom prst="rect">
            <a:avLst/>
          </a:prstGeom>
        </p:spPr>
        <p:txBody>
          <a:bodyPr wrap="square">
            <a:spAutoFit/>
          </a:bodyPr>
          <a:lstStyle/>
          <a:p>
            <a:pPr>
              <a:spcAft>
                <a:spcPts val="0"/>
              </a:spcAft>
            </a:pPr>
            <a:r>
              <a:rPr lang="fr-FR" b="1" u="sng" dirty="0">
                <a:solidFill>
                  <a:srgbClr val="FF0000"/>
                </a:solidFill>
                <a:latin typeface="Times New Roman"/>
                <a:ea typeface="Calibri"/>
                <a:cs typeface="Times New Roman"/>
              </a:rPr>
              <a:t>Constitution </a:t>
            </a:r>
            <a:r>
              <a:rPr lang="fr-FR" dirty="0">
                <a:solidFill>
                  <a:srgbClr val="00B050"/>
                </a:solidFill>
                <a:latin typeface="Times New Roman"/>
                <a:ea typeface="Calibri"/>
                <a:cs typeface="Times New Roman"/>
              </a:rPr>
              <a:t>: texte regroupant toutes les lois les plus importantes sur lesquelles repose l’Etat</a:t>
            </a:r>
            <a:endParaRPr lang="fr-FR" dirty="0">
              <a:ea typeface="Calibri"/>
              <a:cs typeface="Times New Roman"/>
            </a:endParaRPr>
          </a:p>
        </p:txBody>
      </p:sp>
    </p:spTree>
    <p:extLst>
      <p:ext uri="{BB962C8B-B14F-4D97-AF65-F5344CB8AC3E}">
        <p14:creationId xmlns:p14="http://schemas.microsoft.com/office/powerpoint/2010/main" val="924201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8820472" cy="400110"/>
          </a:xfrm>
          <a:prstGeom prst="rect">
            <a:avLst/>
          </a:prstGeom>
        </p:spPr>
        <p:txBody>
          <a:bodyPr wrap="square">
            <a:spAutoFit/>
          </a:bodyPr>
          <a:lstStyle/>
          <a:p>
            <a:r>
              <a:rPr lang="fr-FR" sz="2000" b="1" u="sng" dirty="0" smtClean="0">
                <a:solidFill>
                  <a:srgbClr val="00B050"/>
                </a:solidFill>
                <a:latin typeface="Times New Roman"/>
                <a:ea typeface="Calibri"/>
              </a:rPr>
              <a:t>B) </a:t>
            </a:r>
            <a:r>
              <a:rPr lang="fr-FR" sz="2000" b="1" u="sng" dirty="0">
                <a:solidFill>
                  <a:srgbClr val="00B050"/>
                </a:solidFill>
                <a:latin typeface="Times New Roman"/>
                <a:ea typeface="Calibri"/>
              </a:rPr>
              <a:t>Quelle est la situation des enfants handicapés face à l’éducation en France ?</a:t>
            </a:r>
            <a:endParaRPr lang="fr-FR" sz="2000" dirty="0">
              <a:solidFill>
                <a:srgbClr val="00B050"/>
              </a:solidFill>
            </a:endParaRPr>
          </a:p>
        </p:txBody>
      </p:sp>
      <p:sp>
        <p:nvSpPr>
          <p:cNvPr id="3" name="Rectangle 2"/>
          <p:cNvSpPr/>
          <p:nvPr/>
        </p:nvSpPr>
        <p:spPr>
          <a:xfrm>
            <a:off x="359024" y="2052578"/>
            <a:ext cx="8568952" cy="2031325"/>
          </a:xfrm>
          <a:prstGeom prst="rect">
            <a:avLst/>
          </a:prstGeom>
        </p:spPr>
        <p:txBody>
          <a:bodyPr wrap="square">
            <a:spAutoFit/>
          </a:bodyPr>
          <a:lstStyle/>
          <a:p>
            <a:r>
              <a:rPr lang="fr-FR" b="1" u="sng" dirty="0" smtClean="0"/>
              <a:t>Loi </a:t>
            </a:r>
            <a:r>
              <a:rPr lang="fr-FR" b="1" u="sng" dirty="0"/>
              <a:t>du 11 février 2005 </a:t>
            </a:r>
            <a:r>
              <a:rPr lang="fr-FR" b="1" u="sng" dirty="0" smtClean="0"/>
              <a:t>définition du handicap</a:t>
            </a:r>
          </a:p>
          <a:p>
            <a:endParaRPr lang="fr-FR" dirty="0"/>
          </a:p>
          <a:p>
            <a:r>
              <a:rPr lang="fr-FR" dirty="0" smtClean="0"/>
              <a:t>«</a:t>
            </a:r>
            <a:r>
              <a:rPr lang="fr-FR" dirty="0"/>
              <a:t> </a:t>
            </a:r>
            <a:r>
              <a:rPr lang="fr-FR" i="1" dirty="0"/>
              <a:t>Constitue un handicap, au sens de la présente loi, toute limitation d'activité ou restriction de participation à la vie en société subie dans son environnement par une personne en raison d'une altération substantielle, durable ou définitive d'une ou plusieurs fonctions physiques, sensorielles, mentales, cognitives ou psychiques, d'un polyhandicap ou d'un trouble de santé invalidant</a:t>
            </a:r>
            <a:r>
              <a:rPr lang="fr-FR" dirty="0"/>
              <a:t>. </a:t>
            </a:r>
            <a:r>
              <a:rPr lang="fr-FR" dirty="0" smtClean="0"/>
              <a:t>»</a:t>
            </a:r>
          </a:p>
        </p:txBody>
      </p:sp>
    </p:spTree>
    <p:extLst>
      <p:ext uri="{BB962C8B-B14F-4D97-AF65-F5344CB8AC3E}">
        <p14:creationId xmlns:p14="http://schemas.microsoft.com/office/powerpoint/2010/main" val="3512299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2" y="-675457"/>
            <a:ext cx="10289679" cy="721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568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27088" y="404813"/>
            <a:ext cx="7993062"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fr-FR" altLang="fr-FR" sz="2200">
                <a:solidFill>
                  <a:srgbClr val="0070C0"/>
                </a:solidFill>
                <a:latin typeface="Times New Roman" pitchFamily="18" charset="0"/>
                <a:cs typeface="Times New Roman" pitchFamily="18" charset="0"/>
              </a:rPr>
              <a:t>Bilan :</a:t>
            </a:r>
          </a:p>
          <a:p>
            <a:pPr eaLnBrk="1" fontAlgn="base" hangingPunct="1">
              <a:spcBef>
                <a:spcPct val="0"/>
              </a:spcBef>
              <a:spcAft>
                <a:spcPct val="0"/>
              </a:spcAft>
            </a:pPr>
            <a:r>
              <a:rPr lang="fr-FR" altLang="fr-FR" sz="2200">
                <a:solidFill>
                  <a:srgbClr val="0070C0"/>
                </a:solidFill>
                <a:latin typeface="Times New Roman" pitchFamily="18" charset="0"/>
                <a:cs typeface="Times New Roman" pitchFamily="18" charset="0"/>
              </a:rPr>
              <a:t>Aujourd’hui le droit à l’éducation continue encore de progresser en France, sa conquête n’est pas achevée : par exemple la loi du 11 février 2005 permet aux élèves handicapés d’avoir les mêmes droits que les autres, mais elle n’est pas encore partout appliquée.</a:t>
            </a:r>
          </a:p>
        </p:txBody>
      </p:sp>
      <p:sp>
        <p:nvSpPr>
          <p:cNvPr id="17411" name="AutoShape 7"/>
          <p:cNvSpPr>
            <a:spLocks noChangeArrowheads="1"/>
          </p:cNvSpPr>
          <p:nvPr/>
        </p:nvSpPr>
        <p:spPr bwMode="auto">
          <a:xfrm>
            <a:off x="323850" y="1268413"/>
            <a:ext cx="287338" cy="288925"/>
          </a:xfrm>
          <a:custGeom>
            <a:avLst/>
            <a:gdLst>
              <a:gd name="T0" fmla="*/ 144816 w 21600"/>
              <a:gd name="T1" fmla="*/ 29163 h 21600"/>
              <a:gd name="T2" fmla="*/ 39044 w 21600"/>
              <a:gd name="T3" fmla="*/ 144016 h 21600"/>
              <a:gd name="T4" fmla="*/ 144816 w 21600"/>
              <a:gd name="T5" fmla="*/ 288032 h 21600"/>
              <a:gd name="T6" fmla="*/ 248988 w 21600"/>
              <a:gd name="T7" fmla="*/ 144016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0000"/>
          </a:solidFill>
          <a:ln w="9525">
            <a:solidFill>
              <a:srgbClr val="000000"/>
            </a:solidFill>
            <a:miter lim="800000"/>
            <a:headEnd/>
            <a:tailEnd/>
          </a:ln>
        </p:spPr>
        <p:txBody>
          <a:bodyPr/>
          <a:lstStyle/>
          <a:p>
            <a:pPr fontAlgn="base">
              <a:spcBef>
                <a:spcPct val="0"/>
              </a:spcBef>
              <a:spcAft>
                <a:spcPct val="0"/>
              </a:spcAft>
            </a:pPr>
            <a:endParaRPr lang="fr-FR">
              <a:solidFill>
                <a:prstClr val="black"/>
              </a:solidFill>
              <a:latin typeface="Arial" charset="0"/>
              <a:cs typeface="Arial" charset="0"/>
            </a:endParaRPr>
          </a:p>
        </p:txBody>
      </p:sp>
    </p:spTree>
    <p:extLst>
      <p:ext uri="{BB962C8B-B14F-4D97-AF65-F5344CB8AC3E}">
        <p14:creationId xmlns:p14="http://schemas.microsoft.com/office/powerpoint/2010/main" val="3282516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16632"/>
            <a:ext cx="4572000" cy="4801314"/>
          </a:xfrm>
          <a:prstGeom prst="rect">
            <a:avLst/>
          </a:prstGeom>
        </p:spPr>
        <p:txBody>
          <a:bodyPr>
            <a:spAutoFit/>
          </a:bodyPr>
          <a:lstStyle/>
          <a:p>
            <a:r>
              <a:rPr lang="fr-FR" i="1" dirty="0">
                <a:solidFill>
                  <a:srgbClr val="000000"/>
                </a:solidFill>
                <a:latin typeface="Times New Roman"/>
                <a:ea typeface="Times New Roman"/>
                <a:cs typeface="Arial"/>
              </a:rPr>
              <a:t>Naître adulte c’est nourrir sa famille</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avant d’apprendre à lire</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pour ça papa m’a souvent dit</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si tu te couches tard tu te cultives,</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le poison de ce monde c’est l’ignorance</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les plus fragiles coupables d’innocence</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l’enfance est un long voyage</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l’arrivée dépend du paysage</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à ceux dont les yeux n’ont plus d’étincelles</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nous chantons cette mélodie qui rappelle</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que le secret des plus grand trésors</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se tient dans les poings d’un bébé qui dort</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Naître adulte</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arriver sur terre par catapulte</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en espérant que les grands répondent</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endParaRPr lang="fr-FR" dirty="0">
              <a:solidFill>
                <a:prstClr val="black"/>
              </a:solidFill>
            </a:endParaRPr>
          </a:p>
        </p:txBody>
      </p:sp>
      <p:sp>
        <p:nvSpPr>
          <p:cNvPr id="5" name="Rectangle 4"/>
          <p:cNvSpPr/>
          <p:nvPr/>
        </p:nvSpPr>
        <p:spPr>
          <a:xfrm>
            <a:off x="107504" y="4509120"/>
            <a:ext cx="4572000" cy="1754326"/>
          </a:xfrm>
          <a:prstGeom prst="rect">
            <a:avLst/>
          </a:prstGeom>
        </p:spPr>
        <p:txBody>
          <a:bodyPr>
            <a:spAutoFit/>
          </a:bodyPr>
          <a:lstStyle/>
          <a:p>
            <a:r>
              <a:rPr lang="fr-FR" i="1" dirty="0">
                <a:solidFill>
                  <a:srgbClr val="000000"/>
                </a:solidFill>
                <a:latin typeface="Times New Roman"/>
                <a:ea typeface="Times New Roman"/>
                <a:cs typeface="Arial"/>
              </a:rPr>
              <a:t>on va chanter pour changer le monde</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naître adulte</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c’est voir le jour au crépuscule</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en espérant que les grands répondent</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on va chanter pour changer le monde</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endParaRPr lang="fr-FR" dirty="0">
              <a:solidFill>
                <a:prstClr val="black"/>
              </a:solidFill>
            </a:endParaRPr>
          </a:p>
        </p:txBody>
      </p:sp>
      <p:sp>
        <p:nvSpPr>
          <p:cNvPr id="6" name="Rectangle 5"/>
          <p:cNvSpPr/>
          <p:nvPr/>
        </p:nvSpPr>
        <p:spPr>
          <a:xfrm>
            <a:off x="4427984" y="116632"/>
            <a:ext cx="4572000" cy="6740307"/>
          </a:xfrm>
          <a:prstGeom prst="rect">
            <a:avLst/>
          </a:prstGeom>
        </p:spPr>
        <p:txBody>
          <a:bodyPr>
            <a:spAutoFit/>
          </a:bodyPr>
          <a:lstStyle/>
          <a:p>
            <a:r>
              <a:rPr lang="fr-FR" i="1" dirty="0">
                <a:solidFill>
                  <a:srgbClr val="000000"/>
                </a:solidFill>
                <a:latin typeface="Times New Roman"/>
                <a:ea typeface="Times New Roman"/>
                <a:cs typeface="Arial"/>
              </a:rPr>
              <a:t>Les droits de l’enfant se dressent pas à pas</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serrons-nous les pétales que l’on fasse un parc,</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découvrez le meilleur des mondes imaginaires</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où s’allument des bougies vertes</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ici poussent des glaces au gout d’arc en ciel</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pour les mauvaises mines </a:t>
            </a:r>
            <a:r>
              <a:rPr lang="fr-FR" i="1" dirty="0" err="1">
                <a:solidFill>
                  <a:srgbClr val="000000"/>
                </a:solidFill>
                <a:latin typeface="Times New Roman"/>
                <a:ea typeface="Times New Roman"/>
                <a:cs typeface="Arial"/>
              </a:rPr>
              <a:t>anti-personnelles</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des poupées de caramel, plein de marionnettes</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pour les orphelins avec des mitraillettes</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à l’abri d’une forêt d’émeraudes</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avec des arbres aux branches pleines de poèmes roses</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on y cueille de douces paroles</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fredonnez-les, puis la peine s’envole</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dirty="0">
                <a:solidFill>
                  <a:srgbClr val="000000"/>
                </a:solidFill>
                <a:latin typeface="Times New Roman"/>
                <a:ea typeface="Times New Roman"/>
                <a:cs typeface="Arial"/>
              </a:rPr>
              <a:t>Refrain</a:t>
            </a:r>
          </a:p>
          <a:p>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Tenter de danser pour conjurer le sort</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donner sans mesurer l’effort</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se pencher pour apporter des forces</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à ceux qui n’ont plus d’écorce</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bien que la vie soit dure</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on veut tout l’amour qui nous est du</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et si la réponse est longue</a:t>
            </a:r>
            <a:r>
              <a:rPr lang="fr-FR" dirty="0">
                <a:solidFill>
                  <a:srgbClr val="000000"/>
                </a:solidFill>
                <a:latin typeface="Times New Roman"/>
                <a:ea typeface="Times New Roman"/>
                <a:cs typeface="Arial"/>
              </a:rPr>
              <a:t/>
            </a:r>
            <a:br>
              <a:rPr lang="fr-FR" dirty="0">
                <a:solidFill>
                  <a:srgbClr val="000000"/>
                </a:solidFill>
                <a:latin typeface="Times New Roman"/>
                <a:ea typeface="Times New Roman"/>
                <a:cs typeface="Arial"/>
              </a:rPr>
            </a:br>
            <a:r>
              <a:rPr lang="fr-FR" i="1" dirty="0">
                <a:solidFill>
                  <a:srgbClr val="000000"/>
                </a:solidFill>
                <a:latin typeface="Times New Roman"/>
                <a:ea typeface="Times New Roman"/>
                <a:cs typeface="Arial"/>
              </a:rPr>
              <a:t>chantons tant que la terre est ronde</a:t>
            </a:r>
            <a:endParaRPr lang="fr-FR" dirty="0">
              <a:solidFill>
                <a:srgbClr val="000000"/>
              </a:solidFill>
              <a:latin typeface="Times New Roman"/>
              <a:ea typeface="Times New Roman"/>
              <a:cs typeface="Arial"/>
            </a:endParaRPr>
          </a:p>
        </p:txBody>
      </p:sp>
    </p:spTree>
    <p:extLst>
      <p:ext uri="{BB962C8B-B14F-4D97-AF65-F5344CB8AC3E}">
        <p14:creationId xmlns:p14="http://schemas.microsoft.com/office/powerpoint/2010/main" val="269525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1820"/>
            <a:ext cx="7344816" cy="1169551"/>
          </a:xfrm>
          <a:prstGeom prst="rect">
            <a:avLst/>
          </a:prstGeom>
        </p:spPr>
        <p:txBody>
          <a:bodyPr wrap="square">
            <a:spAutoFit/>
          </a:bodyPr>
          <a:lstStyle/>
          <a:p>
            <a:pPr algn="ctr">
              <a:spcAft>
                <a:spcPts val="0"/>
              </a:spcAft>
            </a:pPr>
            <a:r>
              <a:rPr lang="fr-FR" sz="2800" b="1" u="sng" smtClean="0">
                <a:solidFill>
                  <a:srgbClr val="FF0000"/>
                </a:solidFill>
                <a:effectLst/>
                <a:latin typeface="Times New Roman"/>
                <a:ea typeface="Calibri"/>
                <a:cs typeface="Times New Roman"/>
              </a:rPr>
              <a:t> EMC Chapitre </a:t>
            </a:r>
            <a:r>
              <a:rPr lang="fr-FR" sz="2800" b="1" u="sng" dirty="0" smtClean="0">
                <a:solidFill>
                  <a:srgbClr val="FF0000"/>
                </a:solidFill>
                <a:effectLst/>
                <a:latin typeface="Times New Roman"/>
                <a:ea typeface="Calibri"/>
                <a:cs typeface="Times New Roman"/>
              </a:rPr>
              <a:t>3 : L’ENFANT ET SES DROITS</a:t>
            </a:r>
            <a:endParaRPr lang="fr-FR" sz="2800" dirty="0">
              <a:ea typeface="Calibri"/>
              <a:cs typeface="Times New Roman"/>
            </a:endParaRPr>
          </a:p>
          <a:p>
            <a:pPr>
              <a:spcAft>
                <a:spcPts val="0"/>
              </a:spcAft>
            </a:pPr>
            <a:r>
              <a:rPr lang="fr-FR" sz="1400" dirty="0" smtClean="0">
                <a:effectLst/>
                <a:latin typeface="Times New Roman"/>
                <a:ea typeface="Calibri"/>
                <a:cs typeface="Times New Roman"/>
              </a:rPr>
              <a:t> </a:t>
            </a:r>
            <a:endParaRPr lang="fr-FR" sz="1200" dirty="0">
              <a:ea typeface="Calibri"/>
              <a:cs typeface="Times New Roman"/>
            </a:endParaRPr>
          </a:p>
        </p:txBody>
      </p:sp>
      <p:sp>
        <p:nvSpPr>
          <p:cNvPr id="7" name="Rectangle 6"/>
          <p:cNvSpPr/>
          <p:nvPr/>
        </p:nvSpPr>
        <p:spPr>
          <a:xfrm>
            <a:off x="503548" y="1844824"/>
            <a:ext cx="8136904" cy="400110"/>
          </a:xfrm>
          <a:prstGeom prst="rect">
            <a:avLst/>
          </a:prstGeom>
        </p:spPr>
        <p:txBody>
          <a:bodyPr wrap="square">
            <a:spAutoFit/>
          </a:bodyPr>
          <a:lstStyle/>
          <a:p>
            <a:pPr>
              <a:spcAft>
                <a:spcPts val="0"/>
              </a:spcAft>
            </a:pPr>
            <a:r>
              <a:rPr lang="fr-FR" sz="2000" b="1" u="sng" cap="small" dirty="0" smtClean="0">
                <a:solidFill>
                  <a:srgbClr val="FF0000"/>
                </a:solidFill>
                <a:effectLst/>
                <a:latin typeface="Times New Roman"/>
                <a:ea typeface="Calibri"/>
                <a:cs typeface="Times New Roman"/>
              </a:rPr>
              <a:t>I- L’Enfant, une personne qui a des droits </a:t>
            </a:r>
            <a:endParaRPr lang="fr-FR" sz="2000" dirty="0">
              <a:ea typeface="Calibri"/>
              <a:cs typeface="Times New Roman"/>
            </a:endParaRPr>
          </a:p>
        </p:txBody>
      </p:sp>
      <p:sp>
        <p:nvSpPr>
          <p:cNvPr id="2" name="Rectangle 1"/>
          <p:cNvSpPr/>
          <p:nvPr/>
        </p:nvSpPr>
        <p:spPr>
          <a:xfrm>
            <a:off x="492607" y="1105150"/>
            <a:ext cx="8316924" cy="369332"/>
          </a:xfrm>
          <a:prstGeom prst="rect">
            <a:avLst/>
          </a:prstGeom>
        </p:spPr>
        <p:txBody>
          <a:bodyPr wrap="square">
            <a:spAutoFit/>
          </a:bodyPr>
          <a:lstStyle/>
          <a:p>
            <a:r>
              <a:rPr lang="fr-FR" i="1" dirty="0">
                <a:solidFill>
                  <a:srgbClr val="FF0000"/>
                </a:solidFill>
                <a:latin typeface="Times New Roman"/>
                <a:ea typeface="Calibri"/>
              </a:rPr>
              <a:t>Quels sont les droits des enfants ? Sont –ils respectés partout dans le monde?</a:t>
            </a:r>
            <a:endParaRPr lang="fr-FR" dirty="0"/>
          </a:p>
        </p:txBody>
      </p:sp>
    </p:spTree>
    <p:extLst>
      <p:ext uri="{BB962C8B-B14F-4D97-AF65-F5344CB8AC3E}">
        <p14:creationId xmlns:p14="http://schemas.microsoft.com/office/powerpoint/2010/main" val="2621916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188640"/>
            <a:ext cx="9144000" cy="1908215"/>
          </a:xfrm>
          <a:prstGeom prst="rect">
            <a:avLst/>
          </a:prstGeom>
          <a:noFill/>
        </p:spPr>
        <p:txBody>
          <a:bodyPr wrap="square" rtlCol="0">
            <a:spAutoFit/>
          </a:bodyPr>
          <a:lstStyle/>
          <a:p>
            <a:endParaRPr lang="fr-FR" b="1" u="sng" dirty="0"/>
          </a:p>
          <a:p>
            <a:r>
              <a:rPr lang="fr-FR" sz="2000" b="1" u="sng" dirty="0" smtClean="0">
                <a:solidFill>
                  <a:srgbClr val="0070C0"/>
                </a:solidFill>
              </a:rPr>
              <a:t>Extraits vidéos UNICEF:</a:t>
            </a:r>
          </a:p>
          <a:p>
            <a:endParaRPr lang="fr-FR" sz="2000" dirty="0">
              <a:solidFill>
                <a:srgbClr val="0070C0"/>
              </a:solidFill>
            </a:endParaRPr>
          </a:p>
          <a:p>
            <a:r>
              <a:rPr lang="fr-FR" sz="2000" dirty="0" smtClean="0">
                <a:solidFill>
                  <a:srgbClr val="0070C0"/>
                </a:solidFill>
              </a:rPr>
              <a:t>Quelles sont les difficultés rencontrées par les enfants dans le monde?</a:t>
            </a:r>
          </a:p>
          <a:p>
            <a:endParaRPr lang="fr-FR" sz="2000" dirty="0" smtClean="0">
              <a:solidFill>
                <a:srgbClr val="0070C0"/>
              </a:solidFill>
            </a:endParaRPr>
          </a:p>
          <a:p>
            <a:r>
              <a:rPr lang="fr-FR" sz="2000" dirty="0" smtClean="0">
                <a:solidFill>
                  <a:srgbClr val="0070C0"/>
                </a:solidFill>
              </a:rPr>
              <a:t>Relevez des éléments de réponse vidéo après vidéo</a:t>
            </a:r>
            <a:endParaRPr lang="fr-FR" sz="2000" dirty="0">
              <a:solidFill>
                <a:srgbClr val="0070C0"/>
              </a:solidFill>
            </a:endParaRPr>
          </a:p>
        </p:txBody>
      </p:sp>
    </p:spTree>
    <p:extLst>
      <p:ext uri="{BB962C8B-B14F-4D97-AF65-F5344CB8AC3E}">
        <p14:creationId xmlns:p14="http://schemas.microsoft.com/office/powerpoint/2010/main" val="1554090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1691680" y="-99392"/>
            <a:ext cx="5832648" cy="6811640"/>
          </a:xfrm>
          <a:prstGeom prst="rect">
            <a:avLst/>
          </a:prstGeom>
          <a:noFill/>
          <a:ln>
            <a:noFill/>
          </a:ln>
        </p:spPr>
      </p:pic>
    </p:spTree>
    <p:extLst>
      <p:ext uri="{BB962C8B-B14F-4D97-AF65-F5344CB8AC3E}">
        <p14:creationId xmlns:p14="http://schemas.microsoft.com/office/powerpoint/2010/main" val="3088236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Users\Emilie\AppData\Local\Temp\Rar$DI03.844\A46.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19314"/>
            <a:ext cx="5544616" cy="739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802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5" descr="http://www.humanium.org/fr/wp-content/uploads/2011/09/carte-respect-droits-enfant-mon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08050"/>
            <a:ext cx="7991475" cy="5667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647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395288" y="476250"/>
            <a:ext cx="7993062"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base" hangingPunct="1">
              <a:spcBef>
                <a:spcPct val="0"/>
              </a:spcBef>
              <a:spcAft>
                <a:spcPct val="0"/>
              </a:spcAft>
            </a:pPr>
            <a:r>
              <a:rPr lang="fr-FR" altLang="fr-FR" sz="2200" dirty="0">
                <a:solidFill>
                  <a:srgbClr val="0070C0"/>
                </a:solidFill>
                <a:latin typeface="Times New Roman" pitchFamily="18" charset="0"/>
                <a:cs typeface="Times New Roman" pitchFamily="18" charset="0"/>
              </a:rPr>
              <a:t>Les enfants sont des personnes vulnérables qui ont des droits spécifiques, valables dans le monde entier (universels) pour les protéger. Ces droits sont garantis par </a:t>
            </a:r>
            <a:r>
              <a:rPr lang="fr-FR" altLang="fr-FR" sz="2200" dirty="0">
                <a:solidFill>
                  <a:srgbClr val="FF0000"/>
                </a:solidFill>
                <a:latin typeface="Times New Roman" pitchFamily="18" charset="0"/>
                <a:cs typeface="Times New Roman" pitchFamily="18" charset="0"/>
              </a:rPr>
              <a:t>la Convention Internationale des droits de </a:t>
            </a:r>
            <a:r>
              <a:rPr lang="fr-FR" altLang="fr-FR" sz="2200" dirty="0" smtClean="0">
                <a:solidFill>
                  <a:srgbClr val="FF0000"/>
                </a:solidFill>
                <a:latin typeface="Times New Roman" pitchFamily="18" charset="0"/>
                <a:cs typeface="Times New Roman" pitchFamily="18" charset="0"/>
              </a:rPr>
              <a:t>l’enfant depuis 1989 </a:t>
            </a:r>
            <a:r>
              <a:rPr lang="fr-FR" altLang="fr-FR" sz="2200" dirty="0">
                <a:solidFill>
                  <a:srgbClr val="0070C0"/>
                </a:solidFill>
                <a:latin typeface="Times New Roman" pitchFamily="18" charset="0"/>
                <a:cs typeface="Times New Roman" pitchFamily="18" charset="0"/>
              </a:rPr>
              <a:t>mais ils ne sont pas partout ni toujours respectés. </a:t>
            </a:r>
          </a:p>
        </p:txBody>
      </p:sp>
    </p:spTree>
    <p:extLst>
      <p:ext uri="{BB962C8B-B14F-4D97-AF65-F5344CB8AC3E}">
        <p14:creationId xmlns:p14="http://schemas.microsoft.com/office/powerpoint/2010/main" val="1362324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924</TotalTime>
  <Words>409</Words>
  <Application>Microsoft Office PowerPoint</Application>
  <PresentationFormat>Affichage à l'écran (4:3)</PresentationFormat>
  <Paragraphs>40</Paragraphs>
  <Slides>23</Slides>
  <Notes>0</Notes>
  <HiddenSlides>0</HiddenSlides>
  <MMClips>0</MMClips>
  <ScaleCrop>false</ScaleCrop>
  <HeadingPairs>
    <vt:vector size="4" baseType="variant">
      <vt:variant>
        <vt:lpstr>Thème</vt:lpstr>
      </vt:variant>
      <vt:variant>
        <vt:i4>8</vt:i4>
      </vt:variant>
      <vt:variant>
        <vt:lpstr>Titres des diapositives</vt:lpstr>
      </vt:variant>
      <vt:variant>
        <vt:i4>23</vt:i4>
      </vt:variant>
    </vt:vector>
  </HeadingPairs>
  <TitlesOfParts>
    <vt:vector size="31" baseType="lpstr">
      <vt:lpstr>Thème Office</vt:lpstr>
      <vt:lpstr>1_Thème Office</vt:lpstr>
      <vt:lpstr>2_Thème Office</vt:lpstr>
      <vt:lpstr>3_Thème Office</vt:lpstr>
      <vt:lpstr>4_Thème Office</vt:lpstr>
      <vt:lpstr>5_Thème Office</vt:lpstr>
      <vt:lpstr>6_Thème Office</vt:lpstr>
      <vt:lpstr>7_Thème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Emilie</dc:creator>
  <cp:lastModifiedBy>Valerie Dautresme</cp:lastModifiedBy>
  <cp:revision>25</cp:revision>
  <dcterms:created xsi:type="dcterms:W3CDTF">2017-02-14T14:26:34Z</dcterms:created>
  <dcterms:modified xsi:type="dcterms:W3CDTF">2017-04-24T18:50:01Z</dcterms:modified>
</cp:coreProperties>
</file>