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344" y="-78"/>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Mangal"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89BC3C59-826C-4377-BD33-A976192F1B7E}" type="slidenum">
              <a:t>‹N°›</a:t>
            </a:fld>
            <a:endParaRPr lang="fr-F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225199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fr-FR" sz="1400" kern="1200">
                <a:latin typeface="Times New Roman" pitchFamily="18"/>
                <a:ea typeface="Arial Unicode MS" pitchFamily="2"/>
                <a:cs typeface="Tahoma" pitchFamily="2"/>
              </a:defRPr>
            </a:lvl1pPr>
          </a:lstStyle>
          <a:p>
            <a:pPr lvl="0"/>
            <a:fld id="{B17E54B6-C898-4E34-BFBA-C26C1F1F0368}" type="slidenum">
              <a:t>‹N°›</a:t>
            </a:fld>
            <a:endParaRPr lang="fr-FR"/>
          </a:p>
        </p:txBody>
      </p:sp>
    </p:spTree>
    <p:extLst>
      <p:ext uri="{BB962C8B-B14F-4D97-AF65-F5344CB8AC3E}">
        <p14:creationId xmlns:p14="http://schemas.microsoft.com/office/powerpoint/2010/main" val="1664195290"/>
      </p:ext>
    </p:extLst>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spAutoFit/>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a:xfrm>
            <a:off x="1169640" y="5086800"/>
            <a:ext cx="5226120" cy="4107240"/>
          </a:xfrm>
        </p:spPr>
        <p:txBody>
          <a:bodyPr/>
          <a:lstStyle/>
          <a:p>
            <a:endParaRPr lang="fr-FR" sz="2400">
              <a:solidFill>
                <a:srgbClr val="000000"/>
              </a:solidFill>
              <a:latin typeface="Thorndale" pitchFamily="18"/>
              <a:ea typeface="Arial Unicode MS" pitchFamily="2"/>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1D0EF425-B336-4F8D-9CC3-2AECC4367720}" type="slidenum">
              <a:t>‹N°›</a:t>
            </a:fld>
            <a:endParaRPr lang="fr-FR"/>
          </a:p>
        </p:txBody>
      </p:sp>
    </p:spTree>
    <p:extLst>
      <p:ext uri="{BB962C8B-B14F-4D97-AF65-F5344CB8AC3E}">
        <p14:creationId xmlns:p14="http://schemas.microsoft.com/office/powerpoint/2010/main" val="120791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A4DE5718-423B-4578-B322-81F657EEB792}" type="slidenum">
              <a:t>‹N°›</a:t>
            </a:fld>
            <a:endParaRPr lang="fr-FR"/>
          </a:p>
        </p:txBody>
      </p:sp>
    </p:spTree>
    <p:extLst>
      <p:ext uri="{BB962C8B-B14F-4D97-AF65-F5344CB8AC3E}">
        <p14:creationId xmlns:p14="http://schemas.microsoft.com/office/powerpoint/2010/main" val="1945037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301625"/>
            <a:ext cx="2266950" cy="645636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3238" y="301625"/>
            <a:ext cx="6653212" cy="64563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26BB6D6F-1CE4-4635-A525-CF3ED9206232}" type="slidenum">
              <a:t>‹N°›</a:t>
            </a:fld>
            <a:endParaRPr lang="fr-FR"/>
          </a:p>
        </p:txBody>
      </p:sp>
    </p:spTree>
    <p:extLst>
      <p:ext uri="{BB962C8B-B14F-4D97-AF65-F5344CB8AC3E}">
        <p14:creationId xmlns:p14="http://schemas.microsoft.com/office/powerpoint/2010/main" val="4029398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Tree>
    <p:extLst>
      <p:ext uri="{BB962C8B-B14F-4D97-AF65-F5344CB8AC3E}">
        <p14:creationId xmlns:p14="http://schemas.microsoft.com/office/powerpoint/2010/main" val="3205207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025628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Tree>
    <p:extLst>
      <p:ext uri="{BB962C8B-B14F-4D97-AF65-F5344CB8AC3E}">
        <p14:creationId xmlns:p14="http://schemas.microsoft.com/office/powerpoint/2010/main" val="1005324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741363" y="2101850"/>
            <a:ext cx="4227512"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21275" y="2101850"/>
            <a:ext cx="4227513"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89671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014863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164198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7929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905404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70090E8B-9E96-4337-A7D1-470A3CF4159F}" type="slidenum">
              <a:t>‹N°›</a:t>
            </a:fld>
            <a:endParaRPr lang="fr-FR"/>
          </a:p>
        </p:txBody>
      </p:sp>
    </p:spTree>
    <p:extLst>
      <p:ext uri="{BB962C8B-B14F-4D97-AF65-F5344CB8AC3E}">
        <p14:creationId xmlns:p14="http://schemas.microsoft.com/office/powerpoint/2010/main" val="264105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825759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941129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97725" y="555625"/>
            <a:ext cx="2151063" cy="63087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741363" y="555625"/>
            <a:ext cx="6303962" cy="63087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402517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543BE08A-952A-4A7F-B41A-E2AF98A69B31}" type="slidenum">
              <a:t>‹N°›</a:t>
            </a:fld>
            <a:endParaRPr lang="fr-FR"/>
          </a:p>
        </p:txBody>
      </p:sp>
    </p:spTree>
    <p:extLst>
      <p:ext uri="{BB962C8B-B14F-4D97-AF65-F5344CB8AC3E}">
        <p14:creationId xmlns:p14="http://schemas.microsoft.com/office/powerpoint/2010/main" val="1660951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508CC6DC-1619-48B6-99BF-5BA04E759A16}" type="slidenum">
              <a:t>‹N°›</a:t>
            </a:fld>
            <a:endParaRPr lang="fr-FR"/>
          </a:p>
        </p:txBody>
      </p:sp>
    </p:spTree>
    <p:extLst>
      <p:ext uri="{BB962C8B-B14F-4D97-AF65-F5344CB8AC3E}">
        <p14:creationId xmlns:p14="http://schemas.microsoft.com/office/powerpoint/2010/main" val="2261547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0750FF6F-03DA-475B-8A6E-AA5951E9E436}" type="slidenum">
              <a:t>‹N°›</a:t>
            </a:fld>
            <a:endParaRPr lang="fr-FR"/>
          </a:p>
        </p:txBody>
      </p:sp>
    </p:spTree>
    <p:extLst>
      <p:ext uri="{BB962C8B-B14F-4D97-AF65-F5344CB8AC3E}">
        <p14:creationId xmlns:p14="http://schemas.microsoft.com/office/powerpoint/2010/main" val="2246081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444D7CCA-914D-4CFD-91EA-66CD0E525E3E}" type="slidenum">
              <a:t>‹N°›</a:t>
            </a:fld>
            <a:endParaRPr lang="fr-FR"/>
          </a:p>
        </p:txBody>
      </p:sp>
    </p:spTree>
    <p:extLst>
      <p:ext uri="{BB962C8B-B14F-4D97-AF65-F5344CB8AC3E}">
        <p14:creationId xmlns:p14="http://schemas.microsoft.com/office/powerpoint/2010/main" val="356303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C38AA276-4B70-4B94-A2E0-DC512A16B176}" type="slidenum">
              <a:t>‹N°›</a:t>
            </a:fld>
            <a:endParaRPr lang="fr-FR"/>
          </a:p>
        </p:txBody>
      </p:sp>
    </p:spTree>
    <p:extLst>
      <p:ext uri="{BB962C8B-B14F-4D97-AF65-F5344CB8AC3E}">
        <p14:creationId xmlns:p14="http://schemas.microsoft.com/office/powerpoint/2010/main" val="1257700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715500A8-76A1-4147-8722-CA03E0E8348A}" type="slidenum">
              <a:t>‹N°›</a:t>
            </a:fld>
            <a:endParaRPr lang="fr-FR"/>
          </a:p>
        </p:txBody>
      </p:sp>
    </p:spTree>
    <p:extLst>
      <p:ext uri="{BB962C8B-B14F-4D97-AF65-F5344CB8AC3E}">
        <p14:creationId xmlns:p14="http://schemas.microsoft.com/office/powerpoint/2010/main" val="3475123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37AD881D-E15D-4869-9B9B-DF282940BF7E}" type="slidenum">
              <a:t>‹N°›</a:t>
            </a:fld>
            <a:endParaRPr lang="fr-FR"/>
          </a:p>
        </p:txBody>
      </p:sp>
    </p:spTree>
    <p:extLst>
      <p:ext uri="{BB962C8B-B14F-4D97-AF65-F5344CB8AC3E}">
        <p14:creationId xmlns:p14="http://schemas.microsoft.com/office/powerpoint/2010/main" val="498030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fr-FR" sz="1400" kern="1200">
                <a:latin typeface="Times New Roman" pitchFamily="18"/>
                <a:ea typeface="Arial Unicode MS"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Arial Unicode MS" pitchFamily="2"/>
                <a:cs typeface="Tahoma" pitchFamily="2"/>
              </a:defRPr>
            </a:lvl1pPr>
          </a:lstStyle>
          <a:p>
            <a:pPr lvl="0"/>
            <a:fld id="{CAB4F081-7C73-4DCB-866E-6B15C9608BDF}"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fr-FR" sz="2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fr-FR" sz="320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2" name="Rectangle 1"/>
          <p:cNvSpPr/>
          <p:nvPr/>
        </p:nvSpPr>
        <p:spPr>
          <a:xfrm>
            <a:off x="405360" y="1893960"/>
            <a:ext cx="9674640" cy="5666040"/>
          </a:xfrm>
          <a:prstGeom prst="rect">
            <a:avLst/>
          </a:prstGeom>
          <a:solidFill>
            <a:srgbClr val="DDDDDD"/>
          </a:solidFill>
          <a:ln w="25400">
            <a:solidFill>
              <a:srgbClr val="C0C0C0"/>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
        <p:nvSpPr>
          <p:cNvPr id="3" name="Espace réservé du titre 2"/>
          <p:cNvSpPr txBox="1">
            <a:spLocks noGrp="1"/>
          </p:cNvSpPr>
          <p:nvPr>
            <p:ph type="title"/>
          </p:nvPr>
        </p:nvSpPr>
        <p:spPr>
          <a:xfrm>
            <a:off x="740879" y="55548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4" name="Espace réservé du texte 3"/>
          <p:cNvSpPr txBox="1">
            <a:spLocks noGrp="1"/>
          </p:cNvSpPr>
          <p:nvPr>
            <p:ph type="body" idx="1"/>
          </p:nvPr>
        </p:nvSpPr>
        <p:spPr>
          <a:xfrm>
            <a:off x="740879" y="2101680"/>
            <a:ext cx="8607960" cy="4762440"/>
          </a:xfrm>
          <a:prstGeom prst="rect">
            <a:avLst/>
          </a:prstGeom>
          <a:noFill/>
          <a:ln>
            <a:noFill/>
          </a:ln>
        </p:spPr>
        <p:txBody>
          <a:bodyPr lIns="0" tIns="0" rIns="0" bIns="0"/>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p:nvPr/>
        </p:nvSpPr>
        <p:spPr>
          <a:xfrm>
            <a:off x="0" y="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
        <p:nvSpPr>
          <p:cNvPr id="6" name="Rectangle 5"/>
          <p:cNvSpPr/>
          <p:nvPr/>
        </p:nvSpPr>
        <p:spPr>
          <a:xfrm>
            <a:off x="0" y="2381399"/>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
        <p:nvSpPr>
          <p:cNvPr id="7" name="Rectangle 6"/>
          <p:cNvSpPr/>
          <p:nvPr/>
        </p:nvSpPr>
        <p:spPr>
          <a:xfrm>
            <a:off x="0" y="1168560"/>
            <a:ext cx="181440" cy="91835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rtl="0" hangingPunct="0">
              <a:buNone/>
              <a:tabLst/>
            </a:pPr>
            <a:endParaRPr lang="fr-FR" sz="2400">
              <a:latin typeface="Thorndale" pitchFamily="18"/>
              <a:ea typeface="Arial Unicode MS" pitchFamily="2"/>
              <a:cs typeface="Tahoma"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fr-FR" sz="2400" b="1" i="0" u="none" strike="noStrike">
          <a:ln>
            <a:noFill/>
          </a:ln>
          <a:solidFill>
            <a:srgbClr val="333333"/>
          </a:solidFill>
          <a:latin typeface="Albany" pitchFamily="34"/>
          <a:ea typeface="Arial Unicode MS" pitchFamily="2"/>
          <a:cs typeface="Tahoma" pitchFamily="2"/>
        </a:defRPr>
      </a:lvl1pPr>
    </p:titleStyle>
    <p:bodyStyle>
      <a:lvl1pPr marL="0" marR="0" indent="0" algn="l" rtl="0" hangingPunct="0">
        <a:spcBef>
          <a:spcPts val="0"/>
        </a:spcBef>
        <a:spcAft>
          <a:spcPts val="1417"/>
        </a:spcAft>
        <a:tabLst/>
        <a:defRPr lang="fr-FR" sz="2400" b="0" i="0" u="none" strike="noStrike">
          <a:ln>
            <a:noFill/>
          </a:ln>
          <a:solidFill>
            <a:srgbClr val="000000"/>
          </a:solidFill>
          <a:latin typeface="Albany" pitchFamily="34"/>
          <a:ea typeface="Arial Unicode MS" pitchFamily="2"/>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Sous-titre 2"/>
          <p:cNvSpPr txBox="1">
            <a:spLocks noGrp="1"/>
          </p:cNvSpPr>
          <p:nvPr>
            <p:ph type="subTitle" idx="4294967295"/>
          </p:nvPr>
        </p:nvSpPr>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216000" algn="ctr">
              <a:buNone/>
            </a:pPr>
            <a:r>
              <a:rPr lang="fr-FR" sz="2800" b="1">
                <a:latin typeface="Thorndale" pitchFamily="18"/>
              </a:rPr>
              <a:t>L'utilisation des documents dans les séances d'histoire au collège ou comment varier le travail des élèves sur les documents</a:t>
            </a:r>
          </a:p>
          <a:p>
            <a:pPr marL="216000" lvl="0" indent="-216000" algn="ctr">
              <a:buNone/>
            </a:pPr>
            <a:endParaRPr lang="fr-FR" sz="2800" b="1">
              <a:latin typeface="Thorndale" pitchFamily="18"/>
            </a:endParaRPr>
          </a:p>
          <a:p>
            <a:pPr marL="216000" lvl="0" indent="-216000" algn="ctr">
              <a:buNone/>
            </a:pPr>
            <a:endParaRPr lang="fr-FR" b="1">
              <a:latin typeface="Thorndale" pitchFamily="18"/>
            </a:endParaRPr>
          </a:p>
          <a:p>
            <a:pPr marL="216000" lvl="0" indent="-216000" algn="ctr">
              <a:buNone/>
            </a:pPr>
            <a:endParaRPr lang="fr-FR" b="1">
              <a:latin typeface="Thorndale" pitchFamily="18"/>
            </a:endParaRPr>
          </a:p>
          <a:p>
            <a:pPr marL="216000" lvl="0" indent="-216000" algn="ctr">
              <a:buNone/>
            </a:pPr>
            <a:endParaRPr lang="fr-FR" b="1">
              <a:latin typeface="Thorndale" pitchFamily="18"/>
            </a:endParaRPr>
          </a:p>
          <a:p>
            <a:pPr marL="216000" lvl="0" indent="-216000" algn="ctr">
              <a:buNone/>
            </a:pPr>
            <a:endParaRPr lang="fr-FR" b="1">
              <a:latin typeface="Thorndale" pitchFamily="18"/>
            </a:endParaRPr>
          </a:p>
          <a:p>
            <a:pPr marL="216000" lvl="0" indent="-216000" algn="ctr">
              <a:buNone/>
            </a:pPr>
            <a:r>
              <a:rPr lang="fr-FR" sz="1800">
                <a:latin typeface="Thorndale" pitchFamily="18"/>
              </a:rPr>
              <a:t>                                                Stéphane MOREAU</a:t>
            </a:r>
          </a:p>
          <a:p>
            <a:pPr marL="216000" lvl="0" indent="-216000" algn="ctr">
              <a:buNone/>
            </a:pPr>
            <a:r>
              <a:rPr lang="fr-FR" sz="1800">
                <a:latin typeface="Thorndale" pitchFamily="18"/>
              </a:rPr>
              <a:t>                                                                                collège Henri Wallon, Vigneux-sur-seine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marL="0" indent="0"/>
            <a:endParaRPr lang="fr-FR"/>
          </a:p>
        </p:txBody>
      </p:sp>
      <p:sp>
        <p:nvSpPr>
          <p:cNvPr id="4" name="ZoneTexte 3"/>
          <p:cNvSpPr txBox="1"/>
          <p:nvPr/>
        </p:nvSpPr>
        <p:spPr>
          <a:xfrm>
            <a:off x="431800" y="2448000"/>
            <a:ext cx="9616880" cy="303300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fr-FR" sz="2600" b="0" i="0" u="none" strike="noStrike" kern="1200" dirty="0">
                <a:ln>
                  <a:noFill/>
                </a:ln>
                <a:latin typeface="Arial" pitchFamily="18"/>
                <a:ea typeface="Microsoft YaHei" pitchFamily="2"/>
                <a:cs typeface="Mangal" pitchFamily="2"/>
              </a:rPr>
              <a:t>Les élèves doivent raconter, sous la forme d'un récit, </a:t>
            </a:r>
            <a:endParaRPr lang="fr-FR" sz="2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600" b="0" i="0" u="none" strike="noStrike" kern="1200" dirty="0" smtClean="0">
                <a:ln>
                  <a:noFill/>
                </a:ln>
                <a:latin typeface="Arial" pitchFamily="18"/>
                <a:ea typeface="Microsoft YaHei" pitchFamily="2"/>
                <a:cs typeface="Mangal" pitchFamily="2"/>
              </a:rPr>
              <a:t>le </a:t>
            </a:r>
            <a:r>
              <a:rPr lang="fr-FR" sz="2600" b="0" i="0" u="none" strike="noStrike" kern="1200" dirty="0">
                <a:ln>
                  <a:noFill/>
                </a:ln>
                <a:latin typeface="Arial" pitchFamily="18"/>
                <a:ea typeface="Microsoft YaHei" pitchFamily="2"/>
                <a:cs typeface="Mangal" pitchFamily="2"/>
              </a:rPr>
              <a:t>mythe étudié en faisant apparaître le nom des dieux et des </a:t>
            </a:r>
            <a:endParaRPr lang="fr-FR" sz="2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600" b="0" i="0" u="none" strike="noStrike" kern="1200" dirty="0" smtClean="0">
                <a:ln>
                  <a:noFill/>
                </a:ln>
                <a:latin typeface="Arial" pitchFamily="18"/>
                <a:ea typeface="Microsoft YaHei" pitchFamily="2"/>
                <a:cs typeface="Mangal" pitchFamily="2"/>
              </a:rPr>
              <a:t>héros</a:t>
            </a:r>
            <a:r>
              <a:rPr lang="fr-FR" sz="2600" b="0" i="0" u="none" strike="noStrike" kern="1200" dirty="0">
                <a:ln>
                  <a:noFill/>
                </a:ln>
                <a:latin typeface="Arial" pitchFamily="18"/>
                <a:ea typeface="Microsoft YaHei" pitchFamily="2"/>
                <a:cs typeface="Mangal" pitchFamily="2"/>
              </a:rPr>
              <a:t>, </a:t>
            </a:r>
            <a:r>
              <a:rPr lang="fr-FR" sz="2600" b="0" i="0" u="none" strike="noStrike" kern="1200" dirty="0" smtClean="0">
                <a:ln>
                  <a:noFill/>
                </a:ln>
                <a:latin typeface="Arial" pitchFamily="18"/>
                <a:ea typeface="Microsoft YaHei" pitchFamily="2"/>
                <a:cs typeface="Mangal" pitchFamily="2"/>
              </a:rPr>
              <a:t>un </a:t>
            </a:r>
            <a:r>
              <a:rPr lang="fr-FR" sz="2600" b="0" i="0" u="none" strike="noStrike" kern="1200" dirty="0">
                <a:ln>
                  <a:noFill/>
                </a:ln>
                <a:latin typeface="Arial" pitchFamily="18"/>
                <a:ea typeface="Microsoft YaHei" pitchFamily="2"/>
                <a:cs typeface="Mangal" pitchFamily="2"/>
              </a:rPr>
              <a:t>résumé rapide de l'histoire et les qualités qui servent </a:t>
            </a:r>
            <a:endParaRPr lang="fr-FR" sz="2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600" b="0" i="0" u="none" strike="noStrike" kern="1200" dirty="0" smtClean="0">
                <a:ln>
                  <a:noFill/>
                </a:ln>
                <a:latin typeface="Arial" pitchFamily="18"/>
                <a:ea typeface="Microsoft YaHei" pitchFamily="2"/>
                <a:cs typeface="Mangal" pitchFamily="2"/>
              </a:rPr>
              <a:t>d'exemples que </a:t>
            </a:r>
            <a:r>
              <a:rPr lang="fr-FR" sz="2600" b="0" i="0" u="none" strike="noStrike" kern="1200" dirty="0">
                <a:ln>
                  <a:noFill/>
                </a:ln>
                <a:latin typeface="Arial" pitchFamily="18"/>
                <a:ea typeface="Microsoft YaHei" pitchFamily="2"/>
                <a:cs typeface="Mangal" pitchFamily="2"/>
              </a:rPr>
              <a:t>l'on retrouve chez les héros.</a:t>
            </a:r>
          </a:p>
          <a:p>
            <a:pPr marL="0" marR="0" lvl="0" indent="0" rtl="0" hangingPunct="0">
              <a:lnSpc>
                <a:spcPct val="100000"/>
              </a:lnSpc>
              <a:spcBef>
                <a:spcPts val="0"/>
              </a:spcBef>
              <a:spcAft>
                <a:spcPts val="0"/>
              </a:spcAft>
              <a:buNone/>
              <a:tabLst/>
            </a:pPr>
            <a:endParaRPr lang="fr-FR" sz="2600" b="0" i="0" u="none" strike="noStrike" kern="1200" dirty="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600" b="0" i="0" u="none" strike="noStrike" kern="1200" dirty="0">
                <a:ln>
                  <a:noFill/>
                </a:ln>
                <a:latin typeface="Arial" pitchFamily="18"/>
                <a:ea typeface="Microsoft YaHei" pitchFamily="2"/>
                <a:cs typeface="Mangal" pitchFamily="2"/>
              </a:rPr>
              <a:t>Pour aider les élèves qui rencontrent des difficultés, le </a:t>
            </a:r>
            <a:endParaRPr lang="fr-FR" sz="26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600" b="0" i="0" u="none" strike="noStrike" kern="1200" dirty="0" smtClean="0">
                <a:ln>
                  <a:noFill/>
                </a:ln>
                <a:latin typeface="Arial" pitchFamily="18"/>
                <a:ea typeface="Microsoft YaHei" pitchFamily="2"/>
                <a:cs typeface="Mangal" pitchFamily="2"/>
              </a:rPr>
              <a:t>Professeur met </a:t>
            </a:r>
            <a:r>
              <a:rPr lang="fr-FR" sz="2600" b="0" i="0" u="none" strike="noStrike" kern="1200" dirty="0">
                <a:ln>
                  <a:noFill/>
                </a:ln>
                <a:latin typeface="Arial" pitchFamily="18"/>
                <a:ea typeface="Microsoft YaHei" pitchFamily="2"/>
                <a:cs typeface="Mangal" pitchFamily="2"/>
              </a:rPr>
              <a:t>à leur disposition des documents « coup </a:t>
            </a:r>
            <a:r>
              <a:rPr lang="fr-FR" sz="2600" b="0" i="0" u="none" strike="noStrike" kern="1200" dirty="0" smtClean="0">
                <a:ln>
                  <a:noFill/>
                </a:ln>
                <a:latin typeface="Arial" pitchFamily="18"/>
                <a:ea typeface="Microsoft YaHei" pitchFamily="2"/>
                <a:cs typeface="Mangal" pitchFamily="2"/>
              </a:rPr>
              <a:t>de</a:t>
            </a:r>
          </a:p>
          <a:p>
            <a:pPr marL="0" marR="0" lvl="0" indent="0" rtl="0" hangingPunct="0">
              <a:lnSpc>
                <a:spcPct val="100000"/>
              </a:lnSpc>
              <a:spcBef>
                <a:spcPts val="0"/>
              </a:spcBef>
              <a:spcAft>
                <a:spcPts val="0"/>
              </a:spcAft>
              <a:buNone/>
              <a:tabLst/>
            </a:pPr>
            <a:r>
              <a:rPr lang="fr-FR" sz="2600" b="0" i="0" u="none" strike="noStrike" kern="1200" dirty="0" smtClean="0">
                <a:ln>
                  <a:noFill/>
                </a:ln>
                <a:latin typeface="Arial" pitchFamily="18"/>
                <a:ea typeface="Microsoft YaHei" pitchFamily="2"/>
                <a:cs typeface="Mangal" pitchFamily="2"/>
              </a:rPr>
              <a:t> </a:t>
            </a:r>
            <a:r>
              <a:rPr lang="fr-FR" sz="2600" b="0" i="0" u="none" strike="noStrike" kern="1200" dirty="0">
                <a:ln>
                  <a:noFill/>
                </a:ln>
                <a:latin typeface="Arial" pitchFamily="18"/>
                <a:ea typeface="Microsoft YaHei" pitchFamily="2"/>
                <a:cs typeface="Mangal" pitchFamily="2"/>
              </a:rPr>
              <a:t>pouce »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2376000" y="6120"/>
            <a:ext cx="6983999" cy="34776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u="sng"/>
              <a:t>Pour retrouver les dieux</a:t>
            </a:r>
          </a:p>
        </p:txBody>
      </p:sp>
      <p:sp>
        <p:nvSpPr>
          <p:cNvPr id="3" name="Espace réservé du texte 2"/>
          <p:cNvSpPr txBox="1">
            <a:spLocks noGrp="1"/>
          </p:cNvSpPr>
          <p:nvPr>
            <p:ph type="body" idx="4294967295"/>
          </p:nvPr>
        </p:nvSpPr>
        <p:spPr>
          <a:xfrm>
            <a:off x="288000" y="648000"/>
            <a:ext cx="9576000" cy="6634439"/>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marL="0" indent="0"/>
            <a:endParaRPr lang="fr-FR"/>
          </a:p>
        </p:txBody>
      </p:sp>
      <p:pic>
        <p:nvPicPr>
          <p:cNvPr id="4" name="Image 3"/>
          <p:cNvPicPr>
            <a:picLocks noChangeAspect="1"/>
          </p:cNvPicPr>
          <p:nvPr/>
        </p:nvPicPr>
        <p:blipFill>
          <a:blip r:embed="rId3">
            <a:lum/>
            <a:alphaModFix/>
          </a:blip>
          <a:srcRect/>
          <a:stretch>
            <a:fillRect/>
          </a:stretch>
        </p:blipFill>
        <p:spPr>
          <a:xfrm>
            <a:off x="648000" y="628920"/>
            <a:ext cx="8856000" cy="6211080"/>
          </a:xfrm>
          <a:prstGeom prst="rect">
            <a:avLst/>
          </a:prstGeom>
          <a:solidFill>
            <a:srgbClr val="CFE7F5"/>
          </a:solidFill>
          <a:ln w="0">
            <a:solidFill>
              <a:srgbClr val="808080"/>
            </a:solidFill>
            <a:prstDash val="soli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2592000" y="33840"/>
            <a:ext cx="6768000" cy="54216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a:xfrm>
            <a:off x="574200" y="1896840"/>
            <a:ext cx="8607960" cy="520524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800" b="1" u="sng"/>
              <a:t>Les qualités des Héros :</a:t>
            </a:r>
          </a:p>
          <a:p>
            <a:pPr lvl="0"/>
            <a:r>
              <a:rPr lang="fr-FR" sz="1800"/>
              <a:t>Respect des dieux</a:t>
            </a:r>
          </a:p>
          <a:p>
            <a:pPr lvl="0"/>
            <a:r>
              <a:rPr lang="fr-FR" sz="1800"/>
              <a:t>Intelligent</a:t>
            </a:r>
          </a:p>
          <a:p>
            <a:pPr lvl="0"/>
            <a:r>
              <a:rPr lang="fr-FR" sz="1800"/>
              <a:t>Fidèle en amitié</a:t>
            </a:r>
          </a:p>
          <a:p>
            <a:pPr lvl="0"/>
            <a:r>
              <a:rPr lang="fr-FR" sz="1800"/>
              <a:t>Bon marin</a:t>
            </a:r>
          </a:p>
          <a:p>
            <a:pPr lvl="0"/>
            <a:r>
              <a:rPr lang="fr-FR" sz="1800"/>
              <a:t>Bon combattant</a:t>
            </a:r>
          </a:p>
          <a:p>
            <a:pPr lvl="0"/>
            <a:r>
              <a:rPr lang="fr-FR" sz="1800"/>
              <a:t>Courageux</a:t>
            </a:r>
          </a:p>
          <a:p>
            <a:pPr lvl="0"/>
            <a:r>
              <a:rPr lang="fr-FR" sz="1800"/>
              <a:t>Plein d'ardeur</a:t>
            </a:r>
          </a:p>
          <a:p>
            <a:pPr lvl="0"/>
            <a:r>
              <a:rPr lang="fr-FR" sz="1800"/>
              <a:t>Puissant</a:t>
            </a:r>
          </a:p>
          <a:p>
            <a:pPr lvl="0"/>
            <a:r>
              <a:rPr lang="fr-FR" sz="1800"/>
              <a:t>Rusé</a:t>
            </a:r>
          </a:p>
          <a:p>
            <a:pPr lvl="0"/>
            <a:r>
              <a:rPr lang="fr-FR" sz="1800"/>
              <a:t>Loyal</a:t>
            </a:r>
          </a:p>
          <a:p>
            <a:pPr lvl="0"/>
            <a:endParaRPr lang="fr-FR" sz="1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600" b="1" u="sng"/>
              <a:t>Quelques propositions alternatives :</a:t>
            </a:r>
          </a:p>
          <a:p>
            <a:pPr lvl="0">
              <a:buNone/>
            </a:pPr>
            <a:r>
              <a:rPr lang="fr-FR" sz="2600" b="1" u="sng"/>
              <a:t>1. Une proposition qui met en avant la place du récit du professeur.</a:t>
            </a:r>
          </a:p>
          <a:p>
            <a:pPr lvl="0">
              <a:buNone/>
            </a:pPr>
            <a:r>
              <a:rPr lang="fr-FR"/>
              <a:t>- le professeur lit ou raconte l'extrait de l'Odyssée où Ulysse est aux prises avec le cyclope Polyphème.</a:t>
            </a:r>
          </a:p>
          <a:p>
            <a:pPr lvl="0">
              <a:buNone/>
            </a:pPr>
            <a:r>
              <a:rPr lang="fr-FR"/>
              <a:t>- le professeur explique puis fait noter une trace écrite aux élèves sur les éléments constitutifs d'un mythe et les valeurs véhiculées pour les anciens grecs.</a:t>
            </a:r>
          </a:p>
          <a:p>
            <a:pPr lvl="0">
              <a:buNone/>
            </a:pPr>
            <a:r>
              <a:rPr lang="fr-FR"/>
              <a:t>- les élèves réinvestissent le cours avec un exemple pris dans l'Iliade : le combat entre Achille et Hector.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2408040" y="-792000"/>
            <a:ext cx="8607960" cy="126216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a:xfrm>
            <a:off x="503999" y="648000"/>
            <a:ext cx="8784000" cy="648000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marL="0" indent="0"/>
            <a:endParaRPr lang="fr-FR"/>
          </a:p>
        </p:txBody>
      </p:sp>
      <p:sp>
        <p:nvSpPr>
          <p:cNvPr id="4" name="ZoneTexte 3"/>
          <p:cNvSpPr txBox="1"/>
          <p:nvPr/>
        </p:nvSpPr>
        <p:spPr>
          <a:xfrm>
            <a:off x="431800" y="941759"/>
            <a:ext cx="9737480" cy="6037919"/>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fr-FR" sz="2800" b="1" i="0" u="sng" strike="noStrike" kern="1200" dirty="0">
                <a:ln>
                  <a:noFill/>
                </a:ln>
                <a:uFillTx/>
                <a:latin typeface="Arial" pitchFamily="18"/>
                <a:ea typeface="Microsoft YaHei" pitchFamily="2"/>
                <a:cs typeface="Mangal" pitchFamily="2"/>
              </a:rPr>
              <a:t>2. Une proposition pour varier la forme du récit des </a:t>
            </a:r>
            <a:endParaRPr lang="fr-FR" sz="2800" b="1" i="0" u="sng" strike="noStrike" kern="1200" dirty="0" smtClean="0">
              <a:ln>
                <a:noFill/>
              </a:ln>
              <a:uFillTx/>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800" b="1" i="0" u="sng" strike="noStrike" kern="1200" smtClean="0">
                <a:ln>
                  <a:noFill/>
                </a:ln>
                <a:uFillTx/>
                <a:latin typeface="Arial" pitchFamily="18"/>
                <a:ea typeface="Microsoft YaHei" pitchFamily="2"/>
                <a:cs typeface="Mangal" pitchFamily="2"/>
              </a:rPr>
              <a:t>Élèves</a:t>
            </a:r>
          </a:p>
          <a:p>
            <a:pPr marL="0" marR="0" lvl="0" indent="0" rtl="0" hangingPunct="0">
              <a:lnSpc>
                <a:spcPct val="100000"/>
              </a:lnSpc>
              <a:spcBef>
                <a:spcPts val="0"/>
              </a:spcBef>
              <a:spcAft>
                <a:spcPts val="0"/>
              </a:spcAft>
              <a:buNone/>
              <a:tabLst/>
            </a:pPr>
            <a:endParaRPr lang="fr-FR" sz="2800" b="1" i="0" u="sng" strike="noStrike" kern="1200" dirty="0">
              <a:ln>
                <a:noFill/>
              </a:ln>
              <a:uFillTx/>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400" b="0" i="0" u="none" strike="noStrike" kern="1200" dirty="0">
                <a:ln>
                  <a:noFill/>
                </a:ln>
                <a:latin typeface="Arial" pitchFamily="18"/>
                <a:ea typeface="Microsoft YaHei" pitchFamily="2"/>
                <a:cs typeface="Mangal" pitchFamily="2"/>
              </a:rPr>
              <a:t>Faire fabriquer aux élèves une image active (logiciel de création </a:t>
            </a:r>
            <a:endParaRPr lang="fr-FR" sz="24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pédagogique). Une </a:t>
            </a:r>
            <a:r>
              <a:rPr lang="fr-FR" sz="2400" b="0" i="0" u="none" strike="noStrike" kern="1200" dirty="0">
                <a:ln>
                  <a:noFill/>
                </a:ln>
                <a:latin typeface="Arial" pitchFamily="18"/>
                <a:ea typeface="Microsoft YaHei" pitchFamily="2"/>
                <a:cs typeface="Mangal" pitchFamily="2"/>
              </a:rPr>
              <a:t>image active permet de transformer un schéma </a:t>
            </a:r>
            <a:endParaRPr lang="fr-FR" sz="24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statique </a:t>
            </a:r>
            <a:r>
              <a:rPr lang="fr-FR" sz="2400" b="0" i="0" u="none" strike="noStrike" kern="1200" dirty="0">
                <a:ln>
                  <a:noFill/>
                </a:ln>
                <a:latin typeface="Arial" pitchFamily="18"/>
                <a:ea typeface="Microsoft YaHei" pitchFamily="2"/>
                <a:cs typeface="Mangal" pitchFamily="2"/>
              </a:rPr>
              <a:t>en une animation interactive </a:t>
            </a:r>
            <a:r>
              <a:rPr lang="fr-FR" sz="2400" b="0" i="0" u="none" strike="noStrike" kern="1200" dirty="0" smtClean="0">
                <a:ln>
                  <a:noFill/>
                </a:ln>
                <a:latin typeface="Arial" pitchFamily="18"/>
                <a:ea typeface="Microsoft YaHei" pitchFamily="2"/>
                <a:cs typeface="Mangal" pitchFamily="2"/>
              </a:rPr>
              <a:t>dynamique. Possibilité </a:t>
            </a:r>
            <a:r>
              <a:rPr lang="fr-FR" sz="2400" b="0" i="0" u="none" strike="noStrike" kern="1200" dirty="0">
                <a:ln>
                  <a:noFill/>
                </a:ln>
                <a:latin typeface="Arial" pitchFamily="18"/>
                <a:ea typeface="Microsoft YaHei" pitchFamily="2"/>
                <a:cs typeface="Mangal" pitchFamily="2"/>
              </a:rPr>
              <a:t>sur le </a:t>
            </a:r>
            <a:r>
              <a:rPr lang="fr-FR" sz="2400" b="0" i="0" u="none" strike="noStrike" kern="1200" dirty="0" smtClean="0">
                <a:ln>
                  <a:noFill/>
                </a:ln>
                <a:latin typeface="Arial" pitchFamily="18"/>
                <a:ea typeface="Microsoft YaHei" pitchFamily="2"/>
                <a:cs typeface="Mangal" pitchFamily="2"/>
              </a:rPr>
              <a:t>site</a:t>
            </a: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 </a:t>
            </a:r>
            <a:r>
              <a:rPr lang="fr-FR" sz="2400" b="0" i="0" u="none" strike="noStrike" kern="1200" dirty="0">
                <a:ln>
                  <a:noFill/>
                </a:ln>
                <a:latin typeface="Arial" pitchFamily="18"/>
                <a:ea typeface="Microsoft YaHei" pitchFamily="2"/>
                <a:cs typeface="Mangal" pitchFamily="2"/>
              </a:rPr>
              <a:t>du CRDP de Versailles de télécharger gratuitement le logiciel Images </a:t>
            </a:r>
            <a:endParaRPr lang="fr-FR" sz="24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Actives </a:t>
            </a:r>
            <a:r>
              <a:rPr lang="fr-FR" sz="2400" b="0" i="0" u="none" strike="noStrike" kern="1200" dirty="0">
                <a:ln>
                  <a:noFill/>
                </a:ln>
                <a:latin typeface="Arial" pitchFamily="18"/>
                <a:ea typeface="Microsoft YaHei" pitchFamily="2"/>
                <a:cs typeface="Mangal" pitchFamily="2"/>
              </a:rPr>
              <a:t>qui permet d'importer n'importe quelle image puis de la </a:t>
            </a:r>
            <a:r>
              <a:rPr lang="fr-FR" sz="2400" b="0" i="0" u="none" strike="noStrike" kern="1200" dirty="0" smtClean="0">
                <a:ln>
                  <a:noFill/>
                </a:ln>
                <a:latin typeface="Arial" pitchFamily="18"/>
                <a:ea typeface="Microsoft YaHei" pitchFamily="2"/>
                <a:cs typeface="Mangal" pitchFamily="2"/>
              </a:rPr>
              <a:t>réaliser</a:t>
            </a: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 </a:t>
            </a:r>
            <a:r>
              <a:rPr lang="fr-FR" sz="2400" b="0" i="0" u="none" strike="noStrike" kern="1200" dirty="0">
                <a:ln>
                  <a:noFill/>
                </a:ln>
                <a:latin typeface="Arial" pitchFamily="18"/>
                <a:ea typeface="Microsoft YaHei" pitchFamily="2"/>
                <a:cs typeface="Mangal" pitchFamily="2"/>
              </a:rPr>
              <a:t>soi-même (détourage, saisie des légendes, configuration de </a:t>
            </a:r>
            <a:r>
              <a:rPr lang="fr-FR" sz="2400" b="0" i="0" u="none" strike="noStrike" kern="1200" dirty="0" smtClean="0">
                <a:ln>
                  <a:noFill/>
                </a:ln>
                <a:latin typeface="Arial" pitchFamily="18"/>
                <a:ea typeface="Microsoft YaHei" pitchFamily="2"/>
                <a:cs typeface="Mangal" pitchFamily="2"/>
              </a:rPr>
              <a:t>différents</a:t>
            </a: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 </a:t>
            </a:r>
            <a:r>
              <a:rPr lang="fr-FR" sz="2400" b="0" i="0" u="none" strike="noStrike" kern="1200" dirty="0">
                <a:ln>
                  <a:noFill/>
                </a:ln>
                <a:latin typeface="Arial" pitchFamily="18"/>
                <a:ea typeface="Microsoft YaHei" pitchFamily="2"/>
                <a:cs typeface="Mangal" pitchFamily="2"/>
              </a:rPr>
              <a:t>paramètres graphiques : couleurs, dimensions...).</a:t>
            </a:r>
          </a:p>
          <a:p>
            <a:pPr marL="0" marR="0" lvl="0" indent="0" rtl="0" hangingPunct="0">
              <a:lnSpc>
                <a:spcPct val="100000"/>
              </a:lnSpc>
              <a:spcBef>
                <a:spcPts val="0"/>
              </a:spcBef>
              <a:spcAft>
                <a:spcPts val="0"/>
              </a:spcAft>
              <a:buNone/>
              <a:tabLst/>
            </a:pPr>
            <a:r>
              <a:rPr lang="fr-FR" sz="2400" b="0" i="0" u="none" strike="noStrike" kern="1200" dirty="0">
                <a:ln>
                  <a:noFill/>
                </a:ln>
                <a:latin typeface="Arial" pitchFamily="18"/>
                <a:ea typeface="Microsoft YaHei" pitchFamily="2"/>
                <a:cs typeface="Mangal" pitchFamily="2"/>
              </a:rPr>
              <a:t>Elle favorise pour les élèves l'exercice de capacités : sélectionner, </a:t>
            </a:r>
            <a:endParaRPr lang="fr-FR" sz="24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décrire</a:t>
            </a:r>
            <a:r>
              <a:rPr lang="fr-FR" sz="2400" b="0" i="0" u="none" strike="noStrike" kern="1200" dirty="0">
                <a:ln>
                  <a:noFill/>
                </a:ln>
                <a:latin typeface="Arial" pitchFamily="18"/>
                <a:ea typeface="Microsoft YaHei" pitchFamily="2"/>
                <a:cs typeface="Mangal" pitchFamily="2"/>
              </a:rPr>
              <a:t>, expliquer, mettre en relation, raconter, utiliser différents </a:t>
            </a:r>
            <a:endParaRPr lang="fr-FR" sz="2400" b="0" i="0" u="none" strike="noStrike" kern="1200" dirty="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pPr>
            <a:r>
              <a:rPr lang="fr-FR" sz="2400" b="0" i="0" u="none" strike="noStrike" kern="1200" dirty="0" smtClean="0">
                <a:ln>
                  <a:noFill/>
                </a:ln>
                <a:latin typeface="Arial" pitchFamily="18"/>
                <a:ea typeface="Microsoft YaHei" pitchFamily="2"/>
                <a:cs typeface="Mangal" pitchFamily="2"/>
              </a:rPr>
              <a:t>langages</a:t>
            </a:r>
            <a:r>
              <a:rPr lang="fr-FR" sz="2400" b="0" i="0" u="none" strike="noStrike" kern="1200" dirty="0">
                <a:ln>
                  <a:noFill/>
                </a:ln>
                <a:latin typeface="Arial" pitchFamily="18"/>
                <a:ea typeface="Microsoft YaHei" pitchFamily="2"/>
                <a:cs typeface="Mangal" pitchFamily="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b="1" u="sng"/>
              <a:t>PLAN :</a:t>
            </a:r>
          </a:p>
          <a:p>
            <a:pPr lvl="0">
              <a:buNone/>
            </a:pPr>
            <a:r>
              <a:rPr lang="fr-FR" b="1" u="sng"/>
              <a:t>I. Rappel du programme</a:t>
            </a:r>
          </a:p>
          <a:p>
            <a:pPr lvl="0">
              <a:buNone/>
            </a:pPr>
            <a:r>
              <a:rPr lang="fr-FR"/>
              <a:t>- Capacités</a:t>
            </a:r>
          </a:p>
          <a:p>
            <a:pPr lvl="0">
              <a:buNone/>
            </a:pPr>
            <a:r>
              <a:rPr lang="fr-FR"/>
              <a:t>- Intégration dans le programme de sixième</a:t>
            </a:r>
          </a:p>
          <a:p>
            <a:pPr lvl="0">
              <a:buNone/>
            </a:pPr>
            <a:r>
              <a:rPr lang="fr-FR"/>
              <a:t>- Fiche Eduscol</a:t>
            </a:r>
          </a:p>
          <a:p>
            <a:pPr lvl="0">
              <a:buNone/>
            </a:pPr>
            <a:r>
              <a:rPr lang="fr-FR" b="1" u="sng"/>
              <a:t>II. Exemple d'utilisation d'un document unique après avoir apporté préalablement les connaissances aux élèves : l'Iliade et l'Odyssée : témoins de l'univers mental des Grecs</a:t>
            </a:r>
          </a:p>
          <a:p>
            <a:pPr lvl="0">
              <a:buNone/>
            </a:pPr>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800" b="1" u="sng"/>
              <a:t>Capacités :</a:t>
            </a:r>
          </a:p>
          <a:p>
            <a:pPr lvl="0"/>
            <a:r>
              <a:rPr lang="fr-FR" sz="2800" b="1"/>
              <a:t>Identifier</a:t>
            </a:r>
          </a:p>
          <a:p>
            <a:pPr lvl="0"/>
            <a:r>
              <a:rPr lang="fr-FR" sz="2800" b="1"/>
              <a:t>Sélectionner</a:t>
            </a:r>
          </a:p>
          <a:p>
            <a:pPr lvl="0"/>
            <a:r>
              <a:rPr lang="fr-FR" sz="2800" b="1"/>
              <a:t>Interpréter</a:t>
            </a:r>
          </a:p>
          <a:p>
            <a:pPr lvl="0"/>
            <a:r>
              <a:rPr lang="fr-FR" sz="2800" b="1"/>
              <a:t>Raconter un mythe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864000" y="105840"/>
            <a:ext cx="8424000" cy="54216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u="sng"/>
              <a:t>Intégration dans le programme de sixième :</a:t>
            </a:r>
          </a:p>
        </p:txBody>
      </p:sp>
      <p:sp>
        <p:nvSpPr>
          <p:cNvPr id="3" name="Espace réservé du texte 2"/>
          <p:cNvSpPr txBox="1">
            <a:spLocks noGrp="1"/>
          </p:cNvSpPr>
          <p:nvPr>
            <p:ph type="body" idx="4294967295"/>
          </p:nvPr>
        </p:nvSpPr>
        <p:spPr>
          <a:xfrm>
            <a:off x="608040" y="1213559"/>
            <a:ext cx="8607960" cy="476244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endParaRPr lang="fr-FR" b="1" u="sng"/>
          </a:p>
          <a:p>
            <a:pPr lvl="0">
              <a:buNone/>
            </a:pPr>
            <a:endParaRPr lang="fr-FR" b="1" u="sng"/>
          </a:p>
        </p:txBody>
      </p:sp>
      <p:sp>
        <p:nvSpPr>
          <p:cNvPr id="4" name="ZoneTexte 3"/>
          <p:cNvSpPr txBox="1"/>
          <p:nvPr/>
        </p:nvSpPr>
        <p:spPr>
          <a:xfrm>
            <a:off x="648000" y="720000"/>
            <a:ext cx="9216000" cy="6758999"/>
          </a:xfrm>
          <a:prstGeom prst="rect">
            <a:avLst/>
          </a:prstGeom>
          <a:noFill/>
          <a:ln w="36000">
            <a:solidFill>
              <a:srgbClr val="000080"/>
            </a:solidFill>
            <a:prstDash val="solid"/>
          </a:ln>
        </p:spPr>
        <p:txBody>
          <a:bodyPr vert="horz" wrap="none" lIns="108000" tIns="63000" rIns="108000" bIns="63000" anchorCtr="0" compatLnSpc="0">
            <a:spAutoFit/>
          </a:bodyPr>
          <a:lstStyle/>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a:ln>
                  <a:noFill/>
                </a:ln>
                <a:latin typeface="Times New Roman" pitchFamily="18"/>
                <a:ea typeface="Times New Roman" pitchFamily="18"/>
                <a:cs typeface="Times New Roman" pitchFamily="18"/>
              </a:rPr>
              <a:t>II - LA CIVILISATION GRECQUE</a:t>
            </a: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a:ln>
                  <a:noFill/>
                </a:ln>
                <a:latin typeface="Times New Roman" pitchFamily="18"/>
                <a:ea typeface="Times New Roman" pitchFamily="18"/>
                <a:cs typeface="Times New Roman" pitchFamily="18"/>
              </a:rPr>
              <a:t>( environ 25% du temps </a:t>
            </a:r>
            <a:r>
              <a:rPr lang="en-US" sz="1600" b="1" i="0" u="none" strike="noStrike" kern="1200" dirty="0" err="1">
                <a:ln>
                  <a:noFill/>
                </a:ln>
                <a:latin typeface="Times New Roman" pitchFamily="18"/>
                <a:ea typeface="Times New Roman" pitchFamily="18"/>
                <a:cs typeface="Times New Roman" pitchFamily="18"/>
              </a:rPr>
              <a:t>consacré</a:t>
            </a:r>
            <a:r>
              <a:rPr lang="en-US" sz="1600" b="1" i="0" u="none" strike="noStrike" kern="1200" dirty="0">
                <a:ln>
                  <a:noFill/>
                </a:ln>
                <a:latin typeface="Times New Roman" pitchFamily="18"/>
                <a:ea typeface="Times New Roman" pitchFamily="18"/>
                <a:cs typeface="Times New Roman" pitchFamily="18"/>
              </a:rPr>
              <a:t> à </a:t>
            </a:r>
            <a:r>
              <a:rPr lang="en-US" sz="1600" b="1" i="0" u="none" strike="noStrike" kern="1200" dirty="0" err="1">
                <a:ln>
                  <a:noFill/>
                </a:ln>
                <a:latin typeface="Times New Roman" pitchFamily="18"/>
                <a:ea typeface="Times New Roman" pitchFamily="18"/>
                <a:cs typeface="Times New Roman" pitchFamily="18"/>
              </a:rPr>
              <a:t>l’histoire</a:t>
            </a:r>
            <a:r>
              <a:rPr lang="en-US" sz="1600" b="1" i="0"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err="1">
                <a:ln>
                  <a:noFill/>
                </a:ln>
                <a:latin typeface="Times New Roman" pitchFamily="18"/>
                <a:ea typeface="Times New Roman" pitchFamily="18"/>
                <a:cs typeface="Times New Roman" pitchFamily="18"/>
              </a:rPr>
              <a:t>Thème</a:t>
            </a:r>
            <a:r>
              <a:rPr lang="en-US" sz="1600" b="1" i="0" u="none" strike="noStrike" kern="1200" dirty="0">
                <a:ln>
                  <a:noFill/>
                </a:ln>
                <a:latin typeface="Times New Roman" pitchFamily="18"/>
                <a:ea typeface="Times New Roman" pitchFamily="18"/>
                <a:cs typeface="Times New Roman" pitchFamily="18"/>
              </a:rPr>
              <a:t> 1 - AU FONDEMENT DE LA GRECE : CITES, MYTHES, PANHELLENISME</a:t>
            </a:r>
          </a:p>
          <a:p>
            <a:pPr marL="0" marR="0" lvl="0" indent="0" rtl="0" hangingPunct="0">
              <a:lnSpc>
                <a:spcPct val="100000"/>
              </a:lnSpc>
              <a:spcBef>
                <a:spcPts val="0"/>
              </a:spcBef>
              <a:spcAft>
                <a:spcPts val="0"/>
              </a:spcAft>
              <a:buNone/>
              <a:tabLst/>
              <a:defRPr lang="en-US" sz="1600" b="1" i="1" kern="1200">
                <a:latin typeface="Times New Roman" pitchFamily="16"/>
                <a:ea typeface="Times New Roman" pitchFamily="16"/>
                <a:cs typeface="Times New Roman" pitchFamily="16"/>
              </a:defRPr>
            </a:pPr>
            <a:r>
              <a:rPr lang="en-US" sz="1600" b="1" i="1" u="none" strike="noStrike" kern="1200" dirty="0">
                <a:ln>
                  <a:noFill/>
                </a:ln>
                <a:latin typeface="Times New Roman" pitchFamily="18"/>
                <a:ea typeface="Times New Roman" pitchFamily="18"/>
                <a:cs typeface="Times New Roman" pitchFamily="18"/>
              </a:rPr>
              <a:t>CONNAISSANCES ( </a:t>
            </a:r>
            <a:r>
              <a:rPr lang="en-US" sz="1600" b="1" i="1" u="none" strike="noStrike" kern="1200" dirty="0" err="1">
                <a:ln>
                  <a:noFill/>
                </a:ln>
                <a:latin typeface="Times New Roman" pitchFamily="18"/>
                <a:ea typeface="Times New Roman" pitchFamily="18"/>
                <a:cs typeface="Times New Roman" pitchFamily="18"/>
              </a:rPr>
              <a:t>soit</a:t>
            </a:r>
            <a:r>
              <a:rPr lang="en-US" sz="1600" b="1" i="1" u="none" strike="noStrike" kern="1200" dirty="0">
                <a:ln>
                  <a:noFill/>
                </a:ln>
                <a:latin typeface="Times New Roman" pitchFamily="18"/>
                <a:ea typeface="Times New Roman" pitchFamily="18"/>
                <a:cs typeface="Times New Roman" pitchFamily="18"/>
              </a:rPr>
              <a:t> environ 4 </a:t>
            </a:r>
            <a:r>
              <a:rPr lang="en-US" sz="1600" b="1" i="1" u="none" strike="noStrike" kern="1200" dirty="0" err="1">
                <a:ln>
                  <a:noFill/>
                </a:ln>
                <a:latin typeface="Times New Roman" pitchFamily="18"/>
                <a:ea typeface="Times New Roman" pitchFamily="18"/>
                <a:cs typeface="Times New Roman" pitchFamily="18"/>
              </a:rPr>
              <a:t>heures</a:t>
            </a:r>
            <a:r>
              <a:rPr lang="en-US" sz="1600" b="1" i="1"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a:ln>
                  <a:noFill/>
                </a:ln>
                <a:latin typeface="Times New Roman" pitchFamily="18"/>
                <a:ea typeface="Times New Roman" pitchFamily="18"/>
                <a:cs typeface="Times New Roman" pitchFamily="18"/>
              </a:rPr>
              <a:t>Les foyers de la </a:t>
            </a:r>
            <a:r>
              <a:rPr lang="en-US" sz="1600" b="1" i="0" u="none" strike="noStrike" kern="1200" dirty="0" err="1">
                <a:ln>
                  <a:noFill/>
                </a:ln>
                <a:latin typeface="Times New Roman" pitchFamily="18"/>
                <a:ea typeface="Times New Roman" pitchFamily="18"/>
                <a:cs typeface="Times New Roman" pitchFamily="18"/>
              </a:rPr>
              <a:t>civilisation</a:t>
            </a:r>
            <a:r>
              <a:rPr lang="en-US" sz="1600" b="1" i="0" u="none" strike="noStrike" kern="1200" dirty="0">
                <a:ln>
                  <a:noFill/>
                </a:ln>
                <a:latin typeface="Times New Roman" pitchFamily="18"/>
                <a:ea typeface="Times New Roman" pitchFamily="18"/>
                <a:cs typeface="Times New Roman" pitchFamily="18"/>
              </a:rPr>
              <a:t> </a:t>
            </a:r>
            <a:r>
              <a:rPr lang="en-US" sz="1600" b="1" i="0" u="none" strike="noStrike" kern="1200" dirty="0" err="1">
                <a:ln>
                  <a:noFill/>
                </a:ln>
                <a:latin typeface="Times New Roman" pitchFamily="18"/>
                <a:ea typeface="Times New Roman" pitchFamily="18"/>
                <a:cs typeface="Times New Roman" pitchFamily="18"/>
              </a:rPr>
              <a:t>grecque</a:t>
            </a:r>
            <a:r>
              <a:rPr lang="en-US" sz="1600" b="1" i="0" u="none" strike="noStrike" kern="1200" dirty="0">
                <a:ln>
                  <a:noFill/>
                </a:ln>
                <a:latin typeface="Times New Roman" pitchFamily="18"/>
                <a:ea typeface="Times New Roman" pitchFamily="18"/>
                <a:cs typeface="Times New Roman" pitchFamily="18"/>
              </a:rPr>
              <a:t> aux </a:t>
            </a:r>
            <a:r>
              <a:rPr lang="en-US" sz="1600" b="1" i="0" u="none" strike="noStrike" kern="1200" dirty="0" err="1">
                <a:ln>
                  <a:noFill/>
                </a:ln>
                <a:latin typeface="Times New Roman" pitchFamily="18"/>
                <a:ea typeface="Times New Roman" pitchFamily="18"/>
                <a:cs typeface="Times New Roman" pitchFamily="18"/>
              </a:rPr>
              <a:t>VIIIe</a:t>
            </a:r>
            <a:r>
              <a:rPr lang="en-US" sz="1600" b="1" i="0" u="none" strike="noStrike" kern="1200" dirty="0">
                <a:ln>
                  <a:noFill/>
                </a:ln>
                <a:latin typeface="Times New Roman" pitchFamily="18"/>
                <a:ea typeface="Times New Roman" pitchFamily="18"/>
                <a:cs typeface="Times New Roman" pitchFamily="18"/>
              </a:rPr>
              <a:t> - </a:t>
            </a:r>
            <a:r>
              <a:rPr lang="en-US" sz="1600" b="1" i="0" u="none" strike="noStrike" kern="1200" dirty="0" err="1">
                <a:ln>
                  <a:noFill/>
                </a:ln>
                <a:latin typeface="Times New Roman" pitchFamily="18"/>
                <a:ea typeface="Times New Roman" pitchFamily="18"/>
                <a:cs typeface="Times New Roman" pitchFamily="18"/>
              </a:rPr>
              <a:t>VIIe</a:t>
            </a:r>
            <a:r>
              <a:rPr lang="en-US" sz="1600" b="1" i="0" u="none" strike="noStrike" kern="1200" dirty="0">
                <a:ln>
                  <a:noFill/>
                </a:ln>
                <a:latin typeface="Times New Roman" pitchFamily="18"/>
                <a:ea typeface="Times New Roman" pitchFamily="18"/>
                <a:cs typeface="Times New Roman" pitchFamily="18"/>
              </a:rPr>
              <a:t> siècle </a:t>
            </a:r>
            <a:r>
              <a:rPr lang="en-US" sz="1600" b="0" i="0" u="none" strike="noStrike" kern="1200" dirty="0" err="1">
                <a:ln>
                  <a:noFill/>
                </a:ln>
                <a:latin typeface="Times New Roman" pitchFamily="18"/>
                <a:ea typeface="Times New Roman" pitchFamily="18"/>
                <a:cs typeface="Times New Roman" pitchFamily="18"/>
              </a:rPr>
              <a:t>sont</a:t>
            </a:r>
            <a:endParaRPr lang="en-US" sz="1600" b="0"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identifiés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cités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colonisation</a:t>
            </a:r>
            <a:r>
              <a:rPr lang="en-US" sz="1600" b="0" i="0"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err="1">
                <a:ln>
                  <a:noFill/>
                </a:ln>
                <a:latin typeface="Times New Roman" pitchFamily="18"/>
                <a:ea typeface="Times New Roman" pitchFamily="18"/>
                <a:cs typeface="Times New Roman" pitchFamily="18"/>
              </a:rPr>
              <a:t>L’</a:t>
            </a:r>
            <a:r>
              <a:rPr lang="en-US" sz="1600" b="1" i="1" u="none" strike="noStrike" kern="1200" dirty="0" err="1">
                <a:ln>
                  <a:noFill/>
                </a:ln>
                <a:latin typeface="Times New Roman" pitchFamily="18"/>
                <a:ea typeface="Times New Roman" pitchFamily="18"/>
                <a:cs typeface="Times New Roman" pitchFamily="18"/>
              </a:rPr>
              <a:t>Iliade</a:t>
            </a:r>
            <a:r>
              <a:rPr lang="en-US" sz="1600" b="1" i="1" u="none" strike="noStrike" kern="1200" dirty="0">
                <a:ln>
                  <a:noFill/>
                </a:ln>
                <a:latin typeface="Times New Roman" pitchFamily="18"/>
                <a:ea typeface="Times New Roman" pitchFamily="18"/>
                <a:cs typeface="Times New Roman" pitchFamily="18"/>
              </a:rPr>
              <a:t> </a:t>
            </a:r>
            <a:r>
              <a:rPr lang="en-US" sz="1600" b="1" i="0" u="none" strike="noStrike" kern="1200" dirty="0">
                <a:ln>
                  <a:noFill/>
                </a:ln>
                <a:latin typeface="Times New Roman" pitchFamily="18"/>
                <a:ea typeface="Times New Roman" pitchFamily="18"/>
                <a:cs typeface="Times New Roman" pitchFamily="18"/>
              </a:rPr>
              <a:t>et </a:t>
            </a:r>
            <a:r>
              <a:rPr lang="en-US" sz="1600" b="1" i="0" u="none" strike="noStrike" kern="1200" dirty="0" err="1">
                <a:ln>
                  <a:noFill/>
                </a:ln>
                <a:latin typeface="Times New Roman" pitchFamily="18"/>
                <a:ea typeface="Times New Roman" pitchFamily="18"/>
                <a:cs typeface="Times New Roman" pitchFamily="18"/>
              </a:rPr>
              <a:t>l’</a:t>
            </a:r>
            <a:r>
              <a:rPr lang="en-US" sz="1600" b="1" i="1" u="none" strike="noStrike" kern="1200" dirty="0" err="1">
                <a:ln>
                  <a:noFill/>
                </a:ln>
                <a:latin typeface="Times New Roman" pitchFamily="18"/>
                <a:ea typeface="Times New Roman" pitchFamily="18"/>
                <a:cs typeface="Times New Roman" pitchFamily="18"/>
              </a:rPr>
              <a:t>Odyssée</a:t>
            </a:r>
            <a:r>
              <a:rPr lang="en-US" sz="1600" b="1" i="1"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témoignent</a:t>
            </a:r>
            <a:r>
              <a:rPr lang="en-US" sz="1600" b="0" i="0" u="none" strike="noStrike" kern="1200" dirty="0">
                <a:ln>
                  <a:noFill/>
                </a:ln>
                <a:latin typeface="Times New Roman" pitchFamily="18"/>
                <a:ea typeface="Times New Roman" pitchFamily="18"/>
                <a:cs typeface="Times New Roman" pitchFamily="18"/>
              </a:rPr>
              <a:t> de </a:t>
            </a:r>
            <a:r>
              <a:rPr lang="en-US" sz="1600" b="0" i="0" u="none" strike="noStrike" kern="1200" dirty="0" err="1">
                <a:ln>
                  <a:noFill/>
                </a:ln>
                <a:latin typeface="Times New Roman" pitchFamily="18"/>
                <a:ea typeface="Times New Roman" pitchFamily="18"/>
                <a:cs typeface="Times New Roman" pitchFamily="18"/>
              </a:rPr>
              <a:t>l’univers</a:t>
            </a:r>
            <a:r>
              <a:rPr lang="en-US" sz="1600" b="0" i="0" u="none" strike="noStrike" kern="1200" dirty="0">
                <a:ln>
                  <a:noFill/>
                </a:ln>
                <a:latin typeface="Times New Roman" pitchFamily="18"/>
                <a:ea typeface="Times New Roman" pitchFamily="18"/>
                <a:cs typeface="Times New Roman" pitchFamily="18"/>
              </a:rPr>
              <a:t> mental des </a:t>
            </a:r>
            <a:r>
              <a:rPr lang="en-US" sz="1600" b="0" i="0" u="none" strike="noStrike" kern="1200" dirty="0" err="1">
                <a:ln>
                  <a:noFill/>
                </a:ln>
                <a:latin typeface="Times New Roman" pitchFamily="18"/>
                <a:ea typeface="Times New Roman" pitchFamily="18"/>
                <a:cs typeface="Times New Roman" pitchFamily="18"/>
              </a:rPr>
              <a:t>Grecs</a:t>
            </a:r>
            <a:endParaRPr lang="en-US" sz="1600" b="0"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a:ln>
                  <a:noFill/>
                </a:ln>
                <a:latin typeface="Times New Roman" pitchFamily="18"/>
                <a:ea typeface="Times New Roman" pitchFamily="18"/>
                <a:cs typeface="Times New Roman" pitchFamily="18"/>
              </a:rPr>
              <a:t>(</a:t>
            </a:r>
            <a:r>
              <a:rPr lang="en-US" sz="1600" b="0" i="0" u="none" strike="noStrike" kern="1200" dirty="0" err="1">
                <a:ln>
                  <a:noFill/>
                </a:ln>
                <a:latin typeface="Times New Roman" pitchFamily="18"/>
                <a:ea typeface="Times New Roman" pitchFamily="18"/>
                <a:cs typeface="Times New Roman" pitchFamily="18"/>
              </a:rPr>
              <a:t>mythes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héros</a:t>
            </a:r>
            <a:r>
              <a:rPr lang="en-US" sz="1600" b="0" i="0" u="none" strike="noStrike" kern="1200" dirty="0">
                <a:ln>
                  <a:noFill/>
                </a:ln>
                <a:latin typeface="Times New Roman" pitchFamily="18"/>
                <a:ea typeface="Times New Roman" pitchFamily="18"/>
                <a:cs typeface="Times New Roman" pitchFamily="18"/>
              </a:rPr>
              <a:t> et </a:t>
            </a:r>
            <a:r>
              <a:rPr lang="en-US" sz="1600" b="0" i="0" u="none" strike="noStrike" kern="1200" dirty="0" err="1">
                <a:ln>
                  <a:noFill/>
                </a:ln>
                <a:latin typeface="Times New Roman" pitchFamily="18"/>
                <a:ea typeface="Times New Roman" pitchFamily="18"/>
                <a:cs typeface="Times New Roman" pitchFamily="18"/>
              </a:rPr>
              <a:t>dieux</a:t>
            </a:r>
            <a:r>
              <a:rPr lang="en-US" sz="1600" b="0" i="0"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a:ln>
                  <a:noFill/>
                </a:ln>
                <a:latin typeface="Times New Roman" pitchFamily="18"/>
                <a:ea typeface="Times New Roman" pitchFamily="18"/>
                <a:cs typeface="Times New Roman" pitchFamily="18"/>
              </a:rPr>
              <a:t>Les </a:t>
            </a:r>
            <a:r>
              <a:rPr lang="en-US" sz="1600" b="1" i="0" u="none" strike="noStrike" kern="1200" dirty="0" err="1">
                <a:ln>
                  <a:noFill/>
                </a:ln>
                <a:latin typeface="Times New Roman" pitchFamily="18"/>
                <a:ea typeface="Times New Roman" pitchFamily="18"/>
                <a:cs typeface="Times New Roman" pitchFamily="18"/>
              </a:rPr>
              <a:t>sanctuaires</a:t>
            </a:r>
            <a:r>
              <a:rPr lang="en-US" sz="1600" b="1" i="0" u="none" strike="noStrike" kern="1200" dirty="0">
                <a:ln>
                  <a:noFill/>
                </a:ln>
                <a:latin typeface="Times New Roman" pitchFamily="18"/>
                <a:ea typeface="Times New Roman" pitchFamily="18"/>
                <a:cs typeface="Times New Roman" pitchFamily="18"/>
              </a:rPr>
              <a:t> </a:t>
            </a:r>
            <a:r>
              <a:rPr lang="en-US" sz="1600" b="1" i="0" u="none" strike="noStrike" kern="1200" dirty="0" err="1">
                <a:ln>
                  <a:noFill/>
                </a:ln>
                <a:latin typeface="Times New Roman" pitchFamily="18"/>
                <a:ea typeface="Times New Roman" pitchFamily="18"/>
                <a:cs typeface="Times New Roman" pitchFamily="18"/>
              </a:rPr>
              <a:t>panhelléniques</a:t>
            </a:r>
            <a:r>
              <a:rPr lang="en-US" sz="1600" b="1"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montrent</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l’unité</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culturelle</a:t>
            </a:r>
            <a:r>
              <a:rPr lang="en-US" sz="1600" b="0" i="0" u="none" strike="noStrike" kern="1200" dirty="0">
                <a:ln>
                  <a:noFill/>
                </a:ln>
                <a:latin typeface="Times New Roman" pitchFamily="18"/>
                <a:ea typeface="Times New Roman" pitchFamily="18"/>
                <a:cs typeface="Times New Roman" pitchFamily="18"/>
              </a:rPr>
              <a:t> du monde</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grec</a:t>
            </a:r>
            <a:r>
              <a:rPr lang="en-US" sz="1600" b="0" i="0" u="none" strike="noStrike" kern="1200" dirty="0">
                <a:ln>
                  <a:noFill/>
                </a:ln>
                <a:latin typeface="Times New Roman" pitchFamily="18"/>
                <a:ea typeface="Times New Roman" pitchFamily="18"/>
                <a:cs typeface="Times New Roman" pitchFamily="18"/>
              </a:rPr>
              <a:t> au </a:t>
            </a:r>
            <a:r>
              <a:rPr lang="en-US" sz="1600" b="0" i="0" u="none" strike="noStrike" kern="1200" dirty="0" err="1">
                <a:ln>
                  <a:noFill/>
                </a:ln>
                <a:latin typeface="Times New Roman" pitchFamily="18"/>
                <a:ea typeface="Times New Roman" pitchFamily="18"/>
                <a:cs typeface="Times New Roman" pitchFamily="18"/>
              </a:rPr>
              <a:t>Ve</a:t>
            </a:r>
            <a:r>
              <a:rPr lang="en-US" sz="1600" b="0" i="0" u="none" strike="noStrike" kern="1200" dirty="0">
                <a:ln>
                  <a:noFill/>
                </a:ln>
                <a:latin typeface="Times New Roman" pitchFamily="18"/>
                <a:ea typeface="Times New Roman" pitchFamily="18"/>
                <a:cs typeface="Times New Roman" pitchFamily="18"/>
              </a:rPr>
              <a:t> siècle.</a:t>
            </a:r>
          </a:p>
          <a:p>
            <a:pPr marL="0" marR="0" lvl="0" indent="0" rtl="0" hangingPunct="0">
              <a:lnSpc>
                <a:spcPct val="100000"/>
              </a:lnSpc>
              <a:spcBef>
                <a:spcPts val="0"/>
              </a:spcBef>
              <a:spcAft>
                <a:spcPts val="0"/>
              </a:spcAft>
              <a:buNone/>
              <a:tabLst/>
              <a:defRPr lang="en-US" sz="1600" b="1" i="1" kern="1200">
                <a:latin typeface="Times New Roman" pitchFamily="16"/>
                <a:ea typeface="Times New Roman" pitchFamily="16"/>
                <a:cs typeface="Times New Roman" pitchFamily="16"/>
              </a:defRPr>
            </a:pPr>
            <a:r>
              <a:rPr lang="en-US" sz="1600" b="1" i="1" u="none" strike="noStrike" kern="1200" dirty="0">
                <a:ln>
                  <a:noFill/>
                </a:ln>
                <a:latin typeface="Times New Roman" pitchFamily="18"/>
                <a:ea typeface="Times New Roman" pitchFamily="18"/>
                <a:cs typeface="Times New Roman" pitchFamily="18"/>
              </a:rPr>
              <a:t>DEMARCHES</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a:ln>
                  <a:noFill/>
                </a:ln>
                <a:latin typeface="Times New Roman" pitchFamily="18"/>
                <a:ea typeface="Times New Roman" pitchFamily="18"/>
                <a:cs typeface="Times New Roman" pitchFamily="18"/>
              </a:rPr>
              <a:t>La carte de la </a:t>
            </a:r>
            <a:r>
              <a:rPr lang="en-US" sz="1600" b="0" i="0" u="none" strike="noStrike" kern="1200" dirty="0" err="1">
                <a:ln>
                  <a:noFill/>
                </a:ln>
                <a:latin typeface="Times New Roman" pitchFamily="18"/>
                <a:ea typeface="Times New Roman" pitchFamily="18"/>
                <a:cs typeface="Times New Roman" pitchFamily="18"/>
              </a:rPr>
              <a:t>Méditerranée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grecque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est</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mise</a:t>
            </a:r>
            <a:r>
              <a:rPr lang="en-US" sz="1600" b="0" i="0" u="none" strike="noStrike" kern="1200" dirty="0">
                <a:ln>
                  <a:noFill/>
                </a:ln>
                <a:latin typeface="Times New Roman" pitchFamily="18"/>
                <a:ea typeface="Times New Roman" pitchFamily="18"/>
                <a:cs typeface="Times New Roman" pitchFamily="18"/>
              </a:rPr>
              <a:t> en relation avec des</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a:ln>
                  <a:noFill/>
                </a:ln>
                <a:latin typeface="Times New Roman" pitchFamily="18"/>
                <a:ea typeface="Times New Roman" pitchFamily="18"/>
                <a:cs typeface="Times New Roman" pitchFamily="18"/>
              </a:rPr>
              <a:t>images et monuments </a:t>
            </a:r>
            <a:r>
              <a:rPr lang="en-US" sz="1600" b="0" i="0" u="none" strike="noStrike" kern="1200" dirty="0" err="1">
                <a:ln>
                  <a:noFill/>
                </a:ln>
                <a:latin typeface="Times New Roman" pitchFamily="18"/>
                <a:ea typeface="Times New Roman" pitchFamily="18"/>
                <a:cs typeface="Times New Roman" pitchFamily="18"/>
              </a:rPr>
              <a:t>significatifs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trières</a:t>
            </a:r>
            <a:r>
              <a:rPr lang="en-US" sz="1600" b="0" i="0" u="none" strike="noStrike" kern="1200" dirty="0">
                <a:ln>
                  <a:noFill/>
                </a:ln>
                <a:latin typeface="Times New Roman" pitchFamily="18"/>
                <a:ea typeface="Times New Roman" pitchFamily="18"/>
                <a:cs typeface="Times New Roman" pitchFamily="18"/>
              </a:rPr>
              <a:t>, temples de </a:t>
            </a:r>
            <a:r>
              <a:rPr lang="en-US" sz="1600" b="0" i="0" u="none" strike="noStrike" kern="1200" dirty="0" err="1">
                <a:ln>
                  <a:noFill/>
                </a:ln>
                <a:latin typeface="Times New Roman" pitchFamily="18"/>
                <a:ea typeface="Times New Roman" pitchFamily="18"/>
                <a:cs typeface="Times New Roman" pitchFamily="18"/>
              </a:rPr>
              <a:t>Sicile</a:t>
            </a:r>
            <a:r>
              <a:rPr lang="en-US" sz="1600" b="0" i="0"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a:ln>
                  <a:noFill/>
                </a:ln>
                <a:latin typeface="Times New Roman" pitchFamily="18"/>
                <a:ea typeface="Times New Roman" pitchFamily="18"/>
                <a:cs typeface="Times New Roman" pitchFamily="18"/>
              </a:rPr>
              <a:t>On </a:t>
            </a:r>
            <a:r>
              <a:rPr lang="en-US" sz="1600" b="0" i="0" u="none" strike="noStrike" kern="1200" dirty="0" err="1">
                <a:ln>
                  <a:noFill/>
                </a:ln>
                <a:latin typeface="Times New Roman" pitchFamily="18"/>
                <a:ea typeface="Times New Roman" pitchFamily="18"/>
                <a:cs typeface="Times New Roman" pitchFamily="18"/>
              </a:rPr>
              <a:t>présente</a:t>
            </a:r>
            <a:r>
              <a:rPr lang="en-US" sz="1600" b="0" i="0" u="none" strike="noStrike" kern="1200" dirty="0">
                <a:ln>
                  <a:noFill/>
                </a:ln>
                <a:latin typeface="Times New Roman" pitchFamily="18"/>
                <a:ea typeface="Times New Roman" pitchFamily="18"/>
                <a:cs typeface="Times New Roman" pitchFamily="18"/>
              </a:rPr>
              <a:t> la </a:t>
            </a:r>
            <a:r>
              <a:rPr lang="en-US" sz="1600" b="0" i="0" u="none" strike="noStrike" kern="1200" dirty="0" err="1">
                <a:ln>
                  <a:noFill/>
                </a:ln>
                <a:latin typeface="Times New Roman" pitchFamily="18"/>
                <a:ea typeface="Times New Roman" pitchFamily="18"/>
                <a:cs typeface="Times New Roman" pitchFamily="18"/>
              </a:rPr>
              <a:t>cité-État</a:t>
            </a:r>
            <a:r>
              <a:rPr lang="en-US" sz="1600" b="0" i="0" u="none" strike="noStrike" kern="1200" dirty="0">
                <a:ln>
                  <a:noFill/>
                </a:ln>
                <a:latin typeface="Times New Roman" pitchFamily="18"/>
                <a:ea typeface="Times New Roman" pitchFamily="18"/>
                <a:cs typeface="Times New Roman" pitchFamily="18"/>
              </a:rPr>
              <a:t> et la </a:t>
            </a:r>
            <a:r>
              <a:rPr lang="en-US" sz="1600" b="0" i="0" u="none" strike="noStrike" kern="1200" dirty="0" err="1">
                <a:ln>
                  <a:noFill/>
                </a:ln>
                <a:latin typeface="Times New Roman" pitchFamily="18"/>
                <a:ea typeface="Times New Roman" pitchFamily="18"/>
                <a:cs typeface="Times New Roman" pitchFamily="18"/>
              </a:rPr>
              <a:t>colonisation</a:t>
            </a:r>
            <a:r>
              <a:rPr lang="en-US" sz="1600" b="0" i="0" u="none" strike="noStrike" kern="1200" dirty="0">
                <a:ln>
                  <a:noFill/>
                </a:ln>
                <a:latin typeface="Times New Roman" pitchFamily="18"/>
                <a:ea typeface="Times New Roman" pitchFamily="18"/>
                <a:cs typeface="Times New Roman" pitchFamily="18"/>
              </a:rPr>
              <a:t> à </a:t>
            </a:r>
            <a:r>
              <a:rPr lang="en-US" sz="1600" b="0" i="0" u="none" strike="noStrike" kern="1200" dirty="0" err="1">
                <a:ln>
                  <a:noFill/>
                </a:ln>
                <a:latin typeface="Times New Roman" pitchFamily="18"/>
                <a:ea typeface="Times New Roman" pitchFamily="18"/>
                <a:cs typeface="Times New Roman" pitchFamily="18"/>
              </a:rPr>
              <a:t>partir</a:t>
            </a:r>
            <a:r>
              <a:rPr lang="en-US" sz="1600" b="0" i="0" u="none" strike="noStrike" kern="1200" dirty="0">
                <a:ln>
                  <a:noFill/>
                </a:ln>
                <a:latin typeface="Times New Roman" pitchFamily="18"/>
                <a:ea typeface="Times New Roman" pitchFamily="18"/>
                <a:cs typeface="Times New Roman" pitchFamily="18"/>
              </a:rPr>
              <a:t> d’</a:t>
            </a:r>
            <a:r>
              <a:rPr lang="en-US" sz="1600" b="1" i="0" u="none" strike="noStrike" kern="1200" dirty="0">
                <a:ln>
                  <a:noFill/>
                </a:ln>
                <a:latin typeface="Times New Roman" pitchFamily="18"/>
                <a:ea typeface="Times New Roman" pitchFamily="18"/>
                <a:cs typeface="Times New Roman" pitchFamily="18"/>
              </a:rPr>
              <a:t>un </a:t>
            </a:r>
            <a:r>
              <a:rPr lang="en-US" sz="1600" b="1" i="0" u="none" strike="noStrike" kern="1200" dirty="0" err="1">
                <a:ln>
                  <a:noFill/>
                </a:ln>
                <a:latin typeface="Times New Roman" pitchFamily="18"/>
                <a:ea typeface="Times New Roman" pitchFamily="18"/>
                <a:cs typeface="Times New Roman" pitchFamily="18"/>
              </a:rPr>
              <a:t>exemple</a:t>
            </a:r>
            <a:endParaRPr lang="en-US" sz="1600" b="1"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err="1">
                <a:ln>
                  <a:noFill/>
                </a:ln>
                <a:latin typeface="Times New Roman" pitchFamily="18"/>
                <a:ea typeface="Times New Roman" pitchFamily="18"/>
                <a:cs typeface="Times New Roman" pitchFamily="18"/>
              </a:rPr>
              <a:t>librement</a:t>
            </a:r>
            <a:r>
              <a:rPr lang="en-US" sz="1600" b="1" i="0" u="none" strike="noStrike" kern="1200" dirty="0">
                <a:ln>
                  <a:noFill/>
                </a:ln>
                <a:latin typeface="Times New Roman" pitchFamily="18"/>
                <a:ea typeface="Times New Roman" pitchFamily="18"/>
                <a:cs typeface="Times New Roman" pitchFamily="18"/>
              </a:rPr>
              <a:t> </a:t>
            </a:r>
            <a:r>
              <a:rPr lang="en-US" sz="1600" b="1" i="0" u="none" strike="noStrike" kern="1200" dirty="0" err="1">
                <a:ln>
                  <a:noFill/>
                </a:ln>
                <a:latin typeface="Times New Roman" pitchFamily="18"/>
                <a:ea typeface="Times New Roman" pitchFamily="18"/>
                <a:cs typeface="Times New Roman" pitchFamily="18"/>
              </a:rPr>
              <a:t>choisi</a:t>
            </a:r>
            <a:r>
              <a:rPr lang="en-US" sz="1600" b="0" i="0"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L’étude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est</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conduite</a:t>
            </a:r>
            <a:r>
              <a:rPr lang="en-US" sz="1600" b="0" i="0" u="none" strike="noStrike" kern="1200" dirty="0">
                <a:ln>
                  <a:noFill/>
                </a:ln>
                <a:latin typeface="Times New Roman" pitchFamily="18"/>
                <a:ea typeface="Times New Roman" pitchFamily="18"/>
                <a:cs typeface="Times New Roman" pitchFamily="18"/>
              </a:rPr>
              <a:t> à </a:t>
            </a:r>
            <a:r>
              <a:rPr lang="en-US" sz="1600" b="0" i="0" u="none" strike="noStrike" kern="1200" dirty="0" err="1">
                <a:ln>
                  <a:noFill/>
                </a:ln>
                <a:latin typeface="Times New Roman" pitchFamily="18"/>
                <a:ea typeface="Times New Roman" pitchFamily="18"/>
                <a:cs typeface="Times New Roman" pitchFamily="18"/>
              </a:rPr>
              <a:t>partir</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d’extraits</a:t>
            </a:r>
            <a:r>
              <a:rPr lang="en-US" sz="1600" b="0" i="0" u="none" strike="noStrike" kern="1200" dirty="0">
                <a:ln>
                  <a:noFill/>
                </a:ln>
                <a:latin typeface="Times New Roman" pitchFamily="18"/>
                <a:ea typeface="Times New Roman" pitchFamily="18"/>
                <a:cs typeface="Times New Roman" pitchFamily="18"/>
              </a:rPr>
              <a:t> de </a:t>
            </a:r>
            <a:r>
              <a:rPr lang="en-US" sz="1600" b="0" i="0" u="none" strike="noStrike" kern="1200" dirty="0" err="1">
                <a:ln>
                  <a:noFill/>
                </a:ln>
                <a:latin typeface="Times New Roman" pitchFamily="18"/>
                <a:ea typeface="Times New Roman" pitchFamily="18"/>
                <a:cs typeface="Times New Roman" pitchFamily="18"/>
              </a:rPr>
              <a:t>l’</a:t>
            </a:r>
            <a:r>
              <a:rPr lang="en-US" sz="1600" b="0" i="1" u="none" strike="noStrike" kern="1200" dirty="0" err="1">
                <a:ln>
                  <a:noFill/>
                </a:ln>
                <a:latin typeface="Times New Roman" pitchFamily="18"/>
                <a:ea typeface="Times New Roman" pitchFamily="18"/>
                <a:cs typeface="Times New Roman" pitchFamily="18"/>
              </a:rPr>
              <a:t>Iliade</a:t>
            </a:r>
            <a:r>
              <a:rPr lang="en-US" sz="1600" b="0" i="1" u="none" strike="noStrike" kern="1200" dirty="0">
                <a:ln>
                  <a:noFill/>
                </a:ln>
                <a:latin typeface="Times New Roman" pitchFamily="18"/>
                <a:ea typeface="Times New Roman" pitchFamily="18"/>
                <a:cs typeface="Times New Roman" pitchFamily="18"/>
              </a:rPr>
              <a:t> </a:t>
            </a:r>
            <a:r>
              <a:rPr lang="en-US" sz="1600" b="0" i="0" u="none" strike="noStrike" kern="1200" dirty="0">
                <a:ln>
                  <a:noFill/>
                </a:ln>
                <a:latin typeface="Times New Roman" pitchFamily="18"/>
                <a:ea typeface="Times New Roman" pitchFamily="18"/>
                <a:cs typeface="Times New Roman" pitchFamily="18"/>
              </a:rPr>
              <a:t>et de </a:t>
            </a:r>
            <a:r>
              <a:rPr lang="en-US" sz="1600" b="0" i="0" u="none" strike="noStrike" kern="1200" dirty="0" err="1">
                <a:ln>
                  <a:noFill/>
                </a:ln>
                <a:latin typeface="Times New Roman" pitchFamily="18"/>
                <a:ea typeface="Times New Roman" pitchFamily="18"/>
                <a:cs typeface="Times New Roman" pitchFamily="18"/>
              </a:rPr>
              <a:t>l’</a:t>
            </a:r>
            <a:r>
              <a:rPr lang="en-US" sz="1600" b="0" i="1" u="none" strike="noStrike" kern="1200" dirty="0" err="1">
                <a:ln>
                  <a:noFill/>
                </a:ln>
                <a:latin typeface="Times New Roman" pitchFamily="18"/>
                <a:ea typeface="Times New Roman" pitchFamily="18"/>
                <a:cs typeface="Times New Roman" pitchFamily="18"/>
              </a:rPr>
              <a:t>Odyssée</a:t>
            </a:r>
            <a:r>
              <a:rPr lang="en-US" sz="1600" b="0" i="1" u="none" strike="noStrike" kern="1200" dirty="0">
                <a:ln>
                  <a:noFill/>
                </a:ln>
                <a:latin typeface="Times New Roman" pitchFamily="18"/>
                <a:ea typeface="Times New Roman" pitchFamily="18"/>
                <a:cs typeface="Times New Roman" pitchFamily="18"/>
              </a:rPr>
              <a:t> </a:t>
            </a:r>
            <a:r>
              <a:rPr lang="en-US" sz="1600" b="0" i="0" u="none" strike="noStrike" kern="1200" dirty="0">
                <a:ln>
                  <a:noFill/>
                </a:ln>
                <a:latin typeface="Times New Roman" pitchFamily="18"/>
                <a:ea typeface="Times New Roman" pitchFamily="18"/>
                <a:cs typeface="Times New Roman" pitchFamily="18"/>
              </a:rPr>
              <a:t>et de</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représentations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grecques</a:t>
            </a:r>
            <a:r>
              <a:rPr lang="en-US" sz="1600" b="0" i="0" u="none" strike="noStrike" kern="1200" dirty="0">
                <a:ln>
                  <a:noFill/>
                </a:ln>
                <a:latin typeface="Times New Roman" pitchFamily="18"/>
                <a:ea typeface="Times New Roman" pitchFamily="18"/>
                <a:cs typeface="Times New Roman" pitchFamily="18"/>
              </a:rPr>
              <a:t> : </a:t>
            </a:r>
            <a:r>
              <a:rPr lang="en-US" sz="1600" b="0" i="0" u="none" strike="noStrike" kern="1200" dirty="0" err="1">
                <a:ln>
                  <a:noFill/>
                </a:ln>
                <a:latin typeface="Times New Roman" pitchFamily="18"/>
                <a:ea typeface="Times New Roman" pitchFamily="18"/>
                <a:cs typeface="Times New Roman" pitchFamily="18"/>
              </a:rPr>
              <a:t>céramiques</a:t>
            </a:r>
            <a:r>
              <a:rPr lang="en-US" sz="1600" b="0" i="0" u="none" strike="noStrike" kern="1200" dirty="0">
                <a:ln>
                  <a:noFill/>
                </a:ln>
                <a:latin typeface="Times New Roman" pitchFamily="18"/>
                <a:ea typeface="Times New Roman" pitchFamily="18"/>
                <a:cs typeface="Times New Roman" pitchFamily="18"/>
              </a:rPr>
              <a:t>, sculptures...</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L’étude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est</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conduite</a:t>
            </a:r>
            <a:r>
              <a:rPr lang="en-US" sz="1600" b="0" i="0" u="none" strike="noStrike" kern="1200" dirty="0">
                <a:ln>
                  <a:noFill/>
                </a:ln>
                <a:latin typeface="Times New Roman" pitchFamily="18"/>
                <a:ea typeface="Times New Roman" pitchFamily="18"/>
                <a:cs typeface="Times New Roman" pitchFamily="18"/>
              </a:rPr>
              <a:t> </a:t>
            </a:r>
            <a:r>
              <a:rPr lang="en-US" sz="1600" b="1" i="0" u="none" strike="noStrike" kern="1200" dirty="0">
                <a:ln>
                  <a:noFill/>
                </a:ln>
                <a:latin typeface="Times New Roman" pitchFamily="18"/>
                <a:ea typeface="Times New Roman" pitchFamily="18"/>
                <a:cs typeface="Times New Roman" pitchFamily="18"/>
              </a:rPr>
              <a:t>au </a:t>
            </a:r>
            <a:r>
              <a:rPr lang="en-US" sz="1600" b="1" i="0" u="none" strike="noStrike" kern="1200" dirty="0" err="1">
                <a:ln>
                  <a:noFill/>
                </a:ln>
                <a:latin typeface="Times New Roman" pitchFamily="18"/>
                <a:ea typeface="Times New Roman" pitchFamily="18"/>
                <a:cs typeface="Times New Roman" pitchFamily="18"/>
              </a:rPr>
              <a:t>choix</a:t>
            </a:r>
            <a:r>
              <a:rPr lang="en-US" sz="1600" b="1" i="0" u="none" strike="noStrike" kern="1200" dirty="0">
                <a:ln>
                  <a:noFill/>
                </a:ln>
                <a:latin typeface="Times New Roman" pitchFamily="18"/>
                <a:ea typeface="Times New Roman" pitchFamily="18"/>
                <a:cs typeface="Times New Roman" pitchFamily="18"/>
              </a:rPr>
              <a:t> </a:t>
            </a:r>
            <a:r>
              <a:rPr lang="en-US" sz="1600" b="0" i="0" u="none" strike="noStrike" kern="1200" dirty="0">
                <a:ln>
                  <a:noFill/>
                </a:ln>
                <a:latin typeface="Times New Roman" pitchFamily="18"/>
                <a:ea typeface="Times New Roman" pitchFamily="18"/>
                <a:cs typeface="Times New Roman" pitchFamily="18"/>
              </a:rPr>
              <a:t>à </a:t>
            </a:r>
            <a:r>
              <a:rPr lang="en-US" sz="1600" b="0" i="0" u="none" strike="noStrike" kern="1200" dirty="0" err="1">
                <a:ln>
                  <a:noFill/>
                </a:ln>
                <a:latin typeface="Times New Roman" pitchFamily="18"/>
                <a:ea typeface="Times New Roman" pitchFamily="18"/>
                <a:cs typeface="Times New Roman" pitchFamily="18"/>
              </a:rPr>
              <a:t>partir</a:t>
            </a:r>
            <a:r>
              <a:rPr lang="en-US" sz="1600" b="0" i="0" u="none" strike="noStrike" kern="1200" dirty="0">
                <a:ln>
                  <a:noFill/>
                </a:ln>
                <a:latin typeface="Times New Roman" pitchFamily="18"/>
                <a:ea typeface="Times New Roman" pitchFamily="18"/>
                <a:cs typeface="Times New Roman" pitchFamily="18"/>
              </a:rPr>
              <a:t> du site de </a:t>
            </a:r>
            <a:r>
              <a:rPr lang="en-US" sz="1600" b="0" i="0" u="none" strike="noStrike" kern="1200" dirty="0" err="1">
                <a:ln>
                  <a:noFill/>
                </a:ln>
                <a:latin typeface="Times New Roman" pitchFamily="18"/>
                <a:ea typeface="Times New Roman" pitchFamily="18"/>
                <a:cs typeface="Times New Roman" pitchFamily="18"/>
              </a:rPr>
              <a:t>Delphes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ou</a:t>
            </a:r>
            <a:r>
              <a:rPr lang="en-US" sz="1600" b="0" i="0" u="none" strike="noStrike" kern="1200" dirty="0">
                <a:ln>
                  <a:noFill/>
                </a:ln>
                <a:latin typeface="Times New Roman" pitchFamily="18"/>
                <a:ea typeface="Times New Roman" pitchFamily="18"/>
                <a:cs typeface="Times New Roman" pitchFamily="18"/>
              </a:rPr>
              <a:t> de</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l’évocation</a:t>
            </a:r>
            <a:r>
              <a:rPr lang="en-US" sz="1600" b="0" i="0" u="none" strike="noStrike" kern="1200" dirty="0">
                <a:ln>
                  <a:noFill/>
                </a:ln>
                <a:latin typeface="Times New Roman" pitchFamily="18"/>
                <a:ea typeface="Times New Roman" pitchFamily="18"/>
                <a:cs typeface="Times New Roman" pitchFamily="18"/>
              </a:rPr>
              <a:t> des </a:t>
            </a:r>
            <a:r>
              <a:rPr lang="en-US" sz="1600" b="0" i="0" u="none" strike="noStrike" kern="1200" dirty="0" err="1">
                <a:ln>
                  <a:noFill/>
                </a:ln>
                <a:latin typeface="Times New Roman" pitchFamily="18"/>
                <a:ea typeface="Times New Roman" pitchFamily="18"/>
                <a:cs typeface="Times New Roman" pitchFamily="18"/>
              </a:rPr>
              <a:t>Jeux</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olympiques</a:t>
            </a:r>
            <a:r>
              <a:rPr lang="en-US" sz="1600" b="0" i="0" u="none" strike="noStrike" kern="1200" dirty="0">
                <a:ln>
                  <a:noFill/>
                </a:ln>
                <a:latin typeface="Times New Roman" pitchFamily="18"/>
                <a:ea typeface="Times New Roman" pitchFamily="18"/>
                <a:cs typeface="Times New Roman" pitchFamily="18"/>
              </a:rPr>
              <a:t>.</a:t>
            </a:r>
          </a:p>
          <a:p>
            <a:pPr marL="0" marR="0" lvl="0" indent="0" rtl="0" hangingPunct="0">
              <a:lnSpc>
                <a:spcPct val="100000"/>
              </a:lnSpc>
              <a:spcBef>
                <a:spcPts val="0"/>
              </a:spcBef>
              <a:spcAft>
                <a:spcPts val="0"/>
              </a:spcAft>
              <a:buNone/>
              <a:tabLst/>
              <a:defRPr lang="en-US" sz="1600" b="1" i="1" kern="1200">
                <a:latin typeface="Times New Roman" pitchFamily="16"/>
                <a:ea typeface="Times New Roman" pitchFamily="16"/>
                <a:cs typeface="Times New Roman" pitchFamily="16"/>
              </a:defRPr>
            </a:pPr>
            <a:r>
              <a:rPr lang="en-US" sz="1600" b="1" i="1" u="none" strike="noStrike" kern="1200" dirty="0">
                <a:ln>
                  <a:noFill/>
                </a:ln>
                <a:latin typeface="Times New Roman" pitchFamily="18"/>
                <a:ea typeface="Times New Roman" pitchFamily="18"/>
                <a:cs typeface="Times New Roman" pitchFamily="18"/>
              </a:rPr>
              <a:t>CAPACITES</a:t>
            </a: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err="1">
                <a:ln>
                  <a:noFill/>
                </a:ln>
                <a:latin typeface="Times New Roman" pitchFamily="18"/>
                <a:ea typeface="Times New Roman" pitchFamily="18"/>
                <a:cs typeface="Times New Roman" pitchFamily="18"/>
              </a:rPr>
              <a:t>Connaître</a:t>
            </a:r>
            <a:r>
              <a:rPr lang="en-US" sz="1600" b="1" i="0" u="none" strike="noStrike" kern="1200" dirty="0">
                <a:ln>
                  <a:noFill/>
                </a:ln>
                <a:latin typeface="Times New Roman" pitchFamily="18"/>
                <a:ea typeface="Times New Roman" pitchFamily="18"/>
                <a:cs typeface="Times New Roman" pitchFamily="18"/>
              </a:rPr>
              <a:t> et </a:t>
            </a:r>
            <a:r>
              <a:rPr lang="en-US" sz="1600" b="1" i="0" u="none" strike="noStrike" kern="1200" dirty="0" err="1">
                <a:ln>
                  <a:noFill/>
                </a:ln>
                <a:latin typeface="Times New Roman" pitchFamily="18"/>
                <a:ea typeface="Times New Roman" pitchFamily="18"/>
                <a:cs typeface="Times New Roman" pitchFamily="18"/>
              </a:rPr>
              <a:t>utiliser</a:t>
            </a:r>
            <a:r>
              <a:rPr lang="en-US" sz="1600" b="1" i="0" u="none" strike="noStrike" kern="1200" dirty="0">
                <a:ln>
                  <a:noFill/>
                </a:ln>
                <a:latin typeface="Times New Roman" pitchFamily="18"/>
                <a:ea typeface="Times New Roman" pitchFamily="18"/>
                <a:cs typeface="Times New Roman" pitchFamily="18"/>
              </a:rPr>
              <a:t> les </a:t>
            </a:r>
            <a:r>
              <a:rPr lang="en-US" sz="1600" b="1" i="0" u="none" strike="noStrike" kern="1200" dirty="0" err="1">
                <a:ln>
                  <a:noFill/>
                </a:ln>
                <a:latin typeface="Times New Roman" pitchFamily="18"/>
                <a:ea typeface="Times New Roman" pitchFamily="18"/>
                <a:cs typeface="Times New Roman" pitchFamily="18"/>
              </a:rPr>
              <a:t>repères</a:t>
            </a:r>
            <a:r>
              <a:rPr lang="en-US" sz="1600" b="1" i="0" u="none" strike="noStrike" kern="1200" dirty="0">
                <a:ln>
                  <a:noFill/>
                </a:ln>
                <a:latin typeface="Times New Roman" pitchFamily="18"/>
                <a:ea typeface="Times New Roman" pitchFamily="18"/>
                <a:cs typeface="Times New Roman" pitchFamily="18"/>
              </a:rPr>
              <a:t> </a:t>
            </a:r>
            <a:r>
              <a:rPr lang="en-US" sz="1600" b="1" i="0" u="none" strike="noStrike" kern="1200" dirty="0" err="1">
                <a:ln>
                  <a:noFill/>
                </a:ln>
                <a:latin typeface="Times New Roman" pitchFamily="18"/>
                <a:ea typeface="Times New Roman" pitchFamily="18"/>
                <a:cs typeface="Times New Roman" pitchFamily="18"/>
              </a:rPr>
              <a:t>suivants</a:t>
            </a:r>
            <a:endParaRPr lang="en-US" sz="1600" b="1"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kern="1200">
                <a:latin typeface="Arial Unicode MS" pitchFamily="32"/>
                <a:ea typeface="Arial Unicode MS" pitchFamily="32"/>
                <a:cs typeface="Arial Unicode MS" pitchFamily="32"/>
              </a:defRPr>
            </a:pPr>
            <a:r>
              <a:rPr lang="en-US" sz="1600" b="0" i="0" u="none" strike="noStrike" kern="1200" dirty="0">
                <a:ln>
                  <a:noFill/>
                </a:ln>
                <a:latin typeface="Arial Unicode MS" pitchFamily="34"/>
                <a:ea typeface="Arial Unicode MS" pitchFamily="34"/>
                <a:cs typeface="Arial Unicode MS" pitchFamily="34"/>
              </a:rPr>
              <a:t>- </a:t>
            </a:r>
            <a:r>
              <a:rPr lang="en-US" sz="1600" b="0" i="0" u="none" strike="noStrike" kern="1200" dirty="0">
                <a:ln>
                  <a:noFill/>
                </a:ln>
                <a:latin typeface="Times New Roman" pitchFamily="18"/>
                <a:ea typeface="Times New Roman" pitchFamily="18"/>
                <a:cs typeface="Times New Roman" pitchFamily="18"/>
              </a:rPr>
              <a:t>Le monde </a:t>
            </a:r>
            <a:r>
              <a:rPr lang="en-US" sz="1600" b="0" i="0" u="none" strike="noStrike" kern="1200" dirty="0" err="1">
                <a:ln>
                  <a:noFill/>
                </a:ln>
                <a:latin typeface="Times New Roman" pitchFamily="18"/>
                <a:ea typeface="Times New Roman" pitchFamily="18"/>
                <a:cs typeface="Times New Roman" pitchFamily="18"/>
              </a:rPr>
              <a:t>grec</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sur</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une</a:t>
            </a:r>
            <a:r>
              <a:rPr lang="en-US" sz="1600" b="0" i="0" u="none" strike="noStrike" kern="1200" dirty="0">
                <a:ln>
                  <a:noFill/>
                </a:ln>
                <a:latin typeface="Times New Roman" pitchFamily="18"/>
                <a:ea typeface="Times New Roman" pitchFamily="18"/>
                <a:cs typeface="Times New Roman" pitchFamily="18"/>
              </a:rPr>
              <a:t> carte du </a:t>
            </a:r>
            <a:r>
              <a:rPr lang="en-US" sz="1600" b="0" i="0" u="none" strike="noStrike" kern="1200" dirty="0" err="1">
                <a:ln>
                  <a:noFill/>
                </a:ln>
                <a:latin typeface="Times New Roman" pitchFamily="18"/>
                <a:ea typeface="Times New Roman" pitchFamily="18"/>
                <a:cs typeface="Times New Roman" pitchFamily="18"/>
              </a:rPr>
              <a:t>bassin</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méditerranéen</a:t>
            </a:r>
            <a:r>
              <a:rPr lang="en-US" sz="1600" b="0" i="0" u="none" strike="noStrike" kern="1200" dirty="0">
                <a:ln>
                  <a:noFill/>
                </a:ln>
                <a:latin typeface="Times New Roman" pitchFamily="18"/>
                <a:ea typeface="Times New Roman" pitchFamily="18"/>
                <a:cs typeface="Times New Roman" pitchFamily="18"/>
              </a:rPr>
              <a:t> aux </a:t>
            </a:r>
            <a:r>
              <a:rPr lang="en-US" sz="1600" b="0" i="0" u="none" strike="noStrike" kern="1200" dirty="0" err="1">
                <a:ln>
                  <a:noFill/>
                </a:ln>
                <a:latin typeface="Times New Roman" pitchFamily="18"/>
                <a:ea typeface="Times New Roman" pitchFamily="18"/>
                <a:cs typeface="Times New Roman" pitchFamily="18"/>
              </a:rPr>
              <a:t>VIIIe</a:t>
            </a:r>
            <a:r>
              <a:rPr lang="en-US" sz="1600" b="0" i="0" u="none" strike="noStrike" kern="1200" dirty="0">
                <a:ln>
                  <a:noFill/>
                </a:ln>
                <a:latin typeface="Times New Roman" pitchFamily="18"/>
                <a:ea typeface="Times New Roman" pitchFamily="18"/>
                <a:cs typeface="Times New Roman" pitchFamily="18"/>
              </a:rPr>
              <a:t> - </a:t>
            </a:r>
            <a:r>
              <a:rPr lang="en-US" sz="1600" b="0" i="0" u="none" strike="noStrike" kern="1200" dirty="0" err="1">
                <a:ln>
                  <a:noFill/>
                </a:ln>
                <a:latin typeface="Times New Roman" pitchFamily="18"/>
                <a:ea typeface="Times New Roman" pitchFamily="18"/>
                <a:cs typeface="Times New Roman" pitchFamily="18"/>
              </a:rPr>
              <a:t>VIIe</a:t>
            </a:r>
            <a:r>
              <a:rPr lang="en-US" sz="1600" b="0" i="0" u="none" strike="noStrike" kern="1200" dirty="0">
                <a:ln>
                  <a:noFill/>
                </a:ln>
                <a:latin typeface="Times New Roman" pitchFamily="18"/>
                <a:ea typeface="Times New Roman" pitchFamily="18"/>
                <a:cs typeface="Times New Roman" pitchFamily="18"/>
              </a:rPr>
              <a:t> siècle av. J.-C.</a:t>
            </a:r>
          </a:p>
          <a:p>
            <a:pPr marL="0" marR="0" lvl="0" indent="0" rtl="0" hangingPunct="0">
              <a:lnSpc>
                <a:spcPct val="100000"/>
              </a:lnSpc>
              <a:spcBef>
                <a:spcPts val="0"/>
              </a:spcBef>
              <a:spcAft>
                <a:spcPts val="0"/>
              </a:spcAft>
              <a:buNone/>
              <a:tabLst/>
              <a:defRPr lang="en-US" sz="1600" kern="1200">
                <a:latin typeface="Arial Unicode MS" pitchFamily="32"/>
                <a:ea typeface="Arial Unicode MS" pitchFamily="32"/>
                <a:cs typeface="Arial Unicode MS" pitchFamily="32"/>
              </a:defRPr>
            </a:pPr>
            <a:r>
              <a:rPr lang="en-US" sz="1600" b="0" i="0" u="none" strike="noStrike" kern="1200" dirty="0">
                <a:ln>
                  <a:noFill/>
                </a:ln>
                <a:latin typeface="Arial Unicode MS" pitchFamily="34"/>
                <a:ea typeface="Arial Unicode MS" pitchFamily="34"/>
                <a:cs typeface="Arial Unicode MS" pitchFamily="34"/>
              </a:rPr>
              <a:t>- </a:t>
            </a:r>
            <a:r>
              <a:rPr lang="en-US" sz="1600" b="0" i="0" u="none" strike="noStrike" kern="1200" dirty="0" err="1">
                <a:ln>
                  <a:noFill/>
                </a:ln>
                <a:latin typeface="Times New Roman" pitchFamily="18"/>
                <a:ea typeface="Times New Roman" pitchFamily="18"/>
                <a:cs typeface="Times New Roman" pitchFamily="18"/>
              </a:rPr>
              <a:t>Homère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VIIIe</a:t>
            </a:r>
            <a:r>
              <a:rPr lang="en-US" sz="1600" b="0" i="0" u="none" strike="noStrike" kern="1200" dirty="0">
                <a:ln>
                  <a:noFill/>
                </a:ln>
                <a:latin typeface="Times New Roman" pitchFamily="18"/>
                <a:ea typeface="Times New Roman" pitchFamily="18"/>
                <a:cs typeface="Times New Roman" pitchFamily="18"/>
              </a:rPr>
              <a:t> siècle av. J.-C.</a:t>
            </a:r>
          </a:p>
          <a:p>
            <a:pPr marL="0" marR="0" lvl="0" indent="0" rtl="0" hangingPunct="0">
              <a:lnSpc>
                <a:spcPct val="100000"/>
              </a:lnSpc>
              <a:spcBef>
                <a:spcPts val="0"/>
              </a:spcBef>
              <a:spcAft>
                <a:spcPts val="0"/>
              </a:spcAft>
              <a:buNone/>
              <a:tabLst/>
              <a:defRPr lang="en-US" sz="1600" kern="1200">
                <a:latin typeface="Times New Roman" pitchFamily="16"/>
                <a:ea typeface="Times New Roman" pitchFamily="16"/>
                <a:cs typeface="Times New Roman" pitchFamily="16"/>
              </a:defRPr>
            </a:pPr>
            <a:r>
              <a:rPr lang="en-US" sz="1600" b="0" i="0" u="none" strike="noStrike" kern="1200" dirty="0" err="1">
                <a:ln>
                  <a:noFill/>
                </a:ln>
                <a:latin typeface="Times New Roman" pitchFamily="18"/>
                <a:ea typeface="Times New Roman" pitchFamily="18"/>
                <a:cs typeface="Times New Roman" pitchFamily="18"/>
              </a:rPr>
              <a:t>R</a:t>
            </a:r>
            <a:r>
              <a:rPr lang="en-US" sz="1600" b="1" i="0" u="none" strike="noStrike" kern="1200" dirty="0" err="1">
                <a:ln>
                  <a:noFill/>
                </a:ln>
                <a:latin typeface="Times New Roman" pitchFamily="18"/>
                <a:ea typeface="Times New Roman" pitchFamily="18"/>
                <a:cs typeface="Times New Roman" pitchFamily="18"/>
              </a:rPr>
              <a:t>aconter</a:t>
            </a:r>
            <a:endParaRPr lang="en-US" sz="1600" b="1"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kern="1200">
                <a:latin typeface="Arial Unicode MS" pitchFamily="32"/>
                <a:ea typeface="Arial Unicode MS" pitchFamily="32"/>
                <a:cs typeface="Arial Unicode MS" pitchFamily="32"/>
              </a:defRPr>
            </a:pPr>
            <a:r>
              <a:rPr lang="en-US" sz="1600" b="0" i="0" u="none" strike="noStrike" kern="1200" dirty="0">
                <a:ln>
                  <a:noFill/>
                </a:ln>
                <a:latin typeface="Arial Unicode MS" pitchFamily="34"/>
                <a:ea typeface="Arial Unicode MS" pitchFamily="34"/>
                <a:cs typeface="Arial Unicode MS" pitchFamily="34"/>
              </a:rPr>
              <a:t>- </a:t>
            </a:r>
            <a:r>
              <a:rPr lang="en-US" sz="1600" b="0" i="0" u="none" strike="noStrike" kern="1200" dirty="0">
                <a:ln>
                  <a:noFill/>
                </a:ln>
                <a:latin typeface="Times New Roman" pitchFamily="18"/>
                <a:ea typeface="Times New Roman" pitchFamily="18"/>
                <a:cs typeface="Times New Roman" pitchFamily="18"/>
              </a:rPr>
              <a:t>La </a:t>
            </a:r>
            <a:r>
              <a:rPr lang="en-US" sz="1600" b="0" i="0" u="none" strike="noStrike" kern="1200" dirty="0" err="1">
                <a:ln>
                  <a:noFill/>
                </a:ln>
                <a:latin typeface="Times New Roman" pitchFamily="18"/>
                <a:ea typeface="Times New Roman" pitchFamily="18"/>
                <a:cs typeface="Times New Roman" pitchFamily="18"/>
              </a:rPr>
              <a:t>fondation</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d’une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cité</a:t>
            </a:r>
            <a:endParaRPr lang="en-US" sz="1600" b="0"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kern="1200">
                <a:latin typeface="Arial Unicode MS" pitchFamily="32"/>
                <a:ea typeface="Arial Unicode MS" pitchFamily="32"/>
                <a:cs typeface="Arial Unicode MS" pitchFamily="32"/>
              </a:defRPr>
            </a:pPr>
            <a:r>
              <a:rPr lang="en-US" sz="1600" b="0" i="0" u="none" strike="noStrike" kern="1200" dirty="0">
                <a:ln>
                  <a:noFill/>
                </a:ln>
                <a:latin typeface="Arial Unicode MS" pitchFamily="34"/>
                <a:ea typeface="Arial Unicode MS" pitchFamily="34"/>
                <a:cs typeface="Arial Unicode MS" pitchFamily="34"/>
              </a:rPr>
              <a:t>- </a:t>
            </a:r>
            <a:r>
              <a:rPr lang="en-US" sz="1600" b="0" i="0" u="none" strike="noStrike" kern="1200" dirty="0">
                <a:ln>
                  <a:noFill/>
                </a:ln>
                <a:latin typeface="Times New Roman" pitchFamily="18"/>
                <a:ea typeface="Times New Roman" pitchFamily="18"/>
                <a:cs typeface="Times New Roman" pitchFamily="18"/>
              </a:rPr>
              <a:t>Un </a:t>
            </a:r>
            <a:r>
              <a:rPr lang="en-US" sz="1600" b="0" i="0" u="none" strike="noStrike" kern="1200" dirty="0" err="1">
                <a:ln>
                  <a:noFill/>
                </a:ln>
                <a:latin typeface="Times New Roman" pitchFamily="18"/>
                <a:ea typeface="Times New Roman" pitchFamily="18"/>
                <a:cs typeface="Times New Roman" pitchFamily="18"/>
              </a:rPr>
              <a:t>mythe</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grec</a:t>
            </a:r>
            <a:endParaRPr lang="en-US" sz="1600" b="0" i="0" u="none" strike="noStrike" kern="1200" dirty="0">
              <a:ln>
                <a:noFill/>
              </a:ln>
              <a:latin typeface="Times New Roman" pitchFamily="18"/>
              <a:ea typeface="Times New Roman" pitchFamily="18"/>
              <a:cs typeface="Times New Roman" pitchFamily="18"/>
            </a:endParaRPr>
          </a:p>
          <a:p>
            <a:pPr marL="0" marR="0" lvl="0" indent="0" rtl="0" hangingPunct="0">
              <a:lnSpc>
                <a:spcPct val="100000"/>
              </a:lnSpc>
              <a:spcBef>
                <a:spcPts val="0"/>
              </a:spcBef>
              <a:spcAft>
                <a:spcPts val="0"/>
              </a:spcAft>
              <a:buNone/>
              <a:tabLst/>
              <a:defRPr lang="en-US" sz="1600" b="1" kern="1200">
                <a:latin typeface="Times New Roman" pitchFamily="16"/>
                <a:ea typeface="Times New Roman" pitchFamily="16"/>
                <a:cs typeface="Times New Roman" pitchFamily="16"/>
              </a:defRPr>
            </a:pPr>
            <a:r>
              <a:rPr lang="en-US" sz="1600" b="1" i="0" u="none" strike="noStrike" kern="1200" dirty="0" err="1">
                <a:ln>
                  <a:noFill/>
                </a:ln>
                <a:latin typeface="Times New Roman" pitchFamily="18"/>
                <a:ea typeface="Times New Roman" pitchFamily="18"/>
                <a:cs typeface="Times New Roman" pitchFamily="18"/>
              </a:rPr>
              <a:t>Raconter</a:t>
            </a:r>
            <a:r>
              <a:rPr lang="en-US" sz="1600" b="1" i="0" u="none" strike="noStrike" kern="1200" dirty="0">
                <a:ln>
                  <a:noFill/>
                </a:ln>
                <a:latin typeface="Times New Roman" pitchFamily="18"/>
                <a:ea typeface="Times New Roman" pitchFamily="18"/>
                <a:cs typeface="Times New Roman" pitchFamily="18"/>
              </a:rPr>
              <a:t> </a:t>
            </a:r>
            <a:r>
              <a:rPr lang="en-US" sz="1600" b="0" i="0" u="none" strike="noStrike" kern="1200" dirty="0">
                <a:ln>
                  <a:noFill/>
                </a:ln>
                <a:latin typeface="Times New Roman" pitchFamily="18"/>
                <a:ea typeface="Times New Roman" pitchFamily="18"/>
                <a:cs typeface="Times New Roman" pitchFamily="18"/>
              </a:rPr>
              <a:t>un </a:t>
            </a:r>
            <a:r>
              <a:rPr lang="en-US" sz="1600" b="0" i="0" u="none" strike="noStrike" kern="1200" dirty="0" err="1">
                <a:ln>
                  <a:noFill/>
                </a:ln>
                <a:latin typeface="Times New Roman" pitchFamily="18"/>
                <a:ea typeface="Times New Roman" pitchFamily="18"/>
                <a:cs typeface="Times New Roman" pitchFamily="18"/>
              </a:rPr>
              <a:t>épisode</a:t>
            </a:r>
            <a:r>
              <a:rPr lang="en-US" sz="1600" b="0" i="0" u="none" strike="noStrike" kern="1200" dirty="0">
                <a:ln>
                  <a:noFill/>
                </a:ln>
                <a:latin typeface="Times New Roman" pitchFamily="18"/>
                <a:ea typeface="Times New Roman" pitchFamily="18"/>
                <a:cs typeface="Times New Roman" pitchFamily="18"/>
              </a:rPr>
              <a:t> des </a:t>
            </a:r>
            <a:r>
              <a:rPr lang="en-US" sz="1600" b="0" i="0" u="none" strike="noStrike" kern="1200" dirty="0" err="1">
                <a:ln>
                  <a:noFill/>
                </a:ln>
                <a:latin typeface="Times New Roman" pitchFamily="18"/>
                <a:ea typeface="Times New Roman" pitchFamily="18"/>
                <a:cs typeface="Times New Roman" pitchFamily="18"/>
              </a:rPr>
              <a:t>jeux</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olympiques</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ou</a:t>
            </a:r>
            <a:r>
              <a:rPr lang="en-US" sz="1600" b="0" i="0" u="none" strike="noStrike" kern="1200" dirty="0">
                <a:ln>
                  <a:noFill/>
                </a:ln>
                <a:latin typeface="Times New Roman" pitchFamily="18"/>
                <a:ea typeface="Times New Roman" pitchFamily="18"/>
                <a:cs typeface="Times New Roman" pitchFamily="18"/>
              </a:rPr>
              <a:t> </a:t>
            </a:r>
            <a:r>
              <a:rPr lang="en-US" sz="1600" b="1" i="0" u="none" strike="noStrike" kern="1200" dirty="0" err="1">
                <a:ln>
                  <a:noFill/>
                </a:ln>
                <a:latin typeface="Times New Roman" pitchFamily="18"/>
                <a:ea typeface="Times New Roman" pitchFamily="18"/>
                <a:cs typeface="Times New Roman" pitchFamily="18"/>
              </a:rPr>
              <a:t>décrire</a:t>
            </a:r>
            <a:r>
              <a:rPr lang="en-US" sz="1600" b="1" i="0" u="none" strike="noStrike" kern="1200" dirty="0">
                <a:ln>
                  <a:noFill/>
                </a:ln>
                <a:latin typeface="Times New Roman" pitchFamily="18"/>
                <a:ea typeface="Times New Roman" pitchFamily="18"/>
                <a:cs typeface="Times New Roman" pitchFamily="18"/>
              </a:rPr>
              <a:t> </a:t>
            </a:r>
            <a:r>
              <a:rPr lang="en-US" sz="1600" b="0" i="0" u="none" strike="noStrike" kern="1200" dirty="0">
                <a:ln>
                  <a:noFill/>
                </a:ln>
                <a:latin typeface="Times New Roman" pitchFamily="18"/>
                <a:ea typeface="Times New Roman" pitchFamily="18"/>
                <a:cs typeface="Times New Roman" pitchFamily="18"/>
              </a:rPr>
              <a:t>le </a:t>
            </a:r>
            <a:r>
              <a:rPr lang="en-US" sz="1600" b="0" i="0" u="none" strike="noStrike" kern="1200" dirty="0" err="1">
                <a:ln>
                  <a:noFill/>
                </a:ln>
                <a:latin typeface="Times New Roman" pitchFamily="18"/>
                <a:ea typeface="Times New Roman" pitchFamily="18"/>
                <a:cs typeface="Times New Roman" pitchFamily="18"/>
              </a:rPr>
              <a:t>sanctuaire</a:t>
            </a:r>
            <a:r>
              <a:rPr lang="en-US" sz="1600" b="0" i="0" u="none" strike="noStrike" kern="1200" dirty="0">
                <a:ln>
                  <a:noFill/>
                </a:ln>
                <a:latin typeface="Times New Roman" pitchFamily="18"/>
                <a:ea typeface="Times New Roman" pitchFamily="18"/>
                <a:cs typeface="Times New Roman" pitchFamily="18"/>
              </a:rPr>
              <a:t> de </a:t>
            </a:r>
            <a:r>
              <a:rPr lang="en-US" sz="1600" b="0" i="0" u="none" strike="noStrike" kern="1200" dirty="0" err="1">
                <a:ln>
                  <a:noFill/>
                </a:ln>
                <a:latin typeface="Times New Roman" pitchFamily="18"/>
                <a:ea typeface="Times New Roman" pitchFamily="18"/>
                <a:cs typeface="Times New Roman" pitchFamily="18"/>
              </a:rPr>
              <a:t>Delphes</a:t>
            </a:r>
            <a:r>
              <a:rPr lang="en-US" sz="1600" b="0" i="0" u="none" strike="noStrike" kern="1200" dirty="0">
                <a:ln>
                  <a:noFill/>
                </a:ln>
                <a:latin typeface="Times New Roman" pitchFamily="18"/>
                <a:ea typeface="Times New Roman" pitchFamily="18"/>
                <a:cs typeface="Times New Roman" pitchFamily="18"/>
              </a:rPr>
              <a:t> </a:t>
            </a:r>
            <a:r>
              <a:rPr lang="en-US" sz="1600" b="1" i="0" u="none" strike="noStrike" kern="1200" dirty="0">
                <a:ln>
                  <a:noFill/>
                </a:ln>
                <a:latin typeface="Times New Roman" pitchFamily="18"/>
                <a:ea typeface="Times New Roman" pitchFamily="18"/>
                <a:cs typeface="Times New Roman" pitchFamily="18"/>
              </a:rPr>
              <a:t>en </a:t>
            </a:r>
            <a:r>
              <a:rPr lang="en-US" sz="1600" b="1" i="0" u="none" strike="noStrike" kern="1200" dirty="0" err="1">
                <a:ln>
                  <a:noFill/>
                </a:ln>
                <a:latin typeface="Times New Roman" pitchFamily="18"/>
                <a:ea typeface="Times New Roman" pitchFamily="18"/>
                <a:cs typeface="Times New Roman" pitchFamily="18"/>
              </a:rPr>
              <a:t>expliquant</a:t>
            </a:r>
            <a:r>
              <a:rPr lang="en-US" sz="1600" b="1"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leur</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fonction</a:t>
            </a:r>
            <a:r>
              <a:rPr lang="en-US" sz="1600" b="0" i="0" u="none" strike="noStrike" kern="1200" dirty="0">
                <a:ln>
                  <a:noFill/>
                </a:ln>
                <a:latin typeface="Times New Roman" pitchFamily="18"/>
                <a:ea typeface="Times New Roman" pitchFamily="18"/>
                <a:cs typeface="Times New Roman" pitchFamily="18"/>
              </a:rPr>
              <a:t> </a:t>
            </a:r>
            <a:r>
              <a:rPr lang="en-US" sz="1600" b="0" i="0" u="none" strike="noStrike" kern="1200" dirty="0" err="1">
                <a:ln>
                  <a:noFill/>
                </a:ln>
                <a:latin typeface="Times New Roman" pitchFamily="18"/>
                <a:ea typeface="Times New Roman" pitchFamily="18"/>
                <a:cs typeface="Times New Roman" pitchFamily="18"/>
              </a:rPr>
              <a:t>religieuse</a:t>
            </a:r>
            <a:endParaRPr lang="en-US" sz="1600" b="0" i="0" u="none" strike="noStrike" kern="1200" dirty="0">
              <a:ln>
                <a:noFill/>
              </a:ln>
              <a:latin typeface="Times New Roman" pitchFamily="18"/>
              <a:ea typeface="Times New Roman" pitchFamily="18"/>
              <a:cs typeface="Times New Roman" pitchFamily="18"/>
            </a:endParaRPr>
          </a:p>
        </p:txBody>
      </p:sp>
      <p:sp>
        <p:nvSpPr>
          <p:cNvPr id="5" name="Forme libre 4"/>
          <p:cNvSpPr/>
          <p:nvPr/>
        </p:nvSpPr>
        <p:spPr>
          <a:xfrm>
            <a:off x="360000" y="2015999"/>
            <a:ext cx="5616000" cy="64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000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Forme libre 5"/>
          <p:cNvSpPr/>
          <p:nvPr/>
        </p:nvSpPr>
        <p:spPr>
          <a:xfrm>
            <a:off x="432000" y="4104000"/>
            <a:ext cx="6408000" cy="64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000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7" name="Forme libre 6"/>
          <p:cNvSpPr/>
          <p:nvPr/>
        </p:nvSpPr>
        <p:spPr>
          <a:xfrm>
            <a:off x="576000" y="6120000"/>
            <a:ext cx="1080000" cy="28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000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8" name="Forme libre 7"/>
          <p:cNvSpPr/>
          <p:nvPr/>
        </p:nvSpPr>
        <p:spPr>
          <a:xfrm>
            <a:off x="576000" y="6623999"/>
            <a:ext cx="1655999" cy="36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000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u="sng"/>
              <a:t>Fiche EDUSCOL</a:t>
            </a:r>
          </a:p>
        </p:txBody>
      </p:sp>
      <p:sp>
        <p:nvSpPr>
          <p:cNvPr id="3" name="Espace réservé du texte 2"/>
          <p:cNvSpPr txBox="1">
            <a:spLocks noGrp="1"/>
          </p:cNvSpPr>
          <p:nvPr>
            <p:ph type="body" idx="4294967295"/>
          </p:nvPr>
        </p:nvSpPr>
        <p:spPr>
          <a:xfrm>
            <a:off x="608040" y="1427760"/>
            <a:ext cx="8607960" cy="5792039"/>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en-US" sz="1600" b="1" kern="1200">
                <a:latin typeface="Arial" pitchFamily="32"/>
                <a:cs typeface="Arial" pitchFamily="34"/>
              </a:rPr>
              <a:t>II - La civilisation grecque</a:t>
            </a:r>
          </a:p>
          <a:p>
            <a:pPr lvl="0">
              <a:buNone/>
            </a:pPr>
            <a:r>
              <a:rPr lang="en-US" sz="1100" i="1" kern="1200">
                <a:latin typeface="Times New Roman" pitchFamily="16"/>
                <a:cs typeface="Times New Roman" pitchFamily="18"/>
              </a:rPr>
              <a:t>Rappel : les trois thèmes de la deuxième partie du programme</a:t>
            </a:r>
          </a:p>
          <a:p>
            <a:pPr lvl="0">
              <a:buNone/>
            </a:pPr>
            <a:r>
              <a:rPr lang="en-US" sz="1100" i="1" kern="1200">
                <a:latin typeface="Times New Roman" pitchFamily="16"/>
                <a:cs typeface="Times New Roman" pitchFamily="18"/>
              </a:rPr>
              <a:t>occupent environ 25% du temps annuel consacré à l’histoire</a:t>
            </a:r>
          </a:p>
          <a:p>
            <a:pPr lvl="0">
              <a:buNone/>
            </a:pPr>
            <a:r>
              <a:rPr lang="en-US" sz="1400" kern="1200">
                <a:latin typeface="Arial" pitchFamily="32"/>
                <a:cs typeface="Arial" pitchFamily="34"/>
              </a:rPr>
              <a:t>Thème 1 - Au fondement de la civilisation grecque :</a:t>
            </a:r>
          </a:p>
          <a:p>
            <a:pPr lvl="0">
              <a:buNone/>
            </a:pPr>
            <a:r>
              <a:rPr lang="en-US" sz="1400" kern="1200">
                <a:latin typeface="Arial" pitchFamily="32"/>
                <a:cs typeface="Arial" pitchFamily="34"/>
              </a:rPr>
              <a:t>cités, mythes, panhellénisme (VIII</a:t>
            </a:r>
            <a:r>
              <a:rPr lang="en-US" sz="900" kern="1200">
                <a:latin typeface="Arial" pitchFamily="32"/>
                <a:cs typeface="Arial" pitchFamily="34"/>
              </a:rPr>
              <a:t>e</a:t>
            </a:r>
            <a:r>
              <a:rPr lang="en-US" sz="1400" kern="1200">
                <a:latin typeface="Arial" pitchFamily="32"/>
                <a:cs typeface="Arial" pitchFamily="34"/>
              </a:rPr>
              <a:t>-VII</a:t>
            </a:r>
            <a:r>
              <a:rPr lang="en-US" sz="900" kern="1200">
                <a:latin typeface="Arial" pitchFamily="32"/>
                <a:cs typeface="Arial" pitchFamily="34"/>
              </a:rPr>
              <a:t>e </a:t>
            </a:r>
            <a:r>
              <a:rPr lang="en-US" sz="1400" kern="1200">
                <a:latin typeface="Arial" pitchFamily="32"/>
                <a:cs typeface="Arial" pitchFamily="34"/>
              </a:rPr>
              <a:t>siècle.)</a:t>
            </a:r>
          </a:p>
          <a:p>
            <a:pPr lvl="0">
              <a:buNone/>
            </a:pPr>
            <a:r>
              <a:rPr lang="en-US" sz="1400" kern="1200">
                <a:latin typeface="Arial" pitchFamily="32"/>
                <a:cs typeface="Arial" pitchFamily="34"/>
              </a:rPr>
              <a:t>I. P</a:t>
            </a:r>
            <a:r>
              <a:rPr lang="en-US" sz="1100" kern="1200">
                <a:latin typeface="Arial" pitchFamily="32"/>
                <a:cs typeface="Arial" pitchFamily="34"/>
              </a:rPr>
              <a:t>ROBLÉMATIQUES</a:t>
            </a:r>
          </a:p>
          <a:p>
            <a:pPr lvl="0">
              <a:buNone/>
            </a:pPr>
            <a:r>
              <a:rPr lang="en-US" sz="1100" kern="1200">
                <a:latin typeface="Times New Roman" pitchFamily="16"/>
                <a:cs typeface="Times New Roman" pitchFamily="18"/>
              </a:rPr>
              <a:t>Qu’est-ce qui faisait l’unité du monde grec à l’époque archaïque alors qu’il était constitué de multiples cités éparpillées dans tout le bassin méditerranéen ? Cette question est d’autant plus importante qu’elle continue à se poser à l’époque classique. Il s’agit de faire comprendre aux élèves ce qu’était la cité grecque et comment ce modèle a essaimé tout autour du bassin méditerranéen avec la colonisation.</a:t>
            </a:r>
          </a:p>
          <a:p>
            <a:pPr lvl="0">
              <a:buNone/>
            </a:pPr>
            <a:r>
              <a:rPr lang="en-US" sz="1100" kern="1200">
                <a:latin typeface="Times New Roman" pitchFamily="16"/>
                <a:cs typeface="Times New Roman" pitchFamily="18"/>
              </a:rPr>
              <a:t>Il s’agit ensuite de montrer que les Grecs, vivants dans ces cités souvent en rivalité voire en conflit</a:t>
            </a:r>
            <a:r>
              <a:rPr lang="en-US" sz="1100" kern="1200">
                <a:solidFill>
                  <a:srgbClr val="FF0000"/>
                </a:solidFill>
                <a:latin typeface="Times New Roman" pitchFamily="16"/>
                <a:cs typeface="Times New Roman" pitchFamily="18"/>
              </a:rPr>
              <a:t>, </a:t>
            </a:r>
            <a:r>
              <a:rPr lang="en-US" sz="1100" kern="1200">
                <a:latin typeface="Times New Roman" pitchFamily="16"/>
                <a:cs typeface="Times New Roman" pitchFamily="18"/>
              </a:rPr>
              <a:t>et lui avait chacune leur identité propre, partageaient néanmoins un patrimoine culturel et religieux commun fait de mythes, de croyances, de lieux sacrés et d’œuvres artistiques dans lesquels ils se reconnaissaient tous.</a:t>
            </a:r>
          </a:p>
          <a:p>
            <a:pPr lvl="0">
              <a:buNone/>
            </a:pPr>
            <a:r>
              <a:rPr lang="en-US" sz="1100" kern="1200">
                <a:latin typeface="Times New Roman" pitchFamily="16"/>
                <a:cs typeface="Times New Roman" pitchFamily="18"/>
              </a:rPr>
              <a:t>II. S</a:t>
            </a:r>
            <a:r>
              <a:rPr lang="en-US" sz="1100" kern="1200">
                <a:latin typeface="Arial" pitchFamily="32"/>
                <a:cs typeface="Arial" pitchFamily="34"/>
              </a:rPr>
              <a:t>UPPORTS D</a:t>
            </a:r>
            <a:r>
              <a:rPr lang="en-US" sz="1100" kern="1200">
                <a:latin typeface="Times New Roman" pitchFamily="16"/>
                <a:cs typeface="Times New Roman" pitchFamily="18"/>
              </a:rPr>
              <a:t>’</a:t>
            </a:r>
            <a:r>
              <a:rPr lang="en-US" sz="1100" kern="1200">
                <a:latin typeface="Arial" pitchFamily="32"/>
                <a:cs typeface="Arial" pitchFamily="34"/>
              </a:rPr>
              <a:t>ÉTUDE POSSIBLES</a:t>
            </a:r>
          </a:p>
          <a:p>
            <a:pPr lvl="0">
              <a:buNone/>
            </a:pPr>
            <a:r>
              <a:rPr lang="en-US" sz="1100" kern="1200">
                <a:latin typeface="Times New Roman" pitchFamily="16"/>
                <a:cs typeface="Times New Roman" pitchFamily="18"/>
              </a:rPr>
              <a:t>2. Un héros de </a:t>
            </a:r>
            <a:r>
              <a:rPr lang="en-US" sz="1100" b="1" i="1" kern="1200">
                <a:latin typeface="Times New Roman" pitchFamily="16"/>
                <a:cs typeface="Times New Roman" pitchFamily="18"/>
              </a:rPr>
              <a:t>l’lIiade </a:t>
            </a:r>
            <a:r>
              <a:rPr lang="en-US" sz="1100" kern="1200">
                <a:latin typeface="Times New Roman" pitchFamily="16"/>
                <a:cs typeface="Times New Roman" pitchFamily="18"/>
              </a:rPr>
              <a:t>et de </a:t>
            </a:r>
            <a:r>
              <a:rPr lang="en-US" sz="1100" b="1" i="1" kern="1200">
                <a:latin typeface="Times New Roman" pitchFamily="16"/>
                <a:cs typeface="Times New Roman" pitchFamily="18"/>
              </a:rPr>
              <a:t>l’Odyssée </a:t>
            </a:r>
            <a:r>
              <a:rPr lang="en-US" sz="1100" kern="1200">
                <a:latin typeface="Times New Roman" pitchFamily="16"/>
                <a:cs typeface="Times New Roman" pitchFamily="18"/>
              </a:rPr>
              <a:t>: la présentation d’un personnage héroïque à un moment précis et à partir d’extraits significatifs permet de déboucher sur le sens qu’il faut donner à ce héros ainsi qu’au poème homérique dans lequel il s’illustre. Il faut montrer aux élèves notamment ce que sont les idéaux grecs. Ainsi Achille, fils du roi Pelée et de la déesse Thétis, plongé par sa mère dans les eaux du Styx, fleuve qui sépare le monde des vivants de celui des morts est un combattant invulnérable sauf en cas de blessure au talon. Ce n’est pas un simple mortel ; pour autant il n’est pas un dieu. Tout au long de son parcours il est confronté, comme tout homme, à des sentiments opposés (joie, douleur, colère) et des choix : à une vie longue et sereine près de ses siens en sécurité mais dont le souvenir s’effacera très vite, il préfère une vie courte et pleine de gloire vouée à la mort, mais dans un exploit qui permet à son nom de survivre dans la mémoire collective de générations en générations. </a:t>
            </a:r>
            <a:r>
              <a:rPr lang="en-US" sz="1100" b="1" kern="1200">
                <a:latin typeface="Times New Roman" pitchFamily="16"/>
                <a:cs typeface="Times New Roman" pitchFamily="18"/>
              </a:rPr>
              <a:t>Ulysse </a:t>
            </a:r>
            <a:r>
              <a:rPr lang="en-US" sz="1100" kern="1200">
                <a:latin typeface="Times New Roman" pitchFamily="16"/>
                <a:cs typeface="Times New Roman" pitchFamily="18"/>
              </a:rPr>
              <a:t>préfère ne pas partir à la guerre, mais une fois forcé de le faire, il veut en revenir vivant pour retrouver sa femme. Pénélope, qui dans son attente garde le souvenir d’Ulysse, est un modèle de fidélité et de loyauté. L’étude des œuvres d’Homère tout au long de l’antiquité gréco-romaine, a fait de ces héros des modèles pour l’éducation des jeunes hommes cultivés.</a:t>
            </a:r>
          </a:p>
          <a:p>
            <a:pPr lvl="0">
              <a:buNone/>
            </a:pPr>
            <a:endParaRPr lang="en-US" sz="1000" kern="1200">
              <a:latin typeface="Times New Roman" pitchFamily="16"/>
              <a:cs typeface="Times New Roman" pitchFamily="18"/>
            </a:endParaRPr>
          </a:p>
        </p:txBody>
      </p:sp>
      <p:sp>
        <p:nvSpPr>
          <p:cNvPr id="4" name="Forme libre 3"/>
          <p:cNvSpPr/>
          <p:nvPr/>
        </p:nvSpPr>
        <p:spPr>
          <a:xfrm>
            <a:off x="432000" y="4104000"/>
            <a:ext cx="9000000" cy="864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000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 name="Forme libre 4"/>
          <p:cNvSpPr/>
          <p:nvPr/>
        </p:nvSpPr>
        <p:spPr>
          <a:xfrm>
            <a:off x="360000" y="6480000"/>
            <a:ext cx="8856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000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720000" y="249840"/>
            <a:ext cx="8607960" cy="126216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600"/>
              <a:t>Les élèves recopient le cours du manuel ou une trace écrite proposée par le professeur.</a:t>
            </a:r>
          </a:p>
          <a:p>
            <a:pPr lvl="0">
              <a:buNone/>
            </a:pPr>
            <a:r>
              <a:rPr lang="fr-FR" sz="2600"/>
              <a:t>Les éléments suivants doivent y figurer :</a:t>
            </a:r>
          </a:p>
          <a:p>
            <a:pPr lvl="0">
              <a:buNone/>
            </a:pPr>
            <a:r>
              <a:rPr lang="fr-FR" sz="2600"/>
              <a:t>- qu'est-ce qu'un mythe ? + définition d'un héros</a:t>
            </a:r>
          </a:p>
          <a:p>
            <a:pPr lvl="0">
              <a:buNone/>
            </a:pPr>
            <a:r>
              <a:rPr lang="fr-FR" sz="2600"/>
              <a:t>- quelques apports très simples sur Homère, l'Iliade et l'Odyssée</a:t>
            </a:r>
          </a:p>
          <a:p>
            <a:pPr lvl="0">
              <a:buNone/>
            </a:pPr>
            <a:r>
              <a:rPr lang="fr-FR" sz="2600"/>
              <a:t>- les idéaux grecs : quelles sont les valeurs à imiter par les jeunes hommes grecs cultivés ?</a:t>
            </a:r>
          </a:p>
        </p:txBody>
      </p:sp>
      <p:sp>
        <p:nvSpPr>
          <p:cNvPr id="4" name="ZoneTexte 3"/>
          <p:cNvSpPr txBox="1"/>
          <p:nvPr/>
        </p:nvSpPr>
        <p:spPr>
          <a:xfrm>
            <a:off x="-23400" y="360000"/>
            <a:ext cx="10247399" cy="1042919"/>
          </a:xfrm>
          <a:prstGeom prst="rect">
            <a:avLst/>
          </a:prstGeom>
          <a:noFill/>
          <a:ln>
            <a:noFill/>
          </a:ln>
        </p:spPr>
        <p:txBody>
          <a:bodyPr lIns="0" tIns="0" rIns="0" bIns="0"/>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rtl="0" hangingPunct="0">
              <a:buNone/>
              <a:tabLst/>
            </a:pPr>
            <a:r>
              <a:rPr lang="fr-FR" b="1" u="sng">
                <a:uFillTx/>
                <a:ea typeface="Arial Unicode MS" pitchFamily="2"/>
                <a:cs typeface="Tahoma" pitchFamily="2"/>
              </a:rPr>
              <a:t>II. Exemple d'utilisation d'un document unique après avoir apporté préalablement les connaissances aux élèves : l'Iliade et l'Odyssée : témoins de l'univers mental des Grecs</a:t>
            </a:r>
          </a:p>
        </p:txBody>
      </p:sp>
      <p:sp>
        <p:nvSpPr>
          <p:cNvPr id="5" name="ZoneTexte 4"/>
          <p:cNvSpPr txBox="1"/>
          <p:nvPr/>
        </p:nvSpPr>
        <p:spPr>
          <a:xfrm>
            <a:off x="2448000" y="2808000"/>
            <a:ext cx="72000" cy="4334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ZoneTexte 5"/>
          <p:cNvSpPr txBox="1"/>
          <p:nvPr/>
        </p:nvSpPr>
        <p:spPr>
          <a:xfrm>
            <a:off x="2304000" y="2736000"/>
            <a:ext cx="72000" cy="4334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fr-FR"/>
          </a:p>
        </p:txBody>
      </p:sp>
      <p:sp>
        <p:nvSpPr>
          <p:cNvPr id="3" name="Espace réservé du texte 2"/>
          <p:cNvSpPr txBox="1">
            <a:spLocks noGrp="1"/>
          </p:cNvSpPr>
          <p:nvPr>
            <p:ph type="body" idx="4294967295"/>
          </p:nvPr>
        </p:nvSpPr>
        <p:spPr>
          <a:xfrm>
            <a:off x="740879" y="2101680"/>
            <a:ext cx="8607960" cy="513828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u="sng">
                <a:latin typeface="Arial" pitchFamily="32"/>
                <a:cs typeface="Arial" pitchFamily="34"/>
              </a:rPr>
              <a:t>Exemple de trace écrite  :</a:t>
            </a:r>
            <a:r>
              <a:rPr lang="fr-FR">
                <a:latin typeface="Arial" pitchFamily="32"/>
                <a:cs typeface="Arial" pitchFamily="34"/>
              </a:rPr>
              <a:t> (prise dans le manuel Bordas 6ème puis remodelée).</a:t>
            </a:r>
          </a:p>
          <a:p>
            <a:pPr lvl="0">
              <a:buNone/>
            </a:pPr>
            <a:endParaRPr lang="fr-FR"/>
          </a:p>
          <a:p>
            <a:pPr lvl="0">
              <a:buNone/>
            </a:pPr>
            <a:r>
              <a:rPr lang="fr-FR">
                <a:latin typeface="Arial" pitchFamily="32"/>
                <a:cs typeface="Arial" pitchFamily="34"/>
              </a:rPr>
              <a:t>  Les Grecs sont polythéistes.Ils pensent que les dieux dirigent l'existence des hommes, mais aussi celle des héros (personnages nés de l'union d'un dieu et d'une mortelle réalisant des exploits)  : Achille, Ulysse, Héraclès...</a:t>
            </a:r>
          </a:p>
          <a:p>
            <a:pPr lvl="0">
              <a:buNone/>
            </a:pPr>
            <a:r>
              <a:rPr lang="fr-FR">
                <a:latin typeface="Arial" pitchFamily="32"/>
                <a:cs typeface="Arial" pitchFamily="34"/>
              </a:rPr>
              <a:t>  Les mythes racontent les aventures de ces dieux et héros, comme dans les poèmes d'Homère (VIIIe s a.v J.-C.) : l'Iliade (raconte un épisode de la guerre de Troie) et l'Odyssée (évoque les aventures d'Ulysse).</a:t>
            </a:r>
          </a:p>
          <a:p>
            <a:pPr lvl="0">
              <a:buNone/>
            </a:pPr>
            <a:r>
              <a:rPr lang="fr-FR">
                <a:latin typeface="Arial" pitchFamily="32"/>
                <a:cs typeface="Arial" pitchFamily="34"/>
              </a:rPr>
              <a:t>  Soutenus ou non par les dieux, ces héros sont des exemples pour tous les Grecs  : des modèles à imiter.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sz="2000"/>
              <a:t>Deux extraits de l'Iliade et l'Odyssée sont proposés aux élèves :</a:t>
            </a:r>
            <a:br>
              <a:rPr lang="fr-FR" sz="2000"/>
            </a:br>
            <a:r>
              <a:rPr lang="fr-FR" sz="2000"/>
              <a:t>un passage de l'Iliade : le combat entre Achille et Hector</a:t>
            </a:r>
          </a:p>
        </p:txBody>
      </p:sp>
      <p:sp>
        <p:nvSpPr>
          <p:cNvPr id="3" name="Espace réservé du texte 2"/>
          <p:cNvSpPr txBox="1">
            <a:spLocks noGrp="1"/>
          </p:cNvSpPr>
          <p:nvPr>
            <p:ph type="body" idx="4294967295"/>
          </p:nvPr>
        </p:nvSpPr>
        <p:spPr>
          <a:xfrm>
            <a:off x="740879" y="2101680"/>
            <a:ext cx="8607960" cy="550440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000"/>
              <a:t>Pour venger la mort de son cousin Patrocle, Achille combat le héros troyen Hector. Celui-ci est abandonné par Apollon qui le protégeait jusque-là....</a:t>
            </a:r>
          </a:p>
          <a:p>
            <a:pPr lvl="0">
              <a:buNone/>
            </a:pPr>
            <a:r>
              <a:rPr lang="fr-FR" sz="1600"/>
              <a:t>«  Alors Hector dans son cœur compris et dit : « Hélas ! Les dieux m'appellent à la mort. Athéna m'a joué ! Maintenant voici près de moi la mort, elle n'est plus loin, plus de refuge. C'est là sans doute ce que préfère Zeus : le destin m'atteint ! Mais je ne mourrai pas sans courage, ni sans gloire ; j'accomplirai un grand exploit digne d'être connu par les hommes futurs. »</a:t>
            </a:r>
          </a:p>
          <a:p>
            <a:pPr lvl="0">
              <a:buNone/>
            </a:pPr>
            <a:r>
              <a:rPr lang="fr-FR" sz="1600"/>
              <a:t>Ayant ainsi parlé, il tira l'épée aiguë, grande et forte, suspendue à son flanc. Puis, se ramassant, comme l'aigle qui vole haut dans la plaine et fond sur un lièvre blotti, il s'élança. Achille aussi se rua, le cœur plein d'une ardeur sauvage. Des yeux, il cherchait l'endroit où il allait frapper. Or, partout la peau était recouverte des armes de bronze qu'Hector avait pris à Patrocle. Partout sauf là où la clavicule sépare l'épaule de la gorge, là où la vie se perd le plus vite : le divin Achille y enfonça sa lance. La pointe traversa de part en part le cou délicat ; elle ne coupa cependant pas la trachée : Hector pouvait répondre et dire quelques mots. Il s'effondra dans la poussière ; le divin Achille triomphait. »</a:t>
            </a:r>
          </a:p>
          <a:p>
            <a:pPr lvl="0">
              <a:buNone/>
            </a:pPr>
            <a:r>
              <a:rPr lang="fr-FR" sz="1600"/>
              <a:t>                                                                                                   </a:t>
            </a:r>
            <a:r>
              <a:rPr lang="fr-FR" sz="1200"/>
              <a:t>D'après Homère, l'Iliade, chant XXII</a:t>
            </a:r>
          </a:p>
          <a:p>
            <a:pPr lvl="0">
              <a:buNone/>
            </a:pPr>
            <a:endParaRPr lang="fr-FR" sz="1200"/>
          </a:p>
          <a:p>
            <a:pPr lvl="0">
              <a:buNone/>
            </a:pPr>
            <a:endParaRPr lang="fr-FR" sz="1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1440000" y="105840"/>
            <a:ext cx="7959960" cy="974160"/>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fr-FR" sz="2600"/>
              <a:t>un extrait de l'Odyssée : Ulysse et le cyclope Polyphème.</a:t>
            </a:r>
          </a:p>
        </p:txBody>
      </p:sp>
      <p:sp>
        <p:nvSpPr>
          <p:cNvPr id="3" name="Espace réservé du texte 2"/>
          <p:cNvSpPr txBox="1">
            <a:spLocks noGrp="1"/>
          </p:cNvSpPr>
          <p:nvPr>
            <p:ph type="body" idx="4294967295"/>
          </p:nvPr>
        </p:nvSpPr>
        <p:spPr>
          <a:xfrm>
            <a:off x="864000" y="1152000"/>
            <a:ext cx="8607960" cy="6737760"/>
          </a:xfrm>
        </p:spPr>
        <p:txBody>
          <a:bodyPr/>
          <a:lstStyle>
            <a:defPPr marL="432000" marR="0" lvl="0" indent="-324000" algn="l">
              <a:spcBef>
                <a:spcPts val="0"/>
              </a:spcBef>
              <a:spcAft>
                <a:spcPts val="1417"/>
              </a:spcAft>
              <a:buClr>
                <a:srgbClr val="0E594D"/>
              </a:buClr>
              <a:buSzPct val="45000"/>
              <a:buFont typeface="StarSymbol"/>
              <a:buNone/>
              <a:defRPr lang="fr-FR" sz="2400" b="0" i="0" u="none" strike="noStrike">
                <a:ln>
                  <a:noFill/>
                </a:ln>
                <a:solidFill>
                  <a:srgbClr val="000000"/>
                </a:solidFill>
                <a:latin typeface="Albany" pitchFamily="34"/>
                <a:ea typeface="Arial Unicode MS" pitchFamily="2"/>
                <a:cs typeface="Tahoma" pitchFamily="2"/>
              </a:defRPr>
            </a:defPPr>
            <a:lvl1pPr marL="432000" marR="0" lvl="0" indent="-324000" algn="l">
              <a:spcBef>
                <a:spcPts val="0"/>
              </a:spcBef>
              <a:spcAft>
                <a:spcPts val="1417"/>
              </a:spcAft>
              <a:buClr>
                <a:srgbClr val="0E594D"/>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1pPr>
            <a:lvl2pPr marL="864000" marR="0" lvl="1" indent="-288000" algn="l">
              <a:spcBef>
                <a:spcPts val="0"/>
              </a:spcBef>
              <a:spcAft>
                <a:spcPts val="1134"/>
              </a:spcAft>
              <a:buClr>
                <a:srgbClr val="000000"/>
              </a:buClr>
              <a:buSzPct val="75000"/>
              <a:buFont typeface="StarSymbol"/>
              <a:buChar char="–"/>
              <a:defRPr lang="fr-FR" sz="2800" b="0" i="0" u="none" strike="noStrike">
                <a:ln>
                  <a:noFill/>
                </a:ln>
                <a:solidFill>
                  <a:srgbClr val="000000"/>
                </a:solidFill>
                <a:latin typeface="Albany" pitchFamily="34"/>
                <a:ea typeface="Arial Unicode MS" pitchFamily="2"/>
                <a:cs typeface="Tahoma" pitchFamily="2"/>
              </a:defRPr>
            </a:lvl2pPr>
            <a:lvl3pPr marL="1296000" marR="0" lvl="2" indent="-216000" algn="l">
              <a:spcBef>
                <a:spcPts val="0"/>
              </a:spcBef>
              <a:spcAft>
                <a:spcPts val="850"/>
              </a:spcAft>
              <a:buClr>
                <a:srgbClr val="000000"/>
              </a:buClr>
              <a:buSzPct val="45000"/>
              <a:buFont typeface="StarSymbol"/>
              <a:buChar char="●"/>
              <a:defRPr lang="fr-FR" sz="2400" b="0" i="0" u="none" strike="noStrike">
                <a:ln>
                  <a:noFill/>
                </a:ln>
                <a:solidFill>
                  <a:srgbClr val="000000"/>
                </a:solidFill>
                <a:latin typeface="Albany" pitchFamily="34"/>
                <a:ea typeface="Arial Unicode MS" pitchFamily="2"/>
                <a:cs typeface="Tahoma" pitchFamily="2"/>
              </a:defRPr>
            </a:lvl3pPr>
            <a:lvl4pPr marL="1728000" marR="0" lvl="3" indent="-216000" algn="l">
              <a:spcBef>
                <a:spcPts val="0"/>
              </a:spcBef>
              <a:spcAft>
                <a:spcPts val="567"/>
              </a:spcAft>
              <a:buClr>
                <a:srgbClr val="000000"/>
              </a:buClr>
              <a:buSzPct val="75000"/>
              <a:buFont typeface="StarSymbol"/>
              <a:buChar char="–"/>
              <a:defRPr lang="fr-FR" sz="2000" b="0" i="0" u="none" strike="noStrike">
                <a:ln>
                  <a:noFill/>
                </a:ln>
                <a:solidFill>
                  <a:srgbClr val="000000"/>
                </a:solidFill>
                <a:latin typeface="Albany" pitchFamily="34"/>
                <a:ea typeface="Arial Unicode MS" pitchFamily="2"/>
                <a:cs typeface="Tahoma" pitchFamily="2"/>
              </a:defRPr>
            </a:lvl4pPr>
            <a:lvl5pPr marL="2160000" marR="0" lvl="4"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5pPr>
            <a:lvl6pPr marL="2592000" marR="0" lvl="5"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6pPr>
            <a:lvl7pPr marL="3024000" marR="0" lvl="6"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7pPr>
            <a:lvl8pPr marL="3456000" marR="0" lvl="7"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8pPr>
            <a:lvl9pPr marL="3887999" marR="0" lvl="8" indent="-216000" algn="l">
              <a:spcBef>
                <a:spcPts val="0"/>
              </a:spcBef>
              <a:spcAft>
                <a:spcPts val="283"/>
              </a:spcAft>
              <a:buClr>
                <a:srgbClr val="000000"/>
              </a:buClr>
              <a:buSzPct val="45000"/>
              <a:buFont typeface="StarSymbol"/>
              <a:buChar char="●"/>
              <a:defRPr lang="fr-FR" sz="2000" b="0" i="0" u="none" strike="noStrike">
                <a:ln>
                  <a:noFill/>
                </a:ln>
                <a:solidFill>
                  <a:srgbClr val="000000"/>
                </a:solidFill>
                <a:latin typeface="Albany" pitchFamily="34"/>
                <a:ea typeface="Arial Unicode MS" pitchFamily="2"/>
                <a:cs typeface="Tahoma" pitchFamily="2"/>
              </a:defRPr>
            </a:lvl9pPr>
          </a:lstStyle>
          <a:p>
            <a:pPr lvl="0">
              <a:buNone/>
            </a:pPr>
            <a:r>
              <a:rPr lang="fr-FR" sz="2000"/>
              <a:t>Ulysse et ses hommes arrivent sur une île habitée par des géants qui n'ont qu'un œil, les Cyclopes. Ils s'installent dans la caverne du féroce Polyphème, fils du dieu Poséidon. Le soir venu, le Cyclope découvre Ulysse et, pris de colère, tue deux de ses hommes et en fait son repas. Cet acte se renouvelle deux soirs de suite ; alors Ulysse décide de se venger. Écoutons-le :</a:t>
            </a:r>
          </a:p>
          <a:p>
            <a:pPr lvl="0">
              <a:buNone/>
            </a:pPr>
            <a:r>
              <a:rPr lang="fr-FR" sz="1600"/>
              <a:t>« Lorsque que le vin eut troublé son esprit, il me demanda mon nom afin de me récompenser pour ce nectar. Je lui répondis ainsi : « Cyclope, tu me demandes mon nom. Je vais le dire et tu me donneras ta récompense. Mon nom est Personne. Mon père et ma mère, et tous mes compagnons me nomment Personne. » Le monstre poursuivit : «  Eh bien, je mangerai Personne après ses compagnons. Ceci sera la récompense que je lui réserverai. » Il parla ainsi, et il tomba à la renverse, gisant, emporté par le sommeil et l'ivresse, et de sa gorge jaillirent le vin et les morceaux de chair qu'il vomissait. Aussitôt, je mis l'épieu sous la cendre et rassurai mes compagnons épouvantés pour qu'ils ne m'abandonnent pas. A ce moment-là, un dieu nous inspira un grand courage et, ayant saisi l'épieu par le bout, nous l'enfonçâmes dans l'oeil du Cyclope. Le sang gicla de son œil, et la vapeur de sa pupille en feu brûla paupière et sourcil. Le monstre hurla horriblement et les rochers en retentirent. Nous nous enfuîmes terrorisés. Le géant réussit à arracher l'épieu et appela les Cyclopes qui habitaient les cavernes voisines. Accourant de tous côtés, ils lui demandèrent pourquoi il se plaignait et qui tentait de le tuer. Le monstre leur répondit : « Ô mes amis, qui tente de me tuer ? Personne. » Les autres Cyclopes remarquèrent : « Si tu es seul et si personne ne te fait violence, alors nous ne pouvons rien pour toi. Tu n'a qu'à faire appel à un dieu. » Et je ris de voir comment mon nom et ma ruse les avaient trompés. »</a:t>
            </a:r>
          </a:p>
          <a:p>
            <a:pPr lvl="0">
              <a:buNone/>
            </a:pPr>
            <a:r>
              <a:rPr lang="fr-FR" sz="1200"/>
              <a:t>                                                                                                                                  D' après Homère, Odyssée, chant IX.</a:t>
            </a:r>
          </a:p>
          <a:p>
            <a:pPr lvl="0">
              <a:buNone/>
            </a:pPr>
            <a:r>
              <a:rPr lang="fr-FR" sz="160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co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1014</Words>
  <Application>Microsoft Office PowerPoint</Application>
  <PresentationFormat>Personnalisé</PresentationFormat>
  <Paragraphs>117</Paragraphs>
  <Slides>14</Slides>
  <Notes>14</Notes>
  <HiddenSlides>0</HiddenSlides>
  <MMClips>0</MMClips>
  <ScaleCrop>false</ScaleCrop>
  <HeadingPairs>
    <vt:vector size="4" baseType="variant">
      <vt:variant>
        <vt:lpstr>Thème</vt:lpstr>
      </vt:variant>
      <vt:variant>
        <vt:i4>2</vt:i4>
      </vt:variant>
      <vt:variant>
        <vt:lpstr>Titres des diapositives</vt:lpstr>
      </vt:variant>
      <vt:variant>
        <vt:i4>14</vt:i4>
      </vt:variant>
    </vt:vector>
  </HeadingPairs>
  <TitlesOfParts>
    <vt:vector size="16" baseType="lpstr">
      <vt:lpstr>Standard</vt:lpstr>
      <vt:lpstr>lyt-cool</vt:lpstr>
      <vt:lpstr>Présentation PowerPoint</vt:lpstr>
      <vt:lpstr>Présentation PowerPoint</vt:lpstr>
      <vt:lpstr>Présentation PowerPoint</vt:lpstr>
      <vt:lpstr>Intégration dans le programme de sixième :</vt:lpstr>
      <vt:lpstr>Fiche EDUSCOL</vt:lpstr>
      <vt:lpstr>Présentation PowerPoint</vt:lpstr>
      <vt:lpstr>Présentation PowerPoint</vt:lpstr>
      <vt:lpstr>Deux extraits de l'Iliade et l'Odyssée sont proposés aux élèves : un passage de l'Iliade : le combat entre Achille et Hector</vt:lpstr>
      <vt:lpstr>un extrait de l'Odyssée : Ulysse et le cyclope Polyphème.</vt:lpstr>
      <vt:lpstr>Présentation PowerPoint</vt:lpstr>
      <vt:lpstr>Pour retrouver les dieux</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Valerie DAUTRESME</dc:creator>
  <cp:lastModifiedBy>Marion BEILLARD</cp:lastModifiedBy>
  <cp:revision>6</cp:revision>
  <dcterms:created xsi:type="dcterms:W3CDTF">2014-04-30T12:12:49Z</dcterms:created>
  <dcterms:modified xsi:type="dcterms:W3CDTF">2014-05-05T11:51:03Z</dcterms:modified>
</cp:coreProperties>
</file>