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87" r:id="rId2"/>
    <p:sldId id="257" r:id="rId3"/>
    <p:sldId id="264" r:id="rId4"/>
    <p:sldId id="258" r:id="rId5"/>
    <p:sldId id="270" r:id="rId6"/>
    <p:sldId id="265" r:id="rId7"/>
    <p:sldId id="267" r:id="rId8"/>
    <p:sldId id="262" r:id="rId9"/>
    <p:sldId id="272" r:id="rId10"/>
    <p:sldId id="273" r:id="rId11"/>
    <p:sldId id="291" r:id="rId12"/>
    <p:sldId id="292" r:id="rId13"/>
    <p:sldId id="276" r:id="rId14"/>
    <p:sldId id="302" r:id="rId15"/>
    <p:sldId id="297" r:id="rId16"/>
    <p:sldId id="299" r:id="rId17"/>
    <p:sldId id="300" r:id="rId18"/>
    <p:sldId id="301" r:id="rId19"/>
    <p:sldId id="284" r:id="rId20"/>
    <p:sldId id="288" r:id="rId21"/>
    <p:sldId id="304" r:id="rId22"/>
    <p:sldId id="296" r:id="rId23"/>
    <p:sldId id="294" r:id="rId24"/>
    <p:sldId id="305"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76" y="-8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1DE95-320C-403D-9F9F-909BEB1B5A80}" type="datetimeFigureOut">
              <a:rPr lang="fr-FR" smtClean="0"/>
              <a:pPr/>
              <a:t>20/10/2016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1841BD-2ACE-46CE-A85F-AE5BE56FDB5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51841BD-2ACE-46CE-A85F-AE5BE56FDB58}"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E9646D4-E425-4ABC-8BC6-B6B3C8A59A69}" type="datetimeFigureOut">
              <a:rPr lang="fr-FR" smtClean="0"/>
              <a:pPr/>
              <a:t>20/10/2016</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C281476D-C19D-4979-BF66-CA690C8E0B7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E9646D4-E425-4ABC-8BC6-B6B3C8A59A69}" type="datetimeFigureOut">
              <a:rPr lang="fr-FR" smtClean="0"/>
              <a:pPr/>
              <a:t>20/10/2016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81476D-C19D-4979-BF66-CA690C8E0B7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E9646D4-E425-4ABC-8BC6-B6B3C8A59A69}" type="datetimeFigureOut">
              <a:rPr lang="fr-FR" smtClean="0"/>
              <a:pPr/>
              <a:t>20/10/2016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81476D-C19D-4979-BF66-CA690C8E0B7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E9646D4-E425-4ABC-8BC6-B6B3C8A59A69}" type="datetimeFigureOut">
              <a:rPr lang="fr-FR" smtClean="0"/>
              <a:pPr/>
              <a:t>20/10/2016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81476D-C19D-4979-BF66-CA690C8E0B7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E9646D4-E425-4ABC-8BC6-B6B3C8A59A69}" type="datetimeFigureOut">
              <a:rPr lang="fr-FR" smtClean="0"/>
              <a:pPr/>
              <a:t>20/10/2016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81476D-C19D-4979-BF66-CA690C8E0B7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E9646D4-E425-4ABC-8BC6-B6B3C8A59A69}" type="datetimeFigureOut">
              <a:rPr lang="fr-FR" smtClean="0"/>
              <a:pPr/>
              <a:t>20/10/2016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81476D-C19D-4979-BF66-CA690C8E0B7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E9646D4-E425-4ABC-8BC6-B6B3C8A59A69}" type="datetimeFigureOut">
              <a:rPr lang="fr-FR" smtClean="0"/>
              <a:pPr/>
              <a:t>20/10/2016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281476D-C19D-4979-BF66-CA690C8E0B7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E9646D4-E425-4ABC-8BC6-B6B3C8A59A69}" type="datetimeFigureOut">
              <a:rPr lang="fr-FR" smtClean="0"/>
              <a:pPr/>
              <a:t>20/10/2016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281476D-C19D-4979-BF66-CA690C8E0B7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E9646D4-E425-4ABC-8BC6-B6B3C8A59A69}" type="datetimeFigureOut">
              <a:rPr lang="fr-FR" smtClean="0"/>
              <a:pPr/>
              <a:t>20/10/2016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281476D-C19D-4979-BF66-CA690C8E0B7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E9646D4-E425-4ABC-8BC6-B6B3C8A59A69}" type="datetimeFigureOut">
              <a:rPr lang="fr-FR" smtClean="0"/>
              <a:pPr/>
              <a:t>20/10/2016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81476D-C19D-4979-BF66-CA690C8E0B7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E9646D4-E425-4ABC-8BC6-B6B3C8A59A69}" type="datetimeFigureOut">
              <a:rPr lang="fr-FR" smtClean="0"/>
              <a:pPr/>
              <a:t>20/10/2016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281476D-C19D-4979-BF66-CA690C8E0B76}"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9646D4-E425-4ABC-8BC6-B6B3C8A59A69}" type="datetimeFigureOut">
              <a:rPr lang="fr-FR" smtClean="0"/>
              <a:pPr/>
              <a:t>20/10/2016</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81476D-C19D-4979-BF66-CA690C8E0B76}"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3528" y="980728"/>
            <a:ext cx="8496944" cy="2677656"/>
          </a:xfrm>
          <a:prstGeom prst="rect">
            <a:avLst/>
          </a:prstGeom>
          <a:noFill/>
        </p:spPr>
        <p:txBody>
          <a:bodyPr wrap="square" rtlCol="0">
            <a:spAutoFit/>
          </a:bodyPr>
          <a:lstStyle/>
          <a:p>
            <a:pPr algn="ctr"/>
            <a:r>
              <a:rPr lang="fr-FR" sz="3600" b="1" dirty="0" smtClean="0"/>
              <a:t>« </a:t>
            </a:r>
            <a:r>
              <a:rPr lang="fr-FR" sz="3600" b="1" u="sng" dirty="0" smtClean="0"/>
              <a:t>L</a:t>
            </a:r>
            <a:r>
              <a:rPr lang="fr-FR" sz="3600" b="1" u="sng" dirty="0" smtClean="0"/>
              <a:t>a </a:t>
            </a:r>
            <a:r>
              <a:rPr lang="fr-FR" sz="3600" b="1" u="sng" dirty="0" smtClean="0"/>
              <a:t>montée des eaux </a:t>
            </a:r>
            <a:r>
              <a:rPr lang="fr-FR" sz="3600" b="1" u="sng" dirty="0" smtClean="0"/>
              <a:t>dans les îles Kiribati</a:t>
            </a:r>
            <a:r>
              <a:rPr lang="fr-FR" sz="3600" b="1" dirty="0" smtClean="0"/>
              <a:t>».  </a:t>
            </a:r>
            <a:endParaRPr lang="fr-FR" sz="3600" dirty="0" smtClean="0"/>
          </a:p>
          <a:p>
            <a:endParaRPr lang="fr-FR" sz="2400" b="1" i="1" dirty="0"/>
          </a:p>
          <a:p>
            <a:pPr algn="ctr"/>
            <a:r>
              <a:rPr lang="fr-FR" sz="2400" b="1" i="1" dirty="0" smtClean="0">
                <a:solidFill>
                  <a:schemeClr val="accent1">
                    <a:lumMod val="50000"/>
                  </a:schemeClr>
                </a:solidFill>
              </a:rPr>
              <a:t>Un EPI en Sciences et vie de la Terre, Enseignement Moral et Civique et en Histoire-Géographie </a:t>
            </a:r>
          </a:p>
          <a:p>
            <a:pPr algn="ctr"/>
            <a:r>
              <a:rPr lang="fr-FR" sz="2400" b="1" i="1" dirty="0" smtClean="0">
                <a:solidFill>
                  <a:schemeClr val="accent1">
                    <a:lumMod val="50000"/>
                  </a:schemeClr>
                </a:solidFill>
              </a:rPr>
              <a:t>5</a:t>
            </a:r>
            <a:r>
              <a:rPr lang="fr-FR" sz="2400" b="1" i="1" baseline="30000" dirty="0" smtClean="0">
                <a:solidFill>
                  <a:schemeClr val="accent1">
                    <a:lumMod val="50000"/>
                  </a:schemeClr>
                </a:solidFill>
              </a:rPr>
              <a:t>e</a:t>
            </a:r>
            <a:r>
              <a:rPr lang="fr-FR" sz="2400" b="1" i="1" dirty="0" smtClean="0">
                <a:solidFill>
                  <a:schemeClr val="accent1">
                    <a:lumMod val="50000"/>
                  </a:schemeClr>
                </a:solidFill>
              </a:rPr>
              <a:t> – ( 2</a:t>
            </a:r>
            <a:r>
              <a:rPr lang="fr-FR" sz="2400" b="1" i="1" baseline="30000" dirty="0" smtClean="0">
                <a:solidFill>
                  <a:schemeClr val="accent1">
                    <a:lumMod val="50000"/>
                  </a:schemeClr>
                </a:solidFill>
              </a:rPr>
              <a:t>nde</a:t>
            </a:r>
            <a:r>
              <a:rPr lang="fr-FR" sz="2400" b="1" i="1" dirty="0" smtClean="0">
                <a:solidFill>
                  <a:schemeClr val="accent1">
                    <a:lumMod val="50000"/>
                  </a:schemeClr>
                </a:solidFill>
              </a:rPr>
              <a:t> ) </a:t>
            </a:r>
          </a:p>
        </p:txBody>
      </p:sp>
      <p:sp>
        <p:nvSpPr>
          <p:cNvPr id="6" name="ZoneTexte 5"/>
          <p:cNvSpPr txBox="1"/>
          <p:nvPr/>
        </p:nvSpPr>
        <p:spPr>
          <a:xfrm>
            <a:off x="7197377" y="6237312"/>
            <a:ext cx="1946623" cy="369332"/>
          </a:xfrm>
          <a:prstGeom prst="rect">
            <a:avLst/>
          </a:prstGeom>
          <a:noFill/>
        </p:spPr>
        <p:txBody>
          <a:bodyPr wrap="none" rtlCol="0">
            <a:spAutoFit/>
          </a:bodyPr>
          <a:lstStyle/>
          <a:p>
            <a:r>
              <a:rPr lang="fr-FR" b="1" dirty="0" smtClean="0">
                <a:solidFill>
                  <a:schemeClr val="accent1">
                    <a:lumMod val="50000"/>
                  </a:schemeClr>
                </a:solidFill>
              </a:rPr>
              <a:t> Isaline SICARD </a:t>
            </a:r>
            <a:endParaRPr lang="fr-FR" b="1" dirty="0">
              <a:solidFill>
                <a:schemeClr val="accent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95536" y="620688"/>
            <a:ext cx="8496944" cy="584775"/>
          </a:xfrm>
          <a:prstGeom prst="rect">
            <a:avLst/>
          </a:prstGeom>
          <a:noFill/>
        </p:spPr>
        <p:txBody>
          <a:bodyPr wrap="square" rtlCol="0">
            <a:spAutoFit/>
          </a:bodyPr>
          <a:lstStyle/>
          <a:p>
            <a:r>
              <a:rPr lang="fr-FR" sz="3200" dirty="0" smtClean="0">
                <a:solidFill>
                  <a:schemeClr val="accent2">
                    <a:lumMod val="75000"/>
                  </a:schemeClr>
                </a:solidFill>
                <a:latin typeface="+mj-lt"/>
              </a:rPr>
              <a:t>2.A. La mise en œuvre disciplinaire</a:t>
            </a:r>
            <a:endParaRPr lang="fr-FR" sz="2400" dirty="0">
              <a:latin typeface="+mj-lt"/>
            </a:endParaRPr>
          </a:p>
        </p:txBody>
      </p:sp>
      <p:sp>
        <p:nvSpPr>
          <p:cNvPr id="7" name="ZoneTexte 6"/>
          <p:cNvSpPr txBox="1"/>
          <p:nvPr/>
        </p:nvSpPr>
        <p:spPr>
          <a:xfrm>
            <a:off x="251520" y="1196752"/>
            <a:ext cx="8640960" cy="6217087"/>
          </a:xfrm>
          <a:prstGeom prst="rect">
            <a:avLst/>
          </a:prstGeom>
          <a:noFill/>
        </p:spPr>
        <p:txBody>
          <a:bodyPr wrap="square" rtlCol="0">
            <a:spAutoFit/>
          </a:bodyPr>
          <a:lstStyle/>
          <a:p>
            <a:r>
              <a:rPr lang="fr-FR" sz="2000" dirty="0" smtClean="0">
                <a:solidFill>
                  <a:schemeClr val="tx2">
                    <a:lumMod val="75000"/>
                  </a:schemeClr>
                </a:solidFill>
                <a:latin typeface="+mj-lt"/>
              </a:rPr>
              <a:t>Le projet débute en </a:t>
            </a:r>
            <a:r>
              <a:rPr lang="fr-FR" sz="2000" b="1" dirty="0" smtClean="0">
                <a:solidFill>
                  <a:schemeClr val="tx2">
                    <a:lumMod val="75000"/>
                  </a:schemeClr>
                </a:solidFill>
                <a:latin typeface="+mj-lt"/>
              </a:rPr>
              <a:t>géographie</a:t>
            </a:r>
            <a:r>
              <a:rPr lang="fr-FR" sz="2000" dirty="0" smtClean="0">
                <a:solidFill>
                  <a:schemeClr val="tx2">
                    <a:lumMod val="75000"/>
                  </a:schemeClr>
                </a:solidFill>
                <a:latin typeface="+mj-lt"/>
              </a:rPr>
              <a:t> avec la mise en œuvre du </a:t>
            </a:r>
            <a:r>
              <a:rPr lang="fr-FR" sz="2000" b="1" dirty="0" smtClean="0">
                <a:solidFill>
                  <a:schemeClr val="tx2">
                    <a:lumMod val="75000"/>
                  </a:schemeClr>
                </a:solidFill>
                <a:latin typeface="+mj-lt"/>
              </a:rPr>
              <a:t>Chapitre 1 du thème 3 : « Le changement global et ses principaux effets géographiques régionaux »</a:t>
            </a:r>
            <a:r>
              <a:rPr lang="fr-FR" sz="2000" dirty="0" smtClean="0">
                <a:solidFill>
                  <a:schemeClr val="tx2">
                    <a:lumMod val="75000"/>
                  </a:schemeClr>
                </a:solidFill>
                <a:latin typeface="+mj-lt"/>
              </a:rPr>
              <a:t>  et en </a:t>
            </a:r>
            <a:r>
              <a:rPr lang="fr-FR" sz="2000" b="1" dirty="0" smtClean="0">
                <a:solidFill>
                  <a:schemeClr val="tx2">
                    <a:lumMod val="75000"/>
                  </a:schemeClr>
                </a:solidFill>
                <a:latin typeface="+mj-lt"/>
              </a:rPr>
              <a:t>SVT</a:t>
            </a:r>
            <a:r>
              <a:rPr lang="fr-FR" sz="2000" dirty="0" smtClean="0">
                <a:solidFill>
                  <a:schemeClr val="tx2">
                    <a:lumMod val="75000"/>
                  </a:schemeClr>
                </a:solidFill>
                <a:latin typeface="+mj-lt"/>
              </a:rPr>
              <a:t> avec le </a:t>
            </a:r>
            <a:r>
              <a:rPr lang="fr-FR" sz="2000" b="1" dirty="0" smtClean="0">
                <a:solidFill>
                  <a:schemeClr val="tx2">
                    <a:lumMod val="75000"/>
                  </a:schemeClr>
                </a:solidFill>
                <a:latin typeface="+mj-lt"/>
              </a:rPr>
              <a:t>thème 1 : « la planète Terre, l’environnement et l’action humaine » </a:t>
            </a:r>
            <a:endParaRPr lang="fr-FR" sz="2000" dirty="0" smtClean="0">
              <a:solidFill>
                <a:schemeClr val="tx2">
                  <a:lumMod val="75000"/>
                </a:schemeClr>
              </a:solidFill>
              <a:latin typeface="+mj-lt"/>
            </a:endParaRPr>
          </a:p>
          <a:p>
            <a:r>
              <a:rPr lang="fr-FR" sz="2000" dirty="0" smtClean="0">
                <a:solidFill>
                  <a:schemeClr val="tx2">
                    <a:lumMod val="75000"/>
                  </a:schemeClr>
                </a:solidFill>
                <a:latin typeface="+mj-lt"/>
              </a:rPr>
              <a:t>Au sein de ces deux disciplines, les élèves s’interrogent et émettent des hypothèses auxquelles ils répondront durant la séance :  </a:t>
            </a:r>
          </a:p>
          <a:p>
            <a:endParaRPr lang="fr-FR" sz="2000" dirty="0" smtClean="0">
              <a:solidFill>
                <a:schemeClr val="tx2">
                  <a:lumMod val="75000"/>
                </a:schemeClr>
              </a:solidFill>
              <a:latin typeface="+mj-lt"/>
            </a:endParaRPr>
          </a:p>
          <a:p>
            <a:pPr lvl="0"/>
            <a:r>
              <a:rPr lang="fr-FR" b="1" u="sng" dirty="0" smtClean="0">
                <a:solidFill>
                  <a:schemeClr val="tx2">
                    <a:lumMod val="75000"/>
                  </a:schemeClr>
                </a:solidFill>
                <a:latin typeface="+mj-lt"/>
              </a:rPr>
              <a:t>En géographie (étude de cas) : </a:t>
            </a:r>
            <a:endParaRPr lang="fr-FR" dirty="0" smtClean="0">
              <a:solidFill>
                <a:schemeClr val="tx2">
                  <a:lumMod val="75000"/>
                </a:schemeClr>
              </a:solidFill>
              <a:latin typeface="+mj-lt"/>
            </a:endParaRPr>
          </a:p>
          <a:p>
            <a:r>
              <a:rPr lang="fr-FR" b="1" dirty="0" smtClean="0">
                <a:solidFill>
                  <a:schemeClr val="tx2">
                    <a:lumMod val="75000"/>
                  </a:schemeClr>
                </a:solidFill>
                <a:latin typeface="+mj-lt"/>
              </a:rPr>
              <a:t>Séances d’enseignement disciplinaire d’1 h pour chacune des hypothèses</a:t>
            </a:r>
            <a:endParaRPr lang="fr-FR" dirty="0" smtClean="0">
              <a:solidFill>
                <a:schemeClr val="tx2">
                  <a:lumMod val="75000"/>
                </a:schemeClr>
              </a:solidFill>
              <a:latin typeface="+mj-lt"/>
            </a:endParaRPr>
          </a:p>
          <a:p>
            <a:pPr lvl="0"/>
            <a:r>
              <a:rPr lang="fr-FR" u="sng" dirty="0" smtClean="0">
                <a:solidFill>
                  <a:schemeClr val="tx2">
                    <a:lumMod val="75000"/>
                  </a:schemeClr>
                </a:solidFill>
                <a:latin typeface="+mj-lt"/>
              </a:rPr>
              <a:t>A quels risques naturels doivent faire face les habitants des îles Kiribati  ?</a:t>
            </a:r>
            <a:endParaRPr lang="fr-FR" dirty="0" smtClean="0">
              <a:solidFill>
                <a:schemeClr val="tx2">
                  <a:lumMod val="75000"/>
                </a:schemeClr>
              </a:solidFill>
              <a:latin typeface="+mj-lt"/>
            </a:endParaRPr>
          </a:p>
          <a:p>
            <a:r>
              <a:rPr lang="fr-FR" dirty="0" smtClean="0">
                <a:solidFill>
                  <a:schemeClr val="tx2">
                    <a:lumMod val="75000"/>
                  </a:schemeClr>
                </a:solidFill>
                <a:latin typeface="+mj-lt"/>
              </a:rPr>
              <a:t>Je pense que les habitants des îles sont soumis à de nombreux risques : montée des eaux…</a:t>
            </a:r>
          </a:p>
          <a:p>
            <a:r>
              <a:rPr lang="fr-FR" u="sng" dirty="0" smtClean="0">
                <a:solidFill>
                  <a:schemeClr val="tx2">
                    <a:lumMod val="75000"/>
                  </a:schemeClr>
                </a:solidFill>
                <a:latin typeface="+mj-lt"/>
              </a:rPr>
              <a:t>Mais est ce que les populations des îles Kiribati (et des îles du Pacifique) sont adaptées aux risques ? </a:t>
            </a:r>
            <a:endParaRPr lang="fr-FR" dirty="0" smtClean="0">
              <a:solidFill>
                <a:schemeClr val="tx2">
                  <a:lumMod val="75000"/>
                </a:schemeClr>
              </a:solidFill>
              <a:latin typeface="+mj-lt"/>
            </a:endParaRPr>
          </a:p>
          <a:p>
            <a:r>
              <a:rPr lang="fr-FR" dirty="0" smtClean="0">
                <a:solidFill>
                  <a:schemeClr val="tx2">
                    <a:lumMod val="75000"/>
                  </a:schemeClr>
                </a:solidFill>
                <a:latin typeface="+mj-lt"/>
              </a:rPr>
              <a:t>Je pense que les populations se sont adaptées aux risques naturels et qu’il existe des moyens de protection. </a:t>
            </a:r>
          </a:p>
          <a:p>
            <a:r>
              <a:rPr lang="fr-FR" u="sng" dirty="0" smtClean="0">
                <a:solidFill>
                  <a:schemeClr val="tx2">
                    <a:lumMod val="75000"/>
                  </a:schemeClr>
                </a:solidFill>
                <a:latin typeface="+mj-lt"/>
              </a:rPr>
              <a:t>Est ce que l’élévation du niveau de l’océan va faire disparaître les îles Kiribati, toutes les îles du Pacifique ?</a:t>
            </a:r>
          </a:p>
          <a:p>
            <a:r>
              <a:rPr lang="fr-FR" dirty="0" smtClean="0">
                <a:solidFill>
                  <a:schemeClr val="tx2">
                    <a:lumMod val="75000"/>
                  </a:schemeClr>
                </a:solidFill>
                <a:latin typeface="+mj-lt"/>
              </a:rPr>
              <a:t>Je pense que l’élévation du niveau de la mer impactera différemment les îles et que les habitants des Kiribati ont des moyens de protection efficaces. </a:t>
            </a:r>
          </a:p>
          <a:p>
            <a:endParaRPr lang="fr-FR" dirty="0" smtClean="0">
              <a:solidFill>
                <a:schemeClr val="tx2">
                  <a:lumMod val="75000"/>
                </a:schemeClr>
              </a:solidFill>
              <a:latin typeface="+mj-lt"/>
            </a:endParaRPr>
          </a:p>
          <a:p>
            <a:pPr algn="just"/>
            <a:endParaRPr lang="fr-FR" sz="2400" dirty="0">
              <a:solidFill>
                <a:schemeClr val="tx2">
                  <a:lumMod val="75000"/>
                </a:schemeClr>
              </a:solidFill>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23528" y="836712"/>
            <a:ext cx="8496944" cy="584775"/>
          </a:xfrm>
          <a:prstGeom prst="rect">
            <a:avLst/>
          </a:prstGeom>
          <a:noFill/>
        </p:spPr>
        <p:txBody>
          <a:bodyPr wrap="square" rtlCol="0">
            <a:spAutoFit/>
          </a:bodyPr>
          <a:lstStyle/>
          <a:p>
            <a:r>
              <a:rPr lang="fr-FR" sz="3200" dirty="0" smtClean="0">
                <a:solidFill>
                  <a:schemeClr val="accent2">
                    <a:lumMod val="75000"/>
                  </a:schemeClr>
                </a:solidFill>
                <a:latin typeface="+mj-lt"/>
              </a:rPr>
              <a:t>2.A. La mise en œuvre disciplinaire</a:t>
            </a:r>
            <a:endParaRPr lang="fr-FR" sz="2400" dirty="0">
              <a:latin typeface="+mj-lt"/>
            </a:endParaRPr>
          </a:p>
        </p:txBody>
      </p:sp>
      <p:sp>
        <p:nvSpPr>
          <p:cNvPr id="7" name="ZoneTexte 6"/>
          <p:cNvSpPr txBox="1"/>
          <p:nvPr/>
        </p:nvSpPr>
        <p:spPr>
          <a:xfrm>
            <a:off x="323528" y="1471910"/>
            <a:ext cx="8496944" cy="3231654"/>
          </a:xfrm>
          <a:prstGeom prst="rect">
            <a:avLst/>
          </a:prstGeom>
          <a:noFill/>
        </p:spPr>
        <p:txBody>
          <a:bodyPr wrap="square" rtlCol="0">
            <a:spAutoFit/>
          </a:bodyPr>
          <a:lstStyle/>
          <a:p>
            <a:pPr lvl="0"/>
            <a:r>
              <a:rPr lang="fr-FR" sz="2000" b="1" u="sng" dirty="0" smtClean="0">
                <a:solidFill>
                  <a:schemeClr val="tx2">
                    <a:lumMod val="75000"/>
                  </a:schemeClr>
                </a:solidFill>
                <a:latin typeface="+mj-lt"/>
              </a:rPr>
              <a:t>En SVT : </a:t>
            </a:r>
            <a:endParaRPr lang="fr-FR" sz="2000" dirty="0" smtClean="0">
              <a:solidFill>
                <a:schemeClr val="tx2">
                  <a:lumMod val="75000"/>
                </a:schemeClr>
              </a:solidFill>
              <a:latin typeface="+mj-lt"/>
            </a:endParaRPr>
          </a:p>
          <a:p>
            <a:r>
              <a:rPr lang="fr-FR" sz="2000" b="1" dirty="0" smtClean="0">
                <a:solidFill>
                  <a:schemeClr val="tx2">
                    <a:lumMod val="75000"/>
                  </a:schemeClr>
                </a:solidFill>
                <a:latin typeface="+mj-lt"/>
              </a:rPr>
              <a:t>Séances d’enseignement disciplinaire d’1h30  pour chacune des hypothèses</a:t>
            </a:r>
          </a:p>
          <a:p>
            <a:endParaRPr lang="fr-FR" sz="2000" dirty="0" smtClean="0">
              <a:solidFill>
                <a:schemeClr val="tx2">
                  <a:lumMod val="75000"/>
                </a:schemeClr>
              </a:solidFill>
              <a:latin typeface="+mj-lt"/>
            </a:endParaRPr>
          </a:p>
          <a:p>
            <a:pPr lvl="0"/>
            <a:r>
              <a:rPr lang="fr-FR" sz="2000" u="sng" dirty="0" smtClean="0">
                <a:solidFill>
                  <a:schemeClr val="tx2">
                    <a:lumMod val="75000"/>
                  </a:schemeClr>
                </a:solidFill>
                <a:latin typeface="+mj-lt"/>
              </a:rPr>
              <a:t>Quel est le lien entre le changement climatique et l’élévation du niveau des océans ? </a:t>
            </a:r>
            <a:endParaRPr lang="fr-FR" sz="2000" dirty="0" smtClean="0">
              <a:solidFill>
                <a:schemeClr val="tx2">
                  <a:lumMod val="75000"/>
                </a:schemeClr>
              </a:solidFill>
              <a:latin typeface="+mj-lt"/>
            </a:endParaRPr>
          </a:p>
          <a:p>
            <a:r>
              <a:rPr lang="fr-FR" sz="2000" dirty="0" smtClean="0">
                <a:solidFill>
                  <a:schemeClr val="tx2">
                    <a:lumMod val="75000"/>
                  </a:schemeClr>
                </a:solidFill>
                <a:latin typeface="+mj-lt"/>
              </a:rPr>
              <a:t>Je pense que l’élévation du niveau des océans est due au réchauffement climatique.</a:t>
            </a:r>
          </a:p>
          <a:p>
            <a:r>
              <a:rPr lang="fr-FR" sz="2000" dirty="0" smtClean="0">
                <a:solidFill>
                  <a:schemeClr val="tx2">
                    <a:lumMod val="75000"/>
                  </a:schemeClr>
                </a:solidFill>
                <a:latin typeface="+mj-lt"/>
              </a:rPr>
              <a:t>Je pense que c’est à cause de la fonte des glaces (la banquise, les glaciers).</a:t>
            </a:r>
          </a:p>
          <a:p>
            <a:r>
              <a:rPr lang="fr-FR" sz="2000" dirty="0" smtClean="0">
                <a:solidFill>
                  <a:schemeClr val="tx2">
                    <a:lumMod val="75000"/>
                  </a:schemeClr>
                </a:solidFill>
                <a:latin typeface="+mj-lt"/>
              </a:rPr>
              <a:t>Je pense que cela est dû à dilatation des océans.</a:t>
            </a:r>
          </a:p>
          <a:p>
            <a:endParaRPr lang="fr-FR" sz="2400" dirty="0">
              <a:solidFill>
                <a:schemeClr val="tx2">
                  <a:lumMod val="75000"/>
                </a:schemeClr>
              </a:solidFill>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23528" y="836712"/>
            <a:ext cx="8496944" cy="584775"/>
          </a:xfrm>
          <a:prstGeom prst="rect">
            <a:avLst/>
          </a:prstGeom>
          <a:noFill/>
        </p:spPr>
        <p:txBody>
          <a:bodyPr wrap="square" rtlCol="0">
            <a:spAutoFit/>
          </a:bodyPr>
          <a:lstStyle/>
          <a:p>
            <a:r>
              <a:rPr lang="fr-FR" sz="3200" dirty="0" smtClean="0">
                <a:solidFill>
                  <a:schemeClr val="accent2">
                    <a:lumMod val="75000"/>
                  </a:schemeClr>
                </a:solidFill>
                <a:latin typeface="+mj-lt"/>
              </a:rPr>
              <a:t>2.A. La mise en œuvre disciplinaire</a:t>
            </a:r>
            <a:endParaRPr lang="fr-FR" sz="2400" dirty="0">
              <a:latin typeface="+mj-lt"/>
            </a:endParaRPr>
          </a:p>
        </p:txBody>
      </p:sp>
      <p:sp>
        <p:nvSpPr>
          <p:cNvPr id="7" name="ZoneTexte 6"/>
          <p:cNvSpPr txBox="1"/>
          <p:nvPr/>
        </p:nvSpPr>
        <p:spPr>
          <a:xfrm>
            <a:off x="323528" y="1471910"/>
            <a:ext cx="8496944" cy="3539430"/>
          </a:xfrm>
          <a:prstGeom prst="rect">
            <a:avLst/>
          </a:prstGeom>
          <a:noFill/>
        </p:spPr>
        <p:txBody>
          <a:bodyPr wrap="square" rtlCol="0">
            <a:spAutoFit/>
          </a:bodyPr>
          <a:lstStyle/>
          <a:p>
            <a:pPr algn="just"/>
            <a:r>
              <a:rPr lang="fr-FR" sz="2000" dirty="0" smtClean="0">
                <a:solidFill>
                  <a:schemeClr val="tx2">
                    <a:lumMod val="75000"/>
                  </a:schemeClr>
                </a:solidFill>
                <a:latin typeface="+mj-lt"/>
              </a:rPr>
              <a:t>Lors d’une séance en </a:t>
            </a:r>
            <a:r>
              <a:rPr lang="fr-FR" sz="2000" dirty="0" err="1" smtClean="0">
                <a:solidFill>
                  <a:schemeClr val="tx2">
                    <a:lumMod val="75000"/>
                  </a:schemeClr>
                </a:solidFill>
                <a:latin typeface="+mj-lt"/>
              </a:rPr>
              <a:t>coenseignement</a:t>
            </a:r>
            <a:r>
              <a:rPr lang="fr-FR" sz="2000" dirty="0" smtClean="0">
                <a:solidFill>
                  <a:schemeClr val="tx2">
                    <a:lumMod val="75000"/>
                  </a:schemeClr>
                </a:solidFill>
                <a:latin typeface="+mj-lt"/>
              </a:rPr>
              <a:t> (SVT-Géographie),  les élèves mesurent  sur des maquettes à la topographie et aux aménagements différents, la vulnérabilité et la résilience des habitants des îles du Pacifique face  à l’élévation du niveau de l’océan. Ils réalisent un diaporama de leurs recherches. </a:t>
            </a:r>
          </a:p>
          <a:p>
            <a:pPr algn="just"/>
            <a:endParaRPr lang="fr-FR" sz="2000" dirty="0" smtClean="0">
              <a:solidFill>
                <a:schemeClr val="tx2">
                  <a:lumMod val="75000"/>
                </a:schemeClr>
              </a:solidFill>
              <a:latin typeface="+mj-lt"/>
            </a:endParaRPr>
          </a:p>
          <a:p>
            <a:pPr algn="just"/>
            <a:r>
              <a:rPr lang="fr-FR" sz="2000" dirty="0" smtClean="0">
                <a:solidFill>
                  <a:schemeClr val="tx2">
                    <a:lumMod val="75000"/>
                  </a:schemeClr>
                </a:solidFill>
                <a:latin typeface="+mj-lt"/>
              </a:rPr>
              <a:t>Enfin, en </a:t>
            </a:r>
            <a:r>
              <a:rPr lang="fr-FR" sz="2000" b="1" dirty="0" smtClean="0">
                <a:solidFill>
                  <a:schemeClr val="tx2">
                    <a:lumMod val="75000"/>
                  </a:schemeClr>
                </a:solidFill>
                <a:latin typeface="+mj-lt"/>
              </a:rPr>
              <a:t>Enseignement Moral et Civique</a:t>
            </a:r>
            <a:r>
              <a:rPr lang="fr-FR" sz="2000" dirty="0" smtClean="0">
                <a:solidFill>
                  <a:schemeClr val="tx2">
                    <a:lumMod val="75000"/>
                  </a:schemeClr>
                </a:solidFill>
                <a:latin typeface="+mj-lt"/>
              </a:rPr>
              <a:t>, ils travaillent sur  le  thème de  </a:t>
            </a:r>
            <a:r>
              <a:rPr lang="fr-FR" sz="2000" b="1" i="1" dirty="0" smtClean="0">
                <a:solidFill>
                  <a:schemeClr val="tx2">
                    <a:lumMod val="75000"/>
                  </a:schemeClr>
                </a:solidFill>
                <a:latin typeface="+mj-lt"/>
              </a:rPr>
              <a:t>« La sensibilité : soi et les autres »</a:t>
            </a:r>
            <a:r>
              <a:rPr lang="fr-FR" sz="2000" dirty="0" smtClean="0">
                <a:solidFill>
                  <a:schemeClr val="tx2">
                    <a:lumMod val="75000"/>
                  </a:schemeClr>
                </a:solidFill>
                <a:latin typeface="+mj-lt"/>
              </a:rPr>
              <a:t> et surtout celui de </a:t>
            </a:r>
            <a:r>
              <a:rPr lang="fr-FR" sz="2000" b="1" i="1" dirty="0" smtClean="0">
                <a:solidFill>
                  <a:schemeClr val="tx2">
                    <a:lumMod val="75000"/>
                  </a:schemeClr>
                </a:solidFill>
                <a:latin typeface="+mj-lt"/>
              </a:rPr>
              <a:t>« L’engagement : agir individuellement et collectivement »</a:t>
            </a:r>
            <a:r>
              <a:rPr lang="fr-FR" sz="2000" dirty="0" smtClean="0">
                <a:solidFill>
                  <a:schemeClr val="tx2">
                    <a:lumMod val="75000"/>
                  </a:schemeClr>
                </a:solidFill>
                <a:latin typeface="+mj-lt"/>
              </a:rPr>
              <a:t>, pour réaliser un jeu de société sur le modèle d’un jeu de l’oie sur les risques, la vulnérabilité et la résilience des îles du Pacifique. Le tournage et le montage de la vidéo sont également produits. </a:t>
            </a:r>
          </a:p>
          <a:p>
            <a:endParaRPr lang="fr-FR" sz="2400" dirty="0">
              <a:solidFill>
                <a:schemeClr val="tx2">
                  <a:lumMod val="75000"/>
                </a:schemeClr>
              </a:solidFill>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179512" y="1064469"/>
            <a:ext cx="8748464" cy="5793531"/>
          </a:xfrm>
          <a:prstGeom prst="rect">
            <a:avLst/>
          </a:prstGeom>
          <a:noFill/>
          <a:ln w="9525">
            <a:noFill/>
            <a:miter lim="800000"/>
            <a:headEnd/>
            <a:tailEnd/>
          </a:ln>
        </p:spPr>
      </p:pic>
      <p:sp>
        <p:nvSpPr>
          <p:cNvPr id="6" name="ZoneTexte 5"/>
          <p:cNvSpPr txBox="1"/>
          <p:nvPr/>
        </p:nvSpPr>
        <p:spPr>
          <a:xfrm>
            <a:off x="251520" y="620688"/>
            <a:ext cx="8496944" cy="584775"/>
          </a:xfrm>
          <a:prstGeom prst="rect">
            <a:avLst/>
          </a:prstGeom>
          <a:noFill/>
        </p:spPr>
        <p:txBody>
          <a:bodyPr wrap="square" rtlCol="0">
            <a:spAutoFit/>
          </a:bodyPr>
          <a:lstStyle/>
          <a:p>
            <a:r>
              <a:rPr lang="fr-FR" sz="3200" dirty="0" smtClean="0">
                <a:solidFill>
                  <a:schemeClr val="accent2">
                    <a:lumMod val="75000"/>
                  </a:schemeClr>
                </a:solidFill>
                <a:latin typeface="+mj-lt"/>
              </a:rPr>
              <a:t>2.A. La programmation </a:t>
            </a:r>
            <a:endParaRPr lang="fr-FR" sz="2400"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t="9534" b="29448"/>
          <a:stretch>
            <a:fillRect/>
          </a:stretch>
        </p:blipFill>
        <p:spPr bwMode="auto">
          <a:xfrm>
            <a:off x="4932040" y="3212976"/>
            <a:ext cx="3978279" cy="2304256"/>
          </a:xfrm>
          <a:prstGeom prst="rect">
            <a:avLst/>
          </a:prstGeom>
          <a:noFill/>
          <a:ln w="9525">
            <a:noFill/>
            <a:miter lim="800000"/>
            <a:headEnd/>
            <a:tailEnd/>
          </a:ln>
        </p:spPr>
      </p:pic>
      <p:pic>
        <p:nvPicPr>
          <p:cNvPr id="3" name="Image 2"/>
          <p:cNvPicPr/>
          <p:nvPr/>
        </p:nvPicPr>
        <p:blipFill>
          <a:blip r:embed="rId3" cstate="print"/>
          <a:srcRect/>
          <a:stretch>
            <a:fillRect/>
          </a:stretch>
        </p:blipFill>
        <p:spPr bwMode="auto">
          <a:xfrm>
            <a:off x="323528" y="1052736"/>
            <a:ext cx="4398571" cy="2482664"/>
          </a:xfrm>
          <a:prstGeom prst="rect">
            <a:avLst/>
          </a:prstGeom>
          <a:noFill/>
          <a:ln w="9525">
            <a:noFill/>
            <a:miter lim="800000"/>
            <a:headEnd/>
            <a:tailEnd/>
          </a:ln>
        </p:spPr>
      </p:pic>
      <p:sp>
        <p:nvSpPr>
          <p:cNvPr id="4" name="ZoneTexte 3"/>
          <p:cNvSpPr txBox="1"/>
          <p:nvPr/>
        </p:nvSpPr>
        <p:spPr>
          <a:xfrm>
            <a:off x="5004048" y="1196752"/>
            <a:ext cx="3528392" cy="646331"/>
          </a:xfrm>
          <a:prstGeom prst="rect">
            <a:avLst/>
          </a:prstGeom>
          <a:noFill/>
        </p:spPr>
        <p:txBody>
          <a:bodyPr wrap="square" rtlCol="0">
            <a:spAutoFit/>
          </a:bodyPr>
          <a:lstStyle/>
          <a:p>
            <a:pPr algn="ctr"/>
            <a:r>
              <a:rPr lang="fr-FR" dirty="0" smtClean="0">
                <a:solidFill>
                  <a:schemeClr val="tx2"/>
                </a:solidFill>
                <a:latin typeface="+mj-lt"/>
              </a:rPr>
              <a:t>L’image à analyser ainsi que le croquis à réaliser </a:t>
            </a:r>
            <a:endParaRPr lang="fr-FR" dirty="0">
              <a:solidFill>
                <a:schemeClr val="tx2"/>
              </a:solidFill>
              <a:latin typeface="+mj-lt"/>
            </a:endParaRPr>
          </a:p>
        </p:txBody>
      </p:sp>
      <p:sp>
        <p:nvSpPr>
          <p:cNvPr id="5" name="ZoneTexte 4"/>
          <p:cNvSpPr txBox="1"/>
          <p:nvPr/>
        </p:nvSpPr>
        <p:spPr>
          <a:xfrm>
            <a:off x="5148064" y="2708920"/>
            <a:ext cx="3528392" cy="523220"/>
          </a:xfrm>
          <a:prstGeom prst="rect">
            <a:avLst/>
          </a:prstGeom>
          <a:noFill/>
        </p:spPr>
        <p:txBody>
          <a:bodyPr wrap="square" rtlCol="0">
            <a:spAutoFit/>
          </a:bodyPr>
          <a:lstStyle/>
          <a:p>
            <a:pPr algn="ctr"/>
            <a:r>
              <a:rPr lang="fr-FR" sz="1400" u="sng" dirty="0" smtClean="0">
                <a:latin typeface="+mj-lt"/>
              </a:rPr>
              <a:t>La vulnérabilité des habitants des îles du Pacifique face aux risques naturels. </a:t>
            </a:r>
            <a:endParaRPr lang="fr-FR" sz="1400" u="sng" dirty="0">
              <a:latin typeface="+mj-lt"/>
            </a:endParaRPr>
          </a:p>
        </p:txBody>
      </p:sp>
      <p:pic>
        <p:nvPicPr>
          <p:cNvPr id="10242" name="Picture 2"/>
          <p:cNvPicPr>
            <a:picLocks noChangeAspect="1" noChangeArrowheads="1"/>
          </p:cNvPicPr>
          <p:nvPr/>
        </p:nvPicPr>
        <p:blipFill>
          <a:blip r:embed="rId4" cstate="print"/>
          <a:srcRect/>
          <a:stretch>
            <a:fillRect/>
          </a:stretch>
        </p:blipFill>
        <p:spPr bwMode="auto">
          <a:xfrm>
            <a:off x="4932040" y="5517232"/>
            <a:ext cx="3770560" cy="107038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620688"/>
            <a:ext cx="8496944" cy="584775"/>
          </a:xfrm>
          <a:prstGeom prst="rect">
            <a:avLst/>
          </a:prstGeom>
          <a:noFill/>
        </p:spPr>
        <p:txBody>
          <a:bodyPr wrap="square" rtlCol="0">
            <a:spAutoFit/>
          </a:bodyPr>
          <a:lstStyle/>
          <a:p>
            <a:r>
              <a:rPr lang="fr-FR" sz="3200" dirty="0" smtClean="0">
                <a:solidFill>
                  <a:schemeClr val="accent2">
                    <a:lumMod val="75000"/>
                  </a:schemeClr>
                </a:solidFill>
                <a:latin typeface="+mj-lt"/>
              </a:rPr>
              <a:t>2.A. La programmation </a:t>
            </a:r>
            <a:endParaRPr lang="fr-FR" sz="2400" dirty="0">
              <a:latin typeface="+mj-lt"/>
            </a:endParaRPr>
          </a:p>
        </p:txBody>
      </p:sp>
      <p:pic>
        <p:nvPicPr>
          <p:cNvPr id="3" name="Picture 4"/>
          <p:cNvPicPr>
            <a:picLocks noChangeAspect="1" noChangeArrowheads="1"/>
          </p:cNvPicPr>
          <p:nvPr/>
        </p:nvPicPr>
        <p:blipFill>
          <a:blip r:embed="rId2" cstate="print"/>
          <a:srcRect/>
          <a:stretch>
            <a:fillRect/>
          </a:stretch>
        </p:blipFill>
        <p:spPr bwMode="auto">
          <a:xfrm>
            <a:off x="164602" y="1124744"/>
            <a:ext cx="8979398" cy="309634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572000" y="2840719"/>
            <a:ext cx="3960440" cy="3826055"/>
          </a:xfrm>
          <a:prstGeom prst="rect">
            <a:avLst/>
          </a:prstGeom>
          <a:noFill/>
          <a:ln w="9525">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620688"/>
            <a:ext cx="8496944" cy="584775"/>
          </a:xfrm>
          <a:prstGeom prst="rect">
            <a:avLst/>
          </a:prstGeom>
          <a:noFill/>
        </p:spPr>
        <p:txBody>
          <a:bodyPr wrap="square" rtlCol="0">
            <a:spAutoFit/>
          </a:bodyPr>
          <a:lstStyle/>
          <a:p>
            <a:r>
              <a:rPr lang="fr-FR" sz="3200" dirty="0" smtClean="0">
                <a:solidFill>
                  <a:schemeClr val="accent2">
                    <a:lumMod val="75000"/>
                  </a:schemeClr>
                </a:solidFill>
                <a:latin typeface="+mj-lt"/>
              </a:rPr>
              <a:t>2.A. La programmation </a:t>
            </a:r>
            <a:endParaRPr lang="fr-FR" sz="2400" dirty="0">
              <a:latin typeface="+mj-lt"/>
            </a:endParaRPr>
          </a:p>
        </p:txBody>
      </p:sp>
      <p:pic>
        <p:nvPicPr>
          <p:cNvPr id="3074" name="Picture 2"/>
          <p:cNvPicPr>
            <a:picLocks noChangeAspect="1" noChangeArrowheads="1"/>
          </p:cNvPicPr>
          <p:nvPr/>
        </p:nvPicPr>
        <p:blipFill>
          <a:blip r:embed="rId2" cstate="print"/>
          <a:srcRect/>
          <a:stretch>
            <a:fillRect/>
          </a:stretch>
        </p:blipFill>
        <p:spPr bwMode="auto">
          <a:xfrm>
            <a:off x="179512" y="1196752"/>
            <a:ext cx="8805471" cy="302433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620688"/>
            <a:ext cx="8496944" cy="584775"/>
          </a:xfrm>
          <a:prstGeom prst="rect">
            <a:avLst/>
          </a:prstGeom>
          <a:noFill/>
        </p:spPr>
        <p:txBody>
          <a:bodyPr wrap="square" rtlCol="0">
            <a:spAutoFit/>
          </a:bodyPr>
          <a:lstStyle/>
          <a:p>
            <a:r>
              <a:rPr lang="fr-FR" sz="3200" dirty="0" smtClean="0">
                <a:solidFill>
                  <a:schemeClr val="accent2">
                    <a:lumMod val="75000"/>
                  </a:schemeClr>
                </a:solidFill>
                <a:latin typeface="+mj-lt"/>
              </a:rPr>
              <a:t>2.A. La programmation </a:t>
            </a:r>
            <a:endParaRPr lang="fr-FR" sz="2400" dirty="0">
              <a:latin typeface="+mj-lt"/>
            </a:endParaRPr>
          </a:p>
        </p:txBody>
      </p:sp>
      <p:pic>
        <p:nvPicPr>
          <p:cNvPr id="4098" name="Picture 2"/>
          <p:cNvPicPr>
            <a:picLocks noChangeAspect="1" noChangeArrowheads="1"/>
          </p:cNvPicPr>
          <p:nvPr/>
        </p:nvPicPr>
        <p:blipFill>
          <a:blip r:embed="rId2" cstate="print"/>
          <a:srcRect/>
          <a:stretch>
            <a:fillRect/>
          </a:stretch>
        </p:blipFill>
        <p:spPr bwMode="auto">
          <a:xfrm>
            <a:off x="179511" y="1196752"/>
            <a:ext cx="8890301" cy="396044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620688"/>
            <a:ext cx="8496944" cy="584775"/>
          </a:xfrm>
          <a:prstGeom prst="rect">
            <a:avLst/>
          </a:prstGeom>
          <a:noFill/>
        </p:spPr>
        <p:txBody>
          <a:bodyPr wrap="square" rtlCol="0">
            <a:spAutoFit/>
          </a:bodyPr>
          <a:lstStyle/>
          <a:p>
            <a:r>
              <a:rPr lang="fr-FR" sz="3200" dirty="0" smtClean="0">
                <a:solidFill>
                  <a:schemeClr val="accent2">
                    <a:lumMod val="75000"/>
                  </a:schemeClr>
                </a:solidFill>
                <a:latin typeface="+mj-lt"/>
              </a:rPr>
              <a:t>2.A. La programmation </a:t>
            </a:r>
            <a:endParaRPr lang="fr-FR" sz="2400" dirty="0">
              <a:latin typeface="+mj-lt"/>
            </a:endParaRPr>
          </a:p>
        </p:txBody>
      </p:sp>
      <p:pic>
        <p:nvPicPr>
          <p:cNvPr id="5123" name="Picture 3"/>
          <p:cNvPicPr>
            <a:picLocks noChangeAspect="1" noChangeArrowheads="1"/>
          </p:cNvPicPr>
          <p:nvPr/>
        </p:nvPicPr>
        <p:blipFill>
          <a:blip r:embed="rId2" cstate="print"/>
          <a:srcRect/>
          <a:stretch>
            <a:fillRect/>
          </a:stretch>
        </p:blipFill>
        <p:spPr bwMode="auto">
          <a:xfrm>
            <a:off x="179511" y="1268760"/>
            <a:ext cx="8787473" cy="403244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017507" y="1412776"/>
            <a:ext cx="6126493" cy="5184576"/>
          </a:xfrm>
          <a:prstGeom prst="rect">
            <a:avLst/>
          </a:prstGeom>
          <a:noFill/>
          <a:ln w="9525">
            <a:noFill/>
            <a:miter lim="800000"/>
            <a:headEnd/>
            <a:tailEnd/>
          </a:ln>
        </p:spPr>
      </p:pic>
      <p:sp>
        <p:nvSpPr>
          <p:cNvPr id="2" name="Titre 1"/>
          <p:cNvSpPr>
            <a:spLocks noGrp="1"/>
          </p:cNvSpPr>
          <p:nvPr>
            <p:ph type="title"/>
          </p:nvPr>
        </p:nvSpPr>
        <p:spPr>
          <a:xfrm>
            <a:off x="179512" y="476672"/>
            <a:ext cx="8964488" cy="1143000"/>
          </a:xfrm>
        </p:spPr>
        <p:txBody>
          <a:bodyPr>
            <a:normAutofit/>
          </a:bodyPr>
          <a:lstStyle/>
          <a:p>
            <a:r>
              <a:rPr lang="fr-FR" sz="3200" dirty="0" smtClean="0">
                <a:solidFill>
                  <a:schemeClr val="accent2">
                    <a:lumMod val="75000"/>
                  </a:schemeClr>
                </a:solidFill>
              </a:rPr>
              <a:t>2.B. Les scénarios de l’élévation du niveau de l’océan et le jeu de société.  </a:t>
            </a:r>
            <a:endParaRPr lang="fr-FR" sz="3200" dirty="0">
              <a:solidFill>
                <a:schemeClr val="accent2">
                  <a:lumMod val="75000"/>
                </a:schemeClr>
              </a:solidFill>
            </a:endParaRPr>
          </a:p>
        </p:txBody>
      </p:sp>
      <p:sp>
        <p:nvSpPr>
          <p:cNvPr id="4" name="ZoneTexte 3"/>
          <p:cNvSpPr txBox="1"/>
          <p:nvPr/>
        </p:nvSpPr>
        <p:spPr>
          <a:xfrm>
            <a:off x="251520" y="1772816"/>
            <a:ext cx="266429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dirty="0" smtClean="0">
                <a:solidFill>
                  <a:schemeClr val="tx2">
                    <a:lumMod val="75000"/>
                  </a:schemeClr>
                </a:solidFill>
                <a:latin typeface="+mj-lt"/>
              </a:rPr>
              <a:t>Simulation sur Google Earth</a:t>
            </a:r>
            <a:endParaRPr lang="fr-FR" sz="2400" dirty="0">
              <a:solidFill>
                <a:schemeClr val="tx2">
                  <a:lumMod val="75000"/>
                </a:schemeClr>
              </a:solidFill>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356992"/>
            <a:ext cx="8449816" cy="1143000"/>
          </a:xfrm>
        </p:spPr>
        <p:txBody>
          <a:bodyPr>
            <a:normAutofit fontScale="90000"/>
          </a:bodyPr>
          <a:lstStyle/>
          <a:p>
            <a:r>
              <a:rPr lang="fr-FR" sz="4000" u="sng" dirty="0" smtClean="0"/>
              <a:t>1. Programmes, thématique, problématique et productions attendues de l’EPI</a:t>
            </a:r>
            <a:r>
              <a:rPr lang="fr-FR" sz="3600" dirty="0" smtClean="0"/>
              <a:t/>
            </a:r>
            <a:br>
              <a:rPr lang="fr-FR" sz="3600" dirty="0" smtClean="0"/>
            </a:br>
            <a:r>
              <a:rPr lang="fr-FR" sz="3600" dirty="0" smtClean="0"/>
              <a:t/>
            </a:r>
            <a:br>
              <a:rPr lang="fr-FR" sz="3600" dirty="0" smtClean="0"/>
            </a:br>
            <a:r>
              <a:rPr lang="fr-FR" sz="3600" dirty="0" smtClean="0">
                <a:solidFill>
                  <a:schemeClr val="accent2">
                    <a:lumMod val="75000"/>
                  </a:schemeClr>
                </a:solidFill>
              </a:rPr>
              <a:t>A. L’inscription de l’EPI dans les programmes</a:t>
            </a:r>
            <a:br>
              <a:rPr lang="fr-FR" sz="3600" dirty="0" smtClean="0">
                <a:solidFill>
                  <a:schemeClr val="accent2">
                    <a:lumMod val="75000"/>
                  </a:schemeClr>
                </a:solidFill>
              </a:rPr>
            </a:br>
            <a:r>
              <a:rPr lang="fr-FR" sz="3600" dirty="0" smtClean="0">
                <a:solidFill>
                  <a:schemeClr val="accent2">
                    <a:lumMod val="75000"/>
                  </a:schemeClr>
                </a:solidFill>
              </a:rPr>
              <a:t/>
            </a:r>
            <a:br>
              <a:rPr lang="fr-FR" sz="3600" dirty="0" smtClean="0">
                <a:solidFill>
                  <a:schemeClr val="accent2">
                    <a:lumMod val="75000"/>
                  </a:schemeClr>
                </a:solidFill>
              </a:rPr>
            </a:br>
            <a:r>
              <a:rPr lang="fr-FR" sz="3600" dirty="0" smtClean="0">
                <a:solidFill>
                  <a:schemeClr val="accent2">
                    <a:lumMod val="75000"/>
                  </a:schemeClr>
                </a:solidFill>
              </a:rPr>
              <a:t>B.  La thématique, la problématique et les réalisations attendues </a:t>
            </a:r>
            <a:endParaRPr lang="fr-FR" sz="3600" dirty="0">
              <a:solidFill>
                <a:schemeClr val="accent2">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t="4653" r="20340"/>
          <a:stretch>
            <a:fillRect/>
          </a:stretch>
        </p:blipFill>
        <p:spPr bwMode="auto">
          <a:xfrm>
            <a:off x="5471592" y="1340768"/>
            <a:ext cx="3672408" cy="5013176"/>
          </a:xfrm>
          <a:prstGeom prst="rect">
            <a:avLst/>
          </a:prstGeom>
          <a:noFill/>
          <a:ln w="9525">
            <a:noFill/>
            <a:miter lim="800000"/>
            <a:headEnd/>
            <a:tailEnd/>
          </a:ln>
        </p:spPr>
      </p:pic>
      <p:sp>
        <p:nvSpPr>
          <p:cNvPr id="2" name="Titre 1"/>
          <p:cNvSpPr>
            <a:spLocks noGrp="1"/>
          </p:cNvSpPr>
          <p:nvPr>
            <p:ph type="title"/>
          </p:nvPr>
        </p:nvSpPr>
        <p:spPr>
          <a:xfrm>
            <a:off x="179512" y="692696"/>
            <a:ext cx="8964488" cy="1143000"/>
          </a:xfrm>
        </p:spPr>
        <p:txBody>
          <a:bodyPr>
            <a:normAutofit/>
          </a:bodyPr>
          <a:lstStyle/>
          <a:p>
            <a:r>
              <a:rPr lang="fr-FR" sz="3200" dirty="0" smtClean="0">
                <a:solidFill>
                  <a:schemeClr val="accent2">
                    <a:lumMod val="75000"/>
                  </a:schemeClr>
                </a:solidFill>
              </a:rPr>
              <a:t>2.B. Les scénarios de l’élévation du niveau de l’océan et le jeu de société.  </a:t>
            </a:r>
            <a:endParaRPr lang="fr-FR" sz="3200" dirty="0">
              <a:solidFill>
                <a:schemeClr val="accent2">
                  <a:lumMod val="75000"/>
                </a:schemeClr>
              </a:solidFill>
            </a:endParaRPr>
          </a:p>
        </p:txBody>
      </p:sp>
      <p:pic>
        <p:nvPicPr>
          <p:cNvPr id="9218" name="Picture 2"/>
          <p:cNvPicPr>
            <a:picLocks noChangeAspect="1" noChangeArrowheads="1"/>
          </p:cNvPicPr>
          <p:nvPr/>
        </p:nvPicPr>
        <p:blipFill>
          <a:blip r:embed="rId3" cstate="print"/>
          <a:srcRect/>
          <a:stretch>
            <a:fillRect/>
          </a:stretch>
        </p:blipFill>
        <p:spPr bwMode="auto">
          <a:xfrm>
            <a:off x="251520" y="2132856"/>
            <a:ext cx="5976664" cy="3360270"/>
          </a:xfrm>
          <a:prstGeom prst="rect">
            <a:avLst/>
          </a:prstGeom>
          <a:noFill/>
          <a:ln w="9525">
            <a:noFill/>
            <a:miter lim="800000"/>
            <a:headEnd/>
            <a:tailEnd/>
          </a:ln>
        </p:spPr>
      </p:pic>
      <p:sp>
        <p:nvSpPr>
          <p:cNvPr id="5" name="ZoneTexte 4"/>
          <p:cNvSpPr txBox="1"/>
          <p:nvPr/>
        </p:nvSpPr>
        <p:spPr>
          <a:xfrm>
            <a:off x="6012160" y="6309320"/>
            <a:ext cx="3131840" cy="738664"/>
          </a:xfrm>
          <a:prstGeom prst="rect">
            <a:avLst/>
          </a:prstGeom>
          <a:noFill/>
        </p:spPr>
        <p:txBody>
          <a:bodyPr wrap="square" rtlCol="0">
            <a:spAutoFit/>
          </a:bodyPr>
          <a:lstStyle/>
          <a:p>
            <a:pPr algn="ctr"/>
            <a:r>
              <a:rPr lang="fr-FR" sz="1200" dirty="0" smtClean="0"/>
              <a:t>Exemples de l’élévation du niveau de la mer à Tuvalu à 1 mètre, 10 mètres et 20 mètres. </a:t>
            </a:r>
          </a:p>
          <a:p>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860032" y="1700808"/>
            <a:ext cx="4283968" cy="259666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51520" y="1700808"/>
            <a:ext cx="4574382" cy="2634804"/>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074224" y="4423221"/>
            <a:ext cx="4069776" cy="2434779"/>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39552" y="4372668"/>
            <a:ext cx="3906962" cy="2485332"/>
          </a:xfrm>
          <a:prstGeom prst="rect">
            <a:avLst/>
          </a:prstGeom>
          <a:noFill/>
          <a:ln w="9525">
            <a:noFill/>
            <a:miter lim="800000"/>
            <a:headEnd/>
            <a:tailEnd/>
          </a:ln>
        </p:spPr>
      </p:pic>
      <p:sp>
        <p:nvSpPr>
          <p:cNvPr id="6" name="Titre 1"/>
          <p:cNvSpPr txBox="1">
            <a:spLocks/>
          </p:cNvSpPr>
          <p:nvPr/>
        </p:nvSpPr>
        <p:spPr>
          <a:xfrm>
            <a:off x="179512" y="548680"/>
            <a:ext cx="8964488"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smtClean="0">
                <a:ln>
                  <a:noFill/>
                </a:ln>
                <a:solidFill>
                  <a:schemeClr val="accent2">
                    <a:lumMod val="75000"/>
                  </a:schemeClr>
                </a:solidFill>
                <a:effectLst/>
                <a:uLnTx/>
                <a:uFillTx/>
                <a:latin typeface="+mj-lt"/>
                <a:ea typeface="+mj-ea"/>
                <a:cs typeface="+mj-cs"/>
              </a:rPr>
              <a:t>2.B. Les scénarios de l’élévation du niveau de l’océan et le jeu de </a:t>
            </a:r>
            <a:r>
              <a:rPr lang="fr-FR" sz="3200" dirty="0" smtClean="0">
                <a:solidFill>
                  <a:schemeClr val="accent2">
                    <a:lumMod val="75000"/>
                  </a:schemeClr>
                </a:solidFill>
                <a:latin typeface="+mj-lt"/>
                <a:ea typeface="+mj-ea"/>
                <a:cs typeface="+mj-cs"/>
              </a:rPr>
              <a:t>société</a:t>
            </a:r>
            <a:r>
              <a:rPr kumimoji="0" lang="fr-FR" sz="3200" b="0" i="0" u="none" strike="noStrike" kern="1200" cap="none" spc="0" normalizeH="0" baseline="0" noProof="0" dirty="0" smtClean="0">
                <a:ln>
                  <a:noFill/>
                </a:ln>
                <a:solidFill>
                  <a:schemeClr val="accent2">
                    <a:lumMod val="75000"/>
                  </a:schemeClr>
                </a:solidFill>
                <a:effectLst/>
                <a:uLnTx/>
                <a:uFillTx/>
                <a:latin typeface="+mj-lt"/>
                <a:ea typeface="+mj-ea"/>
                <a:cs typeface="+mj-cs"/>
              </a:rPr>
              <a:t>.  </a:t>
            </a:r>
            <a:endParaRPr kumimoji="0" lang="fr-FR" sz="3200" b="0" i="0" u="none" strike="noStrike" kern="1200" cap="none" spc="0" normalizeH="0" baseline="0" noProof="0" dirty="0">
              <a:ln>
                <a:noFill/>
              </a:ln>
              <a:solidFill>
                <a:schemeClr val="accent2">
                  <a:lumMod val="75000"/>
                </a:schemeClr>
              </a:solidFill>
              <a:effectLst/>
              <a:uLnTx/>
              <a:uFillTx/>
              <a:latin typeface="+mj-lt"/>
              <a:ea typeface="+mj-ea"/>
              <a:cs typeface="+mj-cs"/>
            </a:endParaRPr>
          </a:p>
        </p:txBody>
      </p:sp>
      <p:sp>
        <p:nvSpPr>
          <p:cNvPr id="7" name="ZoneTexte 6"/>
          <p:cNvSpPr txBox="1"/>
          <p:nvPr/>
        </p:nvSpPr>
        <p:spPr>
          <a:xfrm>
            <a:off x="3563888" y="1196752"/>
            <a:ext cx="266429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dirty="0" smtClean="0">
                <a:solidFill>
                  <a:schemeClr val="tx2">
                    <a:lumMod val="75000"/>
                  </a:schemeClr>
                </a:solidFill>
                <a:latin typeface="+mj-lt"/>
              </a:rPr>
              <a:t>Simulation avec les maquettes</a:t>
            </a:r>
            <a:endParaRPr lang="fr-FR" sz="2400" dirty="0">
              <a:solidFill>
                <a:schemeClr val="tx2">
                  <a:lumMod val="75000"/>
                </a:schemeClr>
              </a:solidFill>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692696"/>
            <a:ext cx="8964488" cy="1143000"/>
          </a:xfrm>
        </p:spPr>
        <p:txBody>
          <a:bodyPr>
            <a:normAutofit/>
          </a:bodyPr>
          <a:lstStyle/>
          <a:p>
            <a:r>
              <a:rPr lang="fr-FR" sz="3200" dirty="0" smtClean="0">
                <a:solidFill>
                  <a:schemeClr val="accent2">
                    <a:lumMod val="75000"/>
                  </a:schemeClr>
                </a:solidFill>
              </a:rPr>
              <a:t>2.B. Les scénarios de l’élévation du niveau de l’océan et le jeu de société : exemple du jeu de l’oie </a:t>
            </a:r>
            <a:endParaRPr lang="fr-FR" sz="3200" dirty="0">
              <a:solidFill>
                <a:schemeClr val="accent2">
                  <a:lumMod val="75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1547664" y="2348880"/>
            <a:ext cx="5700986" cy="4319567"/>
          </a:xfrm>
          <a:prstGeom prst="rect">
            <a:avLst/>
          </a:prstGeom>
          <a:noFill/>
          <a:ln w="9525">
            <a:solidFill>
              <a:schemeClr val="tx1"/>
            </a:solidFill>
            <a:miter lim="800000"/>
            <a:headEnd/>
            <a:tailEnd/>
          </a:ln>
        </p:spPr>
      </p:pic>
      <p:sp>
        <p:nvSpPr>
          <p:cNvPr id="4" name="ZoneTexte 3"/>
          <p:cNvSpPr txBox="1"/>
          <p:nvPr/>
        </p:nvSpPr>
        <p:spPr>
          <a:xfrm>
            <a:off x="1835696" y="1988840"/>
            <a:ext cx="5328592" cy="615553"/>
          </a:xfrm>
          <a:prstGeom prst="rect">
            <a:avLst/>
          </a:prstGeom>
          <a:noFill/>
        </p:spPr>
        <p:txBody>
          <a:bodyPr wrap="square" rtlCol="0">
            <a:spAutoFit/>
          </a:bodyPr>
          <a:lstStyle/>
          <a:p>
            <a:pPr algn="ctr"/>
            <a:r>
              <a:rPr lang="fr-FR" sz="1600" b="1" dirty="0" smtClean="0">
                <a:solidFill>
                  <a:schemeClr val="tx2"/>
                </a:solidFill>
                <a:latin typeface="+mj-lt"/>
              </a:rPr>
              <a:t>Le plateau du jeu vierge et à compléter par les élèves </a:t>
            </a:r>
          </a:p>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1032" y="1194911"/>
            <a:ext cx="8712968" cy="5663089"/>
          </a:xfrm>
          <a:prstGeom prst="rect">
            <a:avLst/>
          </a:prstGeom>
          <a:noFill/>
        </p:spPr>
        <p:txBody>
          <a:bodyPr wrap="square" rtlCol="0">
            <a:spAutoFit/>
          </a:bodyPr>
          <a:lstStyle/>
          <a:p>
            <a:pPr fontAlgn="base"/>
            <a:endParaRPr lang="fr-FR" sz="1200" b="1" dirty="0" smtClean="0">
              <a:solidFill>
                <a:schemeClr val="accent1">
                  <a:lumMod val="50000"/>
                </a:schemeClr>
              </a:solidFill>
              <a:latin typeface="+mj-lt"/>
            </a:endParaRPr>
          </a:p>
          <a:p>
            <a:pPr algn="ctr" fontAlgn="base"/>
            <a:r>
              <a:rPr lang="fr-FR" sz="1400" b="1" u="sng" dirty="0" smtClean="0">
                <a:solidFill>
                  <a:schemeClr val="accent1">
                    <a:lumMod val="50000"/>
                  </a:schemeClr>
                </a:solidFill>
                <a:latin typeface="+mj-lt"/>
              </a:rPr>
              <a:t>Les règles du jeu de l’Île du Pacifique </a:t>
            </a:r>
          </a:p>
          <a:p>
            <a:pPr algn="ctr" fontAlgn="base"/>
            <a:endParaRPr lang="fr-FR" sz="1200" b="1" u="sng" dirty="0" smtClean="0">
              <a:solidFill>
                <a:schemeClr val="accent1">
                  <a:lumMod val="50000"/>
                </a:schemeClr>
              </a:solidFill>
              <a:latin typeface="+mj-lt"/>
            </a:endParaRPr>
          </a:p>
          <a:p>
            <a:pPr fontAlgn="base"/>
            <a:r>
              <a:rPr lang="fr-FR" sz="1200" b="1" u="sng" dirty="0" smtClean="0">
                <a:solidFill>
                  <a:schemeClr val="accent1">
                    <a:lumMod val="50000"/>
                  </a:schemeClr>
                </a:solidFill>
                <a:latin typeface="+mj-lt"/>
              </a:rPr>
              <a:t>Pour jouer, il vous faut : </a:t>
            </a:r>
          </a:p>
          <a:p>
            <a:pPr fontAlgn="base"/>
            <a:r>
              <a:rPr lang="fr-FR" sz="1200" dirty="0" smtClean="0">
                <a:solidFill>
                  <a:schemeClr val="accent1">
                    <a:lumMod val="50000"/>
                  </a:schemeClr>
                </a:solidFill>
                <a:latin typeface="+mj-lt"/>
              </a:rPr>
              <a:t>Le jeu de plateau de l’Île du Pacifique  composé de 63 cases et décoré par les élèves </a:t>
            </a:r>
          </a:p>
          <a:p>
            <a:pPr fontAlgn="base"/>
            <a:r>
              <a:rPr lang="fr-FR" sz="1200" dirty="0" smtClean="0">
                <a:solidFill>
                  <a:schemeClr val="accent1">
                    <a:lumMod val="50000"/>
                  </a:schemeClr>
                </a:solidFill>
                <a:latin typeface="+mj-lt"/>
              </a:rPr>
              <a:t>1 ou 2 Dés</a:t>
            </a:r>
          </a:p>
          <a:p>
            <a:pPr fontAlgn="base"/>
            <a:r>
              <a:rPr lang="fr-FR" sz="1200" dirty="0" smtClean="0">
                <a:solidFill>
                  <a:schemeClr val="accent1">
                    <a:lumMod val="50000"/>
                  </a:schemeClr>
                </a:solidFill>
                <a:latin typeface="+mj-lt"/>
              </a:rPr>
              <a:t>Un pion pour chaque joueur</a:t>
            </a:r>
          </a:p>
          <a:p>
            <a:pPr fontAlgn="base"/>
            <a:endParaRPr lang="fr-FR" sz="1200" dirty="0" smtClean="0">
              <a:solidFill>
                <a:schemeClr val="accent1">
                  <a:lumMod val="50000"/>
                </a:schemeClr>
              </a:solidFill>
              <a:latin typeface="+mj-lt"/>
            </a:endParaRPr>
          </a:p>
          <a:p>
            <a:pPr fontAlgn="base"/>
            <a:r>
              <a:rPr lang="fr-FR" sz="1200" b="1" u="sng" dirty="0" smtClean="0">
                <a:solidFill>
                  <a:schemeClr val="accent1">
                    <a:lumMod val="50000"/>
                  </a:schemeClr>
                </a:solidFill>
                <a:latin typeface="+mj-lt"/>
              </a:rPr>
              <a:t>Commencer une partie de jeu de l’Île du Pacifique :</a:t>
            </a:r>
          </a:p>
          <a:p>
            <a:pPr fontAlgn="base"/>
            <a:r>
              <a:rPr lang="fr-FR" sz="1200" dirty="0" smtClean="0">
                <a:solidFill>
                  <a:schemeClr val="accent1">
                    <a:lumMod val="50000"/>
                  </a:schemeClr>
                </a:solidFill>
                <a:latin typeface="+mj-lt"/>
              </a:rPr>
              <a:t>Chaque joueur joue chacun son tour en lançant les 2 dés. Suivant le nombre ou chiffre obtenue, le joueur avance son pion case par case.</a:t>
            </a:r>
          </a:p>
          <a:p>
            <a:pPr fontAlgn="base"/>
            <a:r>
              <a:rPr lang="fr-FR" sz="1200" dirty="0" smtClean="0">
                <a:solidFill>
                  <a:schemeClr val="accent1">
                    <a:lumMod val="50000"/>
                  </a:schemeClr>
                </a:solidFill>
                <a:latin typeface="+mj-lt"/>
              </a:rPr>
              <a:t>Il existe des </a:t>
            </a:r>
            <a:r>
              <a:rPr lang="fr-FR" sz="1200" b="1" dirty="0" smtClean="0">
                <a:solidFill>
                  <a:schemeClr val="accent1">
                    <a:lumMod val="50000"/>
                  </a:schemeClr>
                </a:solidFill>
                <a:latin typeface="+mj-lt"/>
              </a:rPr>
              <a:t>règles du jeu de l’Île du Pacifique </a:t>
            </a:r>
            <a:r>
              <a:rPr lang="fr-FR" sz="1200" dirty="0" smtClean="0">
                <a:solidFill>
                  <a:schemeClr val="accent1">
                    <a:lumMod val="50000"/>
                  </a:schemeClr>
                </a:solidFill>
                <a:latin typeface="+mj-lt"/>
              </a:rPr>
              <a:t> à respecter selon le nombre que l’on fait ou de la case sur laquelle on tombe : </a:t>
            </a:r>
          </a:p>
          <a:p>
            <a:pPr fontAlgn="base"/>
            <a:endParaRPr lang="fr-FR" sz="1200" dirty="0" smtClean="0">
              <a:solidFill>
                <a:schemeClr val="accent1">
                  <a:lumMod val="50000"/>
                </a:schemeClr>
              </a:solidFill>
              <a:latin typeface="+mj-lt"/>
            </a:endParaRPr>
          </a:p>
          <a:p>
            <a:pPr fontAlgn="base"/>
            <a:r>
              <a:rPr lang="fr-FR" sz="1200" dirty="0" smtClean="0">
                <a:solidFill>
                  <a:schemeClr val="accent1">
                    <a:lumMod val="50000"/>
                  </a:schemeClr>
                </a:solidFill>
                <a:latin typeface="+mj-lt"/>
              </a:rPr>
              <a:t>Au commencement de la partie, si l’un des joueurs fait </a:t>
            </a:r>
            <a:r>
              <a:rPr lang="fr-FR" sz="1200" b="1" dirty="0" smtClean="0">
                <a:solidFill>
                  <a:schemeClr val="accent1">
                    <a:lumMod val="50000"/>
                  </a:schemeClr>
                </a:solidFill>
                <a:latin typeface="+mj-lt"/>
              </a:rPr>
              <a:t>9</a:t>
            </a:r>
            <a:r>
              <a:rPr lang="fr-FR" sz="1200" dirty="0" smtClean="0">
                <a:solidFill>
                  <a:schemeClr val="accent1">
                    <a:lumMod val="50000"/>
                  </a:schemeClr>
                </a:solidFill>
                <a:latin typeface="+mj-lt"/>
              </a:rPr>
              <a:t> par </a:t>
            </a:r>
            <a:r>
              <a:rPr lang="fr-FR" sz="1200" b="1" dirty="0" smtClean="0">
                <a:solidFill>
                  <a:schemeClr val="accent1">
                    <a:lumMod val="50000"/>
                  </a:schemeClr>
                </a:solidFill>
                <a:latin typeface="+mj-lt"/>
              </a:rPr>
              <a:t>6 et 3</a:t>
            </a:r>
            <a:r>
              <a:rPr lang="fr-FR" sz="1200" dirty="0" smtClean="0">
                <a:solidFill>
                  <a:schemeClr val="accent1">
                    <a:lumMod val="50000"/>
                  </a:schemeClr>
                </a:solidFill>
                <a:latin typeface="+mj-lt"/>
              </a:rPr>
              <a:t>, il doit avancer son pion immédiatement au nombre </a:t>
            </a:r>
            <a:r>
              <a:rPr lang="fr-FR" sz="1200" b="1" dirty="0" smtClean="0">
                <a:solidFill>
                  <a:schemeClr val="accent1">
                    <a:lumMod val="50000"/>
                  </a:schemeClr>
                </a:solidFill>
                <a:latin typeface="+mj-lt"/>
              </a:rPr>
              <a:t>26</a:t>
            </a:r>
            <a:r>
              <a:rPr lang="fr-FR" sz="1200" dirty="0" smtClean="0">
                <a:solidFill>
                  <a:schemeClr val="accent1">
                    <a:lumMod val="50000"/>
                  </a:schemeClr>
                </a:solidFill>
                <a:latin typeface="+mj-lt"/>
              </a:rPr>
              <a:t>. S’il fait </a:t>
            </a:r>
            <a:r>
              <a:rPr lang="fr-FR" sz="1200" b="1" dirty="0" smtClean="0">
                <a:solidFill>
                  <a:schemeClr val="accent1">
                    <a:lumMod val="50000"/>
                  </a:schemeClr>
                </a:solidFill>
                <a:latin typeface="+mj-lt"/>
              </a:rPr>
              <a:t>9</a:t>
            </a:r>
            <a:r>
              <a:rPr lang="fr-FR" sz="1200" dirty="0" smtClean="0">
                <a:solidFill>
                  <a:schemeClr val="accent1">
                    <a:lumMod val="50000"/>
                  </a:schemeClr>
                </a:solidFill>
                <a:latin typeface="+mj-lt"/>
              </a:rPr>
              <a:t> par </a:t>
            </a:r>
            <a:r>
              <a:rPr lang="fr-FR" sz="1200" b="1" dirty="0" smtClean="0">
                <a:solidFill>
                  <a:schemeClr val="accent1">
                    <a:lumMod val="50000"/>
                  </a:schemeClr>
                </a:solidFill>
                <a:latin typeface="+mj-lt"/>
              </a:rPr>
              <a:t>4 et 5</a:t>
            </a:r>
            <a:r>
              <a:rPr lang="fr-FR" sz="1200" dirty="0" smtClean="0">
                <a:solidFill>
                  <a:schemeClr val="accent1">
                    <a:lumMod val="50000"/>
                  </a:schemeClr>
                </a:solidFill>
                <a:latin typeface="+mj-lt"/>
              </a:rPr>
              <a:t>, il ira au nombre </a:t>
            </a:r>
            <a:r>
              <a:rPr lang="fr-FR" sz="1200" b="1" dirty="0" smtClean="0">
                <a:solidFill>
                  <a:schemeClr val="accent1">
                    <a:lumMod val="50000"/>
                  </a:schemeClr>
                </a:solidFill>
                <a:latin typeface="+mj-lt"/>
              </a:rPr>
              <a:t>53</a:t>
            </a:r>
            <a:r>
              <a:rPr lang="fr-FR" sz="1200" dirty="0" smtClean="0">
                <a:solidFill>
                  <a:schemeClr val="accent1">
                    <a:lumMod val="50000"/>
                  </a:schemeClr>
                </a:solidFill>
                <a:latin typeface="+mj-lt"/>
              </a:rPr>
              <a:t>.</a:t>
            </a:r>
          </a:p>
          <a:p>
            <a:pPr fontAlgn="base"/>
            <a:r>
              <a:rPr lang="fr-FR" sz="1200" dirty="0" smtClean="0">
                <a:solidFill>
                  <a:schemeClr val="accent1">
                    <a:lumMod val="50000"/>
                  </a:schemeClr>
                </a:solidFill>
                <a:latin typeface="+mj-lt"/>
              </a:rPr>
              <a:t>Si lors de la partie, le joueur tombe sur une </a:t>
            </a:r>
            <a:r>
              <a:rPr lang="fr-FR" sz="1200" b="1" dirty="0" smtClean="0">
                <a:solidFill>
                  <a:schemeClr val="accent1">
                    <a:lumMod val="50000"/>
                  </a:schemeClr>
                </a:solidFill>
                <a:latin typeface="+mj-lt"/>
              </a:rPr>
              <a:t>case verte</a:t>
            </a:r>
            <a:r>
              <a:rPr lang="fr-FR" sz="1200" dirty="0" smtClean="0">
                <a:solidFill>
                  <a:schemeClr val="accent1">
                    <a:lumMod val="50000"/>
                  </a:schemeClr>
                </a:solidFill>
                <a:latin typeface="+mj-lt"/>
              </a:rPr>
              <a:t> qui correspond à une solution contre le changement climatique, il relance le dé et avance de nouveau du nombre de points réalisés.</a:t>
            </a:r>
          </a:p>
          <a:p>
            <a:pPr fontAlgn="base"/>
            <a:r>
              <a:rPr lang="fr-FR" sz="1200" dirty="0" smtClean="0">
                <a:solidFill>
                  <a:schemeClr val="accent1">
                    <a:lumMod val="50000"/>
                  </a:schemeClr>
                </a:solidFill>
                <a:latin typeface="+mj-lt"/>
              </a:rPr>
              <a:t>Si un joueur fait </a:t>
            </a:r>
            <a:r>
              <a:rPr lang="fr-FR" sz="1200" b="1" dirty="0" smtClean="0">
                <a:solidFill>
                  <a:schemeClr val="accent1">
                    <a:lumMod val="50000"/>
                  </a:schemeClr>
                </a:solidFill>
                <a:latin typeface="+mj-lt"/>
              </a:rPr>
              <a:t>6</a:t>
            </a:r>
            <a:r>
              <a:rPr lang="fr-FR" sz="1200" dirty="0" smtClean="0">
                <a:solidFill>
                  <a:schemeClr val="accent1">
                    <a:lumMod val="50000"/>
                  </a:schemeClr>
                </a:solidFill>
                <a:latin typeface="+mj-lt"/>
              </a:rPr>
              <a:t>, il doit se rendre sur la case </a:t>
            </a:r>
            <a:r>
              <a:rPr lang="fr-FR" sz="1200" b="1" dirty="0" smtClean="0">
                <a:solidFill>
                  <a:schemeClr val="accent1">
                    <a:lumMod val="50000"/>
                  </a:schemeClr>
                </a:solidFill>
                <a:latin typeface="+mj-lt"/>
              </a:rPr>
              <a:t>12</a:t>
            </a:r>
            <a:r>
              <a:rPr lang="fr-FR" sz="1200" dirty="0" smtClean="0">
                <a:solidFill>
                  <a:schemeClr val="accent1">
                    <a:lumMod val="50000"/>
                  </a:schemeClr>
                </a:solidFill>
                <a:latin typeface="+mj-lt"/>
              </a:rPr>
              <a:t>.</a:t>
            </a:r>
          </a:p>
          <a:p>
            <a:pPr fontAlgn="base"/>
            <a:r>
              <a:rPr lang="fr-FR" sz="1200" dirty="0" smtClean="0">
                <a:solidFill>
                  <a:schemeClr val="accent1">
                    <a:lumMod val="50000"/>
                  </a:schemeClr>
                </a:solidFill>
                <a:latin typeface="+mj-lt"/>
              </a:rPr>
              <a:t>Le joueur qui tombe sur la case </a:t>
            </a:r>
            <a:r>
              <a:rPr lang="fr-FR" sz="1200" b="1" dirty="0" smtClean="0">
                <a:solidFill>
                  <a:schemeClr val="accent1">
                    <a:lumMod val="50000"/>
                  </a:schemeClr>
                </a:solidFill>
                <a:latin typeface="+mj-lt"/>
              </a:rPr>
              <a:t>19</a:t>
            </a:r>
            <a:r>
              <a:rPr lang="fr-FR" sz="1200" dirty="0" smtClean="0">
                <a:solidFill>
                  <a:schemeClr val="accent1">
                    <a:lumMod val="50000"/>
                  </a:schemeClr>
                </a:solidFill>
                <a:latin typeface="+mj-lt"/>
              </a:rPr>
              <a:t> correspondant à une catastrophe naturelle devra passer son tour durant 2 tours.</a:t>
            </a:r>
          </a:p>
          <a:p>
            <a:pPr fontAlgn="base"/>
            <a:r>
              <a:rPr lang="fr-FR" sz="1200" dirty="0" smtClean="0">
                <a:solidFill>
                  <a:schemeClr val="accent1">
                    <a:lumMod val="50000"/>
                  </a:schemeClr>
                </a:solidFill>
                <a:latin typeface="+mj-lt"/>
              </a:rPr>
              <a:t>Le joueur qui tombe sur la case </a:t>
            </a:r>
            <a:r>
              <a:rPr lang="fr-FR" sz="1200" b="1" dirty="0" smtClean="0">
                <a:solidFill>
                  <a:schemeClr val="accent1">
                    <a:lumMod val="50000"/>
                  </a:schemeClr>
                </a:solidFill>
                <a:latin typeface="+mj-lt"/>
              </a:rPr>
              <a:t>31</a:t>
            </a:r>
            <a:r>
              <a:rPr lang="fr-FR" sz="1200" dirty="0" smtClean="0">
                <a:solidFill>
                  <a:schemeClr val="accent1">
                    <a:lumMod val="50000"/>
                  </a:schemeClr>
                </a:solidFill>
                <a:latin typeface="+mj-lt"/>
              </a:rPr>
              <a:t> correspondant à un risque devra s’en prévenir le temps qu’un autre joueur arrive au même numéro pour prendre sa place.</a:t>
            </a:r>
          </a:p>
          <a:p>
            <a:pPr fontAlgn="base"/>
            <a:r>
              <a:rPr lang="fr-FR" sz="1200" dirty="0" smtClean="0">
                <a:solidFill>
                  <a:schemeClr val="accent1">
                    <a:lumMod val="50000"/>
                  </a:schemeClr>
                </a:solidFill>
                <a:latin typeface="+mj-lt"/>
              </a:rPr>
              <a:t>Le réchauffement climatique a modifié la route de celui qui tombe sur la case</a:t>
            </a:r>
            <a:r>
              <a:rPr lang="fr-FR" sz="1200" b="1" dirty="0" smtClean="0">
                <a:solidFill>
                  <a:schemeClr val="accent1">
                    <a:lumMod val="50000"/>
                  </a:schemeClr>
                </a:solidFill>
                <a:latin typeface="+mj-lt"/>
              </a:rPr>
              <a:t> 48</a:t>
            </a:r>
            <a:r>
              <a:rPr lang="fr-FR" sz="1200" dirty="0" smtClean="0">
                <a:solidFill>
                  <a:schemeClr val="accent1">
                    <a:lumMod val="50000"/>
                  </a:schemeClr>
                </a:solidFill>
                <a:latin typeface="+mj-lt"/>
              </a:rPr>
              <a:t>, il sera pris dans un courant marin qui le ramènera obligatoirement à la case </a:t>
            </a:r>
            <a:r>
              <a:rPr lang="fr-FR" sz="1200" b="1" dirty="0" smtClean="0">
                <a:solidFill>
                  <a:schemeClr val="accent1">
                    <a:lumMod val="50000"/>
                  </a:schemeClr>
                </a:solidFill>
                <a:latin typeface="+mj-lt"/>
              </a:rPr>
              <a:t>21</a:t>
            </a:r>
            <a:r>
              <a:rPr lang="fr-FR" sz="1200" dirty="0" smtClean="0">
                <a:solidFill>
                  <a:schemeClr val="accent1">
                    <a:lumMod val="50000"/>
                  </a:schemeClr>
                </a:solidFill>
                <a:latin typeface="+mj-lt"/>
              </a:rPr>
              <a:t>.</a:t>
            </a:r>
          </a:p>
          <a:p>
            <a:pPr fontAlgn="base"/>
            <a:r>
              <a:rPr lang="fr-FR" sz="1200" dirty="0" smtClean="0">
                <a:solidFill>
                  <a:schemeClr val="accent1">
                    <a:lumMod val="50000"/>
                  </a:schemeClr>
                </a:solidFill>
                <a:latin typeface="+mj-lt"/>
              </a:rPr>
              <a:t>Qui ira en </a:t>
            </a:r>
            <a:r>
              <a:rPr lang="fr-FR" sz="1200" b="1" dirty="0" smtClean="0">
                <a:solidFill>
                  <a:schemeClr val="accent1">
                    <a:lumMod val="50000"/>
                  </a:schemeClr>
                </a:solidFill>
                <a:latin typeface="+mj-lt"/>
              </a:rPr>
              <a:t>52</a:t>
            </a:r>
            <a:r>
              <a:rPr lang="fr-FR" sz="1200" dirty="0" smtClean="0">
                <a:solidFill>
                  <a:schemeClr val="accent1">
                    <a:lumMod val="50000"/>
                  </a:schemeClr>
                </a:solidFill>
                <a:latin typeface="+mj-lt"/>
              </a:rPr>
              <a:t> sera coincé par la montée des eaux, il attendra qu’un autre joueur vienne au même numéro pour le secourir et  repartir.</a:t>
            </a:r>
          </a:p>
          <a:p>
            <a:pPr fontAlgn="base"/>
            <a:r>
              <a:rPr lang="fr-FR" sz="1200" dirty="0" smtClean="0">
                <a:solidFill>
                  <a:schemeClr val="accent1">
                    <a:lumMod val="50000"/>
                  </a:schemeClr>
                </a:solidFill>
                <a:latin typeface="+mj-lt"/>
              </a:rPr>
              <a:t>Le joueur qui va sur la case </a:t>
            </a:r>
            <a:r>
              <a:rPr lang="fr-FR" sz="1200" b="1" dirty="0" smtClean="0">
                <a:solidFill>
                  <a:schemeClr val="accent1">
                    <a:lumMod val="50000"/>
                  </a:schemeClr>
                </a:solidFill>
                <a:latin typeface="+mj-lt"/>
              </a:rPr>
              <a:t>58</a:t>
            </a:r>
            <a:r>
              <a:rPr lang="fr-FR" sz="1200" dirty="0" smtClean="0">
                <a:solidFill>
                  <a:schemeClr val="accent1">
                    <a:lumMod val="50000"/>
                  </a:schemeClr>
                </a:solidFill>
                <a:latin typeface="+mj-lt"/>
              </a:rPr>
              <a:t> sera pris dans un cyclone et recommencera la partie depuis le début</a:t>
            </a:r>
          </a:p>
          <a:p>
            <a:pPr fontAlgn="base"/>
            <a:r>
              <a:rPr lang="fr-FR" sz="1200" dirty="0" smtClean="0">
                <a:solidFill>
                  <a:schemeClr val="accent1">
                    <a:lumMod val="50000"/>
                  </a:schemeClr>
                </a:solidFill>
                <a:latin typeface="+mj-lt"/>
              </a:rPr>
              <a:t>Celui qui est rejoint par un autre joueur sur la même case devra se rendre sur la case ou l’autre joueur se situait avant de jouer.</a:t>
            </a:r>
          </a:p>
          <a:p>
            <a:pPr fontAlgn="base"/>
            <a:endParaRPr lang="fr-FR" sz="1200" dirty="0" smtClean="0">
              <a:solidFill>
                <a:schemeClr val="accent1">
                  <a:lumMod val="50000"/>
                </a:schemeClr>
              </a:solidFill>
              <a:latin typeface="+mj-lt"/>
            </a:endParaRPr>
          </a:p>
          <a:p>
            <a:pPr fontAlgn="base"/>
            <a:r>
              <a:rPr lang="fr-FR" sz="1200" b="1" u="sng" dirty="0" smtClean="0">
                <a:solidFill>
                  <a:schemeClr val="accent1">
                    <a:lumMod val="50000"/>
                  </a:schemeClr>
                </a:solidFill>
                <a:latin typeface="+mj-lt"/>
              </a:rPr>
              <a:t>Comment gagner une partie de jeu de l’Île du Pacifique :</a:t>
            </a:r>
          </a:p>
          <a:p>
            <a:pPr fontAlgn="base"/>
            <a:r>
              <a:rPr lang="fr-FR" sz="1200" dirty="0" smtClean="0">
                <a:solidFill>
                  <a:schemeClr val="accent1">
                    <a:lumMod val="50000"/>
                  </a:schemeClr>
                </a:solidFill>
                <a:latin typeface="+mj-lt"/>
              </a:rPr>
              <a:t>Pour gagner une </a:t>
            </a:r>
            <a:r>
              <a:rPr lang="fr-FR" sz="1200" b="1" dirty="0" smtClean="0">
                <a:solidFill>
                  <a:schemeClr val="accent1">
                    <a:lumMod val="50000"/>
                  </a:schemeClr>
                </a:solidFill>
                <a:latin typeface="+mj-lt"/>
              </a:rPr>
              <a:t>partie de jeu de l’Île du Pacifique </a:t>
            </a:r>
            <a:r>
              <a:rPr lang="fr-FR" sz="1200" dirty="0" smtClean="0">
                <a:solidFill>
                  <a:schemeClr val="accent1">
                    <a:lumMod val="50000"/>
                  </a:schemeClr>
                </a:solidFill>
                <a:latin typeface="+mj-lt"/>
              </a:rPr>
              <a:t>, il faut être le premier à arriver sur la dernière case </a:t>
            </a:r>
            <a:r>
              <a:rPr lang="fr-FR" sz="1200" b="1" dirty="0" smtClean="0">
                <a:solidFill>
                  <a:schemeClr val="accent1">
                    <a:lumMod val="50000"/>
                  </a:schemeClr>
                </a:solidFill>
                <a:latin typeface="+mj-lt"/>
              </a:rPr>
              <a:t>63</a:t>
            </a:r>
            <a:r>
              <a:rPr lang="fr-FR" sz="1200" dirty="0" smtClean="0">
                <a:solidFill>
                  <a:schemeClr val="accent1">
                    <a:lumMod val="50000"/>
                  </a:schemeClr>
                </a:solidFill>
                <a:latin typeface="+mj-lt"/>
              </a:rPr>
              <a:t> mais avec l’obligation d’arriver pile sur cette case. Au cas où le joueur fait un score au dés supérieur au nombre de case le séparant de la victoire, il devra reculer d’autant de cases supplémentaires.</a:t>
            </a:r>
          </a:p>
        </p:txBody>
      </p:sp>
      <p:sp>
        <p:nvSpPr>
          <p:cNvPr id="3" name="Titre 1"/>
          <p:cNvSpPr txBox="1">
            <a:spLocks/>
          </p:cNvSpPr>
          <p:nvPr/>
        </p:nvSpPr>
        <p:spPr>
          <a:xfrm>
            <a:off x="179512" y="476672"/>
            <a:ext cx="8964488"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smtClean="0">
                <a:ln>
                  <a:noFill/>
                </a:ln>
                <a:solidFill>
                  <a:schemeClr val="accent2">
                    <a:lumMod val="75000"/>
                  </a:schemeClr>
                </a:solidFill>
                <a:effectLst/>
                <a:uLnTx/>
                <a:uFillTx/>
                <a:latin typeface="+mj-lt"/>
                <a:ea typeface="+mj-ea"/>
                <a:cs typeface="+mj-cs"/>
              </a:rPr>
              <a:t>2.B. Les scénarios de l’élévation du niveau de l’océan et le jeu de société : exemple du jeu de l’oie.  </a:t>
            </a:r>
            <a:endParaRPr kumimoji="0" lang="fr-FR" sz="3200" b="0" i="0" u="none" strike="noStrike" kern="1200" cap="none" spc="0" normalizeH="0" baseline="0" noProof="0" dirty="0">
              <a:ln>
                <a:noFill/>
              </a:ln>
              <a:solidFill>
                <a:schemeClr val="accent2">
                  <a:lumMod val="75000"/>
                </a:schemeClr>
              </a:solidFill>
              <a:effectLst/>
              <a:uLnTx/>
              <a:uFillTx/>
              <a:latin typeface="+mj-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79512" y="692696"/>
            <a:ext cx="8964488"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smtClean="0">
                <a:ln>
                  <a:noFill/>
                </a:ln>
                <a:solidFill>
                  <a:schemeClr val="accent2">
                    <a:lumMod val="75000"/>
                  </a:schemeClr>
                </a:solidFill>
                <a:effectLst/>
                <a:uLnTx/>
                <a:uFillTx/>
                <a:latin typeface="+mj-lt"/>
                <a:ea typeface="+mj-ea"/>
                <a:cs typeface="+mj-cs"/>
              </a:rPr>
              <a:t>2.B. </a:t>
            </a:r>
            <a:r>
              <a:rPr kumimoji="0" lang="fr-FR" sz="3200" b="0" i="0" u="none" strike="noStrike" kern="1200" cap="none" spc="0" normalizeH="0" baseline="0" noProof="0" dirty="0" smtClean="0">
                <a:ln>
                  <a:noFill/>
                </a:ln>
                <a:solidFill>
                  <a:schemeClr val="accent2">
                    <a:lumMod val="75000"/>
                  </a:schemeClr>
                </a:solidFill>
                <a:effectLst/>
                <a:uLnTx/>
                <a:uFillTx/>
                <a:latin typeface="+mj-lt"/>
                <a:ea typeface="+mj-ea"/>
                <a:cs typeface="+mj-cs"/>
              </a:rPr>
              <a:t>Vidéo : Les</a:t>
            </a:r>
            <a:r>
              <a:rPr kumimoji="0" lang="fr-FR" sz="3200" b="0" i="0" u="none" strike="noStrike" kern="1200" cap="none" spc="0" normalizeH="0" noProof="0" dirty="0" smtClean="0">
                <a:ln>
                  <a:noFill/>
                </a:ln>
                <a:solidFill>
                  <a:schemeClr val="accent2">
                    <a:lumMod val="75000"/>
                  </a:schemeClr>
                </a:solidFill>
                <a:effectLst/>
                <a:uLnTx/>
                <a:uFillTx/>
                <a:latin typeface="+mj-lt"/>
                <a:ea typeface="+mj-ea"/>
                <a:cs typeface="+mj-cs"/>
              </a:rPr>
              <a:t> </a:t>
            </a:r>
            <a:r>
              <a:rPr kumimoji="0" lang="fr-FR" sz="3200" b="0" i="0" u="none" strike="noStrike" kern="1200" cap="none" spc="0" normalizeH="0" noProof="0" dirty="0" smtClean="0">
                <a:ln>
                  <a:noFill/>
                </a:ln>
                <a:solidFill>
                  <a:schemeClr val="accent2">
                    <a:lumMod val="75000"/>
                  </a:schemeClr>
                </a:solidFill>
                <a:effectLst/>
                <a:uLnTx/>
                <a:uFillTx/>
                <a:latin typeface="+mj-lt"/>
                <a:ea typeface="+mj-ea"/>
                <a:cs typeface="+mj-cs"/>
              </a:rPr>
              <a:t>caractéristiques du reportage </a:t>
            </a:r>
            <a:endParaRPr kumimoji="0" lang="fr-FR" sz="3200" b="0" i="0" u="none" strike="noStrike" kern="1200" cap="none" spc="0" normalizeH="0" baseline="0" noProof="0" dirty="0">
              <a:ln>
                <a:noFill/>
              </a:ln>
              <a:solidFill>
                <a:schemeClr val="accent2">
                  <a:lumMod val="75000"/>
                </a:schemeClr>
              </a:solidFill>
              <a:effectLst/>
              <a:uLnTx/>
              <a:uFillTx/>
              <a:latin typeface="+mj-lt"/>
              <a:ea typeface="+mj-ea"/>
              <a:cs typeface="+mj-cs"/>
            </a:endParaRPr>
          </a:p>
        </p:txBody>
      </p:sp>
      <p:sp>
        <p:nvSpPr>
          <p:cNvPr id="3" name="ZoneTexte 2"/>
          <p:cNvSpPr txBox="1"/>
          <p:nvPr/>
        </p:nvSpPr>
        <p:spPr>
          <a:xfrm>
            <a:off x="395536" y="1484784"/>
            <a:ext cx="8352928" cy="2308324"/>
          </a:xfrm>
          <a:prstGeom prst="rect">
            <a:avLst/>
          </a:prstGeom>
          <a:noFill/>
        </p:spPr>
        <p:txBody>
          <a:bodyPr wrap="square" rtlCol="0">
            <a:spAutoFit/>
          </a:bodyPr>
          <a:lstStyle/>
          <a:p>
            <a:r>
              <a:rPr lang="fr-FR" b="1" dirty="0" smtClean="0">
                <a:solidFill>
                  <a:schemeClr val="tx2"/>
                </a:solidFill>
                <a:latin typeface="+mj-lt"/>
              </a:rPr>
              <a:t>Le reportage : </a:t>
            </a:r>
            <a:r>
              <a:rPr lang="fr-FR" dirty="0" smtClean="0">
                <a:solidFill>
                  <a:schemeClr val="tx2"/>
                </a:solidFill>
                <a:latin typeface="+mj-lt"/>
              </a:rPr>
              <a:t>C’est le fait de se rendre sur le terrain pour rencontrer  les acteurs d’un événement, leur donner la parole, montrer le cadre de cet événement et y ajouter des informations que ne donne pas l’image. </a:t>
            </a:r>
          </a:p>
          <a:p>
            <a:endParaRPr lang="fr-FR" dirty="0" smtClean="0">
              <a:solidFill>
                <a:schemeClr val="tx2"/>
              </a:solidFill>
              <a:latin typeface="+mj-lt"/>
            </a:endParaRPr>
          </a:p>
          <a:p>
            <a:r>
              <a:rPr lang="fr-FR" b="1" dirty="0" smtClean="0">
                <a:solidFill>
                  <a:schemeClr val="tx2"/>
                </a:solidFill>
                <a:latin typeface="+mj-lt"/>
              </a:rPr>
              <a:t>Le reportage doit répondre rapidement (</a:t>
            </a:r>
            <a:r>
              <a:rPr lang="fr-FR" b="1" smtClean="0">
                <a:solidFill>
                  <a:schemeClr val="tx2"/>
                </a:solidFill>
                <a:latin typeface="+mj-lt"/>
              </a:rPr>
              <a:t>3 minutes) aux </a:t>
            </a:r>
            <a:r>
              <a:rPr lang="fr-FR" b="1" dirty="0" smtClean="0">
                <a:solidFill>
                  <a:schemeClr val="tx2"/>
                </a:solidFill>
                <a:latin typeface="+mj-lt"/>
              </a:rPr>
              <a:t>5W</a:t>
            </a:r>
          </a:p>
          <a:p>
            <a:pPr algn="r"/>
            <a:r>
              <a:rPr lang="fr-FR" b="1" dirty="0" err="1" smtClean="0">
                <a:solidFill>
                  <a:schemeClr val="tx2"/>
                </a:solidFill>
                <a:latin typeface="+mj-lt"/>
              </a:rPr>
              <a:t>What</a:t>
            </a:r>
            <a:r>
              <a:rPr lang="fr-FR" b="1" dirty="0" smtClean="0">
                <a:solidFill>
                  <a:schemeClr val="tx2"/>
                </a:solidFill>
                <a:latin typeface="+mj-lt"/>
              </a:rPr>
              <a:t>, </a:t>
            </a:r>
            <a:r>
              <a:rPr lang="fr-FR" b="1" dirty="0" err="1" smtClean="0">
                <a:solidFill>
                  <a:schemeClr val="tx2"/>
                </a:solidFill>
                <a:latin typeface="+mj-lt"/>
              </a:rPr>
              <a:t>Who</a:t>
            </a:r>
            <a:r>
              <a:rPr lang="fr-FR" b="1" dirty="0" smtClean="0">
                <a:solidFill>
                  <a:schemeClr val="tx2"/>
                </a:solidFill>
                <a:latin typeface="+mj-lt"/>
              </a:rPr>
              <a:t>, </a:t>
            </a:r>
            <a:r>
              <a:rPr lang="fr-FR" b="1" dirty="0" err="1" smtClean="0">
                <a:solidFill>
                  <a:schemeClr val="tx2"/>
                </a:solidFill>
                <a:latin typeface="+mj-lt"/>
              </a:rPr>
              <a:t>When</a:t>
            </a:r>
            <a:r>
              <a:rPr lang="fr-FR" b="1" dirty="0" smtClean="0">
                <a:solidFill>
                  <a:schemeClr val="tx2"/>
                </a:solidFill>
                <a:latin typeface="+mj-lt"/>
              </a:rPr>
              <a:t>, </a:t>
            </a:r>
            <a:r>
              <a:rPr lang="fr-FR" b="1" dirty="0" err="1" smtClean="0">
                <a:solidFill>
                  <a:schemeClr val="tx2"/>
                </a:solidFill>
                <a:latin typeface="+mj-lt"/>
              </a:rPr>
              <a:t>Where</a:t>
            </a:r>
            <a:r>
              <a:rPr lang="fr-FR" b="1" dirty="0" smtClean="0">
                <a:solidFill>
                  <a:schemeClr val="tx2"/>
                </a:solidFill>
                <a:latin typeface="+mj-lt"/>
              </a:rPr>
              <a:t>, </a:t>
            </a:r>
            <a:r>
              <a:rPr lang="fr-FR" b="1" dirty="0" err="1" smtClean="0">
                <a:solidFill>
                  <a:schemeClr val="tx2"/>
                </a:solidFill>
                <a:latin typeface="+mj-lt"/>
              </a:rPr>
              <a:t>Why</a:t>
            </a:r>
            <a:r>
              <a:rPr lang="fr-FR" b="1" dirty="0" smtClean="0">
                <a:solidFill>
                  <a:schemeClr val="tx2"/>
                </a:solidFill>
                <a:latin typeface="+mj-lt"/>
              </a:rPr>
              <a:t> ?</a:t>
            </a:r>
          </a:p>
          <a:p>
            <a:pPr algn="r"/>
            <a:endParaRPr lang="fr-FR" b="1" dirty="0" smtClean="0">
              <a:solidFill>
                <a:schemeClr val="tx2"/>
              </a:solidFill>
              <a:latin typeface="+mj-lt"/>
            </a:endParaRPr>
          </a:p>
          <a:p>
            <a:pPr algn="r"/>
            <a:r>
              <a:rPr lang="fr-FR" b="1" dirty="0" smtClean="0">
                <a:solidFill>
                  <a:schemeClr val="tx2"/>
                </a:solidFill>
                <a:latin typeface="+mj-lt"/>
              </a:rPr>
              <a:t> </a:t>
            </a:r>
            <a:endParaRPr lang="fr-FR" b="1" dirty="0">
              <a:solidFill>
                <a:schemeClr val="tx2"/>
              </a:solidFill>
              <a:latin typeface="+mj-lt"/>
            </a:endParaRPr>
          </a:p>
        </p:txBody>
      </p:sp>
      <p:pic>
        <p:nvPicPr>
          <p:cNvPr id="1027" name="Picture 3"/>
          <p:cNvPicPr>
            <a:picLocks noChangeAspect="1" noChangeArrowheads="1"/>
          </p:cNvPicPr>
          <p:nvPr/>
        </p:nvPicPr>
        <p:blipFill>
          <a:blip r:embed="rId2" cstate="print"/>
          <a:srcRect/>
          <a:stretch>
            <a:fillRect/>
          </a:stretch>
        </p:blipFill>
        <p:spPr bwMode="auto">
          <a:xfrm>
            <a:off x="0" y="3182173"/>
            <a:ext cx="9144000" cy="3675827"/>
          </a:xfrm>
          <a:prstGeom prst="rect">
            <a:avLst/>
          </a:prstGeom>
          <a:noFill/>
          <a:ln w="9525">
            <a:noFill/>
            <a:miter lim="800000"/>
            <a:headEnd/>
            <a:tailEnd/>
          </a:ln>
        </p:spPr>
      </p:pic>
      <p:sp>
        <p:nvSpPr>
          <p:cNvPr id="6" name="ZoneTexte 5"/>
          <p:cNvSpPr txBox="1"/>
          <p:nvPr/>
        </p:nvSpPr>
        <p:spPr>
          <a:xfrm>
            <a:off x="251520" y="6525344"/>
            <a:ext cx="5760640" cy="338554"/>
          </a:xfrm>
          <a:prstGeom prst="rect">
            <a:avLst/>
          </a:prstGeom>
          <a:noFill/>
        </p:spPr>
        <p:txBody>
          <a:bodyPr wrap="square" rtlCol="0">
            <a:spAutoFit/>
          </a:bodyPr>
          <a:lstStyle/>
          <a:p>
            <a:r>
              <a:rPr lang="fr-FR" sz="1600" dirty="0" smtClean="0">
                <a:solidFill>
                  <a:schemeClr val="tx2"/>
                </a:solidFill>
                <a:latin typeface="+mj-lt"/>
              </a:rPr>
              <a:t>Conférence vidéo – Formation Tara Expéditions</a:t>
            </a:r>
            <a:endParaRPr lang="fr-FR" sz="1600" dirty="0">
              <a:solidFill>
                <a:schemeClr val="tx2"/>
              </a:solidFill>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24744"/>
            <a:ext cx="8496944" cy="1143000"/>
          </a:xfrm>
        </p:spPr>
        <p:txBody>
          <a:bodyPr>
            <a:noAutofit/>
          </a:bodyPr>
          <a:lstStyle/>
          <a:p>
            <a:pPr algn="ctr"/>
            <a:r>
              <a:rPr lang="fr-FR" sz="3200" dirty="0" smtClean="0">
                <a:solidFill>
                  <a:schemeClr val="accent2">
                    <a:lumMod val="75000"/>
                  </a:schemeClr>
                </a:solidFill>
              </a:rPr>
              <a:t>1.A. L’EPI dans le programme de 5</a:t>
            </a:r>
            <a:r>
              <a:rPr lang="fr-FR" sz="3200" baseline="30000" dirty="0" smtClean="0">
                <a:solidFill>
                  <a:schemeClr val="accent2">
                    <a:lumMod val="75000"/>
                  </a:schemeClr>
                </a:solidFill>
              </a:rPr>
              <a:t>e</a:t>
            </a:r>
            <a:r>
              <a:rPr lang="fr-FR" sz="3200" dirty="0" smtClean="0">
                <a:solidFill>
                  <a:schemeClr val="accent2">
                    <a:lumMod val="75000"/>
                  </a:schemeClr>
                </a:solidFill>
              </a:rPr>
              <a:t> </a:t>
            </a:r>
            <a:r>
              <a:rPr lang="fr-FR" sz="3200" baseline="30000" dirty="0" smtClean="0">
                <a:solidFill>
                  <a:schemeClr val="accent2">
                    <a:lumMod val="75000"/>
                  </a:schemeClr>
                </a:solidFill>
              </a:rPr>
              <a:t/>
            </a:r>
            <a:br>
              <a:rPr lang="fr-FR" sz="3200" baseline="30000" dirty="0" smtClean="0">
                <a:solidFill>
                  <a:schemeClr val="accent2">
                    <a:lumMod val="75000"/>
                  </a:schemeClr>
                </a:solidFill>
              </a:rPr>
            </a:br>
            <a:r>
              <a:rPr lang="fr-FR" sz="3200" dirty="0" smtClean="0">
                <a:solidFill>
                  <a:schemeClr val="accent2">
                    <a:lumMod val="75000"/>
                  </a:schemeClr>
                </a:solidFill>
              </a:rPr>
              <a:t>en </a:t>
            </a:r>
            <a:r>
              <a:rPr lang="fr-FR" sz="3200" u="sng" dirty="0" smtClean="0">
                <a:solidFill>
                  <a:schemeClr val="accent2">
                    <a:lumMod val="75000"/>
                  </a:schemeClr>
                </a:solidFill>
              </a:rPr>
              <a:t>Enseignement Moral et Civique    </a:t>
            </a:r>
            <a:r>
              <a:rPr lang="fr-FR" sz="3200" dirty="0" smtClean="0"/>
              <a:t/>
            </a:r>
            <a:br>
              <a:rPr lang="fr-FR" sz="3200" dirty="0" smtClean="0"/>
            </a:br>
            <a:r>
              <a:rPr lang="fr-FR" sz="3200" dirty="0" smtClean="0">
                <a:solidFill>
                  <a:schemeClr val="accent2">
                    <a:lumMod val="75000"/>
                  </a:schemeClr>
                </a:solidFill>
              </a:rPr>
              <a:t> </a:t>
            </a:r>
            <a:endParaRPr lang="fr-FR" sz="2800" dirty="0"/>
          </a:p>
        </p:txBody>
      </p:sp>
      <p:pic>
        <p:nvPicPr>
          <p:cNvPr id="1026" name="Picture 2"/>
          <p:cNvPicPr>
            <a:picLocks noChangeAspect="1" noChangeArrowheads="1"/>
          </p:cNvPicPr>
          <p:nvPr/>
        </p:nvPicPr>
        <p:blipFill>
          <a:blip r:embed="rId2" cstate="print"/>
          <a:srcRect/>
          <a:stretch>
            <a:fillRect/>
          </a:stretch>
        </p:blipFill>
        <p:spPr bwMode="auto">
          <a:xfrm>
            <a:off x="1619672" y="2132856"/>
            <a:ext cx="4538836" cy="170858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691680" y="4077072"/>
            <a:ext cx="5940152" cy="1927357"/>
          </a:xfrm>
          <a:prstGeom prst="rect">
            <a:avLst/>
          </a:prstGeom>
          <a:noFill/>
          <a:ln w="9525">
            <a:noFill/>
            <a:miter lim="800000"/>
            <a:headEnd/>
            <a:tailEnd/>
          </a:ln>
        </p:spPr>
      </p:pic>
      <p:sp>
        <p:nvSpPr>
          <p:cNvPr id="5" name="Rectangle 4"/>
          <p:cNvSpPr/>
          <p:nvPr/>
        </p:nvSpPr>
        <p:spPr>
          <a:xfrm>
            <a:off x="1619672" y="3645024"/>
            <a:ext cx="266429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619672" y="5445224"/>
            <a:ext cx="6048672"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24744"/>
            <a:ext cx="8496944" cy="1143000"/>
          </a:xfrm>
        </p:spPr>
        <p:txBody>
          <a:bodyPr>
            <a:noAutofit/>
          </a:bodyPr>
          <a:lstStyle/>
          <a:p>
            <a:pPr algn="ctr"/>
            <a:r>
              <a:rPr lang="fr-FR" sz="3200" dirty="0" smtClean="0">
                <a:solidFill>
                  <a:schemeClr val="accent2">
                    <a:lumMod val="75000"/>
                  </a:schemeClr>
                </a:solidFill>
              </a:rPr>
              <a:t>1.A. L’EPI dans le programme de 5</a:t>
            </a:r>
            <a:r>
              <a:rPr lang="fr-FR" sz="3200" baseline="30000" dirty="0" smtClean="0">
                <a:solidFill>
                  <a:schemeClr val="accent2">
                    <a:lumMod val="75000"/>
                  </a:schemeClr>
                </a:solidFill>
              </a:rPr>
              <a:t>e</a:t>
            </a:r>
            <a:r>
              <a:rPr lang="fr-FR" sz="3200" dirty="0" smtClean="0">
                <a:solidFill>
                  <a:schemeClr val="accent2">
                    <a:lumMod val="75000"/>
                  </a:schemeClr>
                </a:solidFill>
              </a:rPr>
              <a:t> </a:t>
            </a:r>
            <a:r>
              <a:rPr lang="fr-FR" sz="3200" baseline="30000" dirty="0" smtClean="0">
                <a:solidFill>
                  <a:schemeClr val="accent2">
                    <a:lumMod val="75000"/>
                  </a:schemeClr>
                </a:solidFill>
              </a:rPr>
              <a:t/>
            </a:r>
            <a:br>
              <a:rPr lang="fr-FR" sz="3200" baseline="30000" dirty="0" smtClean="0">
                <a:solidFill>
                  <a:schemeClr val="accent2">
                    <a:lumMod val="75000"/>
                  </a:schemeClr>
                </a:solidFill>
              </a:rPr>
            </a:br>
            <a:r>
              <a:rPr lang="fr-FR" sz="3200" dirty="0" smtClean="0">
                <a:solidFill>
                  <a:schemeClr val="accent2">
                    <a:lumMod val="75000"/>
                  </a:schemeClr>
                </a:solidFill>
              </a:rPr>
              <a:t>en </a:t>
            </a:r>
            <a:r>
              <a:rPr lang="fr-FR" sz="3200" u="sng" dirty="0" smtClean="0">
                <a:solidFill>
                  <a:schemeClr val="accent2">
                    <a:lumMod val="75000"/>
                  </a:schemeClr>
                </a:solidFill>
              </a:rPr>
              <a:t>Sciences et vie de la terre  </a:t>
            </a:r>
            <a:r>
              <a:rPr lang="fr-FR" sz="3200" dirty="0" smtClean="0"/>
              <a:t/>
            </a:r>
            <a:br>
              <a:rPr lang="fr-FR" sz="3200" dirty="0" smtClean="0"/>
            </a:br>
            <a:r>
              <a:rPr lang="fr-FR" sz="3200" dirty="0" smtClean="0">
                <a:solidFill>
                  <a:schemeClr val="accent2">
                    <a:lumMod val="75000"/>
                  </a:schemeClr>
                </a:solidFill>
              </a:rPr>
              <a:t> </a:t>
            </a:r>
            <a:endParaRPr lang="fr-FR" sz="2800" dirty="0"/>
          </a:p>
        </p:txBody>
      </p:sp>
      <p:pic>
        <p:nvPicPr>
          <p:cNvPr id="5123" name="Picture 3"/>
          <p:cNvPicPr>
            <a:picLocks noChangeAspect="1" noChangeArrowheads="1"/>
          </p:cNvPicPr>
          <p:nvPr/>
        </p:nvPicPr>
        <p:blipFill>
          <a:blip r:embed="rId2" cstate="print"/>
          <a:srcRect/>
          <a:stretch>
            <a:fillRect/>
          </a:stretch>
        </p:blipFill>
        <p:spPr bwMode="auto">
          <a:xfrm>
            <a:off x="1403648" y="2420888"/>
            <a:ext cx="6124575" cy="495300"/>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1403648" y="2867025"/>
            <a:ext cx="6134100" cy="3990975"/>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179512" y="1916832"/>
            <a:ext cx="5362575" cy="342900"/>
          </a:xfrm>
          <a:prstGeom prst="rect">
            <a:avLst/>
          </a:prstGeom>
          <a:noFill/>
          <a:ln w="9525">
            <a:noFill/>
            <a:miter lim="800000"/>
            <a:headEnd/>
            <a:tailEnd/>
          </a:ln>
        </p:spPr>
      </p:pic>
      <p:sp>
        <p:nvSpPr>
          <p:cNvPr id="9" name="Rectangle 8"/>
          <p:cNvSpPr/>
          <p:nvPr/>
        </p:nvSpPr>
        <p:spPr>
          <a:xfrm>
            <a:off x="1403648" y="3789040"/>
            <a:ext cx="3024336" cy="9361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475656" y="5229200"/>
            <a:ext cx="3024336"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499992" y="4869160"/>
            <a:ext cx="3024336" cy="17281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24744"/>
            <a:ext cx="8496944" cy="1143000"/>
          </a:xfrm>
        </p:spPr>
        <p:txBody>
          <a:bodyPr>
            <a:noAutofit/>
          </a:bodyPr>
          <a:lstStyle/>
          <a:p>
            <a:pPr algn="ctr"/>
            <a:r>
              <a:rPr lang="fr-FR" sz="3200" dirty="0" smtClean="0">
                <a:solidFill>
                  <a:schemeClr val="accent2">
                    <a:lumMod val="75000"/>
                  </a:schemeClr>
                </a:solidFill>
              </a:rPr>
              <a:t>1.A. L’EPI dans le programme de 5</a:t>
            </a:r>
            <a:r>
              <a:rPr lang="fr-FR" sz="3200" baseline="30000" dirty="0" smtClean="0">
                <a:solidFill>
                  <a:schemeClr val="accent2">
                    <a:lumMod val="75000"/>
                  </a:schemeClr>
                </a:solidFill>
              </a:rPr>
              <a:t>e</a:t>
            </a:r>
            <a:r>
              <a:rPr lang="fr-FR" sz="3200" dirty="0" smtClean="0">
                <a:solidFill>
                  <a:schemeClr val="accent2">
                    <a:lumMod val="75000"/>
                  </a:schemeClr>
                </a:solidFill>
              </a:rPr>
              <a:t> </a:t>
            </a:r>
            <a:r>
              <a:rPr lang="fr-FR" sz="3200" baseline="30000" dirty="0" smtClean="0">
                <a:solidFill>
                  <a:schemeClr val="accent2">
                    <a:lumMod val="75000"/>
                  </a:schemeClr>
                </a:solidFill>
              </a:rPr>
              <a:t/>
            </a:r>
            <a:br>
              <a:rPr lang="fr-FR" sz="3200" baseline="30000" dirty="0" smtClean="0">
                <a:solidFill>
                  <a:schemeClr val="accent2">
                    <a:lumMod val="75000"/>
                  </a:schemeClr>
                </a:solidFill>
              </a:rPr>
            </a:br>
            <a:r>
              <a:rPr lang="fr-FR" sz="3200" dirty="0" smtClean="0">
                <a:solidFill>
                  <a:schemeClr val="accent2">
                    <a:lumMod val="75000"/>
                  </a:schemeClr>
                </a:solidFill>
              </a:rPr>
              <a:t>en </a:t>
            </a:r>
            <a:r>
              <a:rPr lang="fr-FR" sz="3200" u="sng" dirty="0" smtClean="0">
                <a:solidFill>
                  <a:schemeClr val="accent2">
                    <a:lumMod val="75000"/>
                  </a:schemeClr>
                </a:solidFill>
              </a:rPr>
              <a:t>Sciences et vie de la terre  </a:t>
            </a:r>
            <a:r>
              <a:rPr lang="fr-FR" sz="3200" dirty="0" smtClean="0"/>
              <a:t/>
            </a:r>
            <a:br>
              <a:rPr lang="fr-FR" sz="3200" dirty="0" smtClean="0"/>
            </a:br>
            <a:r>
              <a:rPr lang="fr-FR" sz="3200" dirty="0" smtClean="0">
                <a:solidFill>
                  <a:schemeClr val="accent2">
                    <a:lumMod val="75000"/>
                  </a:schemeClr>
                </a:solidFill>
              </a:rPr>
              <a:t> </a:t>
            </a:r>
            <a:endParaRPr lang="fr-FR" sz="2800" dirty="0"/>
          </a:p>
        </p:txBody>
      </p:sp>
      <p:pic>
        <p:nvPicPr>
          <p:cNvPr id="5123" name="Picture 3"/>
          <p:cNvPicPr>
            <a:picLocks noChangeAspect="1" noChangeArrowheads="1"/>
          </p:cNvPicPr>
          <p:nvPr/>
        </p:nvPicPr>
        <p:blipFill>
          <a:blip r:embed="rId2" cstate="print"/>
          <a:srcRect/>
          <a:stretch>
            <a:fillRect/>
          </a:stretch>
        </p:blipFill>
        <p:spPr bwMode="auto">
          <a:xfrm>
            <a:off x="1403648" y="1988840"/>
            <a:ext cx="6124575" cy="495300"/>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1403648" y="2428875"/>
            <a:ext cx="6115050" cy="4429125"/>
          </a:xfrm>
          <a:prstGeom prst="rect">
            <a:avLst/>
          </a:prstGeom>
          <a:noFill/>
          <a:ln w="9525">
            <a:noFill/>
            <a:miter lim="800000"/>
            <a:headEnd/>
            <a:tailEnd/>
          </a:ln>
        </p:spPr>
      </p:pic>
      <p:sp>
        <p:nvSpPr>
          <p:cNvPr id="6" name="Rectangle 5"/>
          <p:cNvSpPr/>
          <p:nvPr/>
        </p:nvSpPr>
        <p:spPr>
          <a:xfrm>
            <a:off x="1403648" y="2420888"/>
            <a:ext cx="3024336" cy="43204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427984" y="2420888"/>
            <a:ext cx="3096344" cy="43204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31640" y="2924944"/>
            <a:ext cx="6206973" cy="3384376"/>
          </a:xfrm>
          <a:prstGeom prst="rect">
            <a:avLst/>
          </a:prstGeom>
          <a:noFill/>
          <a:ln w="9525">
            <a:noFill/>
            <a:miter lim="800000"/>
            <a:headEnd/>
            <a:tailEnd/>
          </a:ln>
        </p:spPr>
      </p:pic>
      <p:sp>
        <p:nvSpPr>
          <p:cNvPr id="2" name="Titre 1"/>
          <p:cNvSpPr>
            <a:spLocks noGrp="1"/>
          </p:cNvSpPr>
          <p:nvPr>
            <p:ph type="title"/>
          </p:nvPr>
        </p:nvSpPr>
        <p:spPr>
          <a:xfrm>
            <a:off x="323528" y="1124744"/>
            <a:ext cx="8496944" cy="1143000"/>
          </a:xfrm>
        </p:spPr>
        <p:txBody>
          <a:bodyPr>
            <a:noAutofit/>
          </a:bodyPr>
          <a:lstStyle/>
          <a:p>
            <a:pPr algn="ctr"/>
            <a:r>
              <a:rPr lang="fr-FR" sz="3200" dirty="0" smtClean="0">
                <a:solidFill>
                  <a:schemeClr val="accent2">
                    <a:lumMod val="75000"/>
                  </a:schemeClr>
                </a:solidFill>
              </a:rPr>
              <a:t>1.A. L’EPI dans le programme de 5</a:t>
            </a:r>
            <a:r>
              <a:rPr lang="fr-FR" sz="3200" baseline="30000" dirty="0" smtClean="0">
                <a:solidFill>
                  <a:schemeClr val="accent2">
                    <a:lumMod val="75000"/>
                  </a:schemeClr>
                </a:solidFill>
              </a:rPr>
              <a:t>e</a:t>
            </a:r>
            <a:r>
              <a:rPr lang="fr-FR" sz="3200" dirty="0" smtClean="0">
                <a:solidFill>
                  <a:schemeClr val="accent2">
                    <a:lumMod val="75000"/>
                  </a:schemeClr>
                </a:solidFill>
              </a:rPr>
              <a:t> </a:t>
            </a:r>
            <a:r>
              <a:rPr lang="fr-FR" sz="3200" baseline="30000" dirty="0" smtClean="0">
                <a:solidFill>
                  <a:schemeClr val="accent2">
                    <a:lumMod val="75000"/>
                  </a:schemeClr>
                </a:solidFill>
              </a:rPr>
              <a:t/>
            </a:r>
            <a:br>
              <a:rPr lang="fr-FR" sz="3200" baseline="30000" dirty="0" smtClean="0">
                <a:solidFill>
                  <a:schemeClr val="accent2">
                    <a:lumMod val="75000"/>
                  </a:schemeClr>
                </a:solidFill>
              </a:rPr>
            </a:br>
            <a:r>
              <a:rPr lang="fr-FR" sz="3200" dirty="0" smtClean="0">
                <a:solidFill>
                  <a:schemeClr val="accent2">
                    <a:lumMod val="75000"/>
                  </a:schemeClr>
                </a:solidFill>
              </a:rPr>
              <a:t>en </a:t>
            </a:r>
            <a:r>
              <a:rPr lang="fr-FR" sz="3200" u="sng" dirty="0" smtClean="0">
                <a:solidFill>
                  <a:schemeClr val="accent2">
                    <a:lumMod val="75000"/>
                  </a:schemeClr>
                </a:solidFill>
              </a:rPr>
              <a:t>Géographie</a:t>
            </a:r>
            <a:r>
              <a:rPr lang="fr-FR" sz="3200" dirty="0" smtClean="0">
                <a:solidFill>
                  <a:schemeClr val="accent2">
                    <a:lumMod val="75000"/>
                  </a:schemeClr>
                </a:solidFill>
              </a:rPr>
              <a:t> </a:t>
            </a:r>
            <a:r>
              <a:rPr lang="fr-FR" sz="3200" dirty="0" smtClean="0"/>
              <a:t/>
            </a:r>
            <a:br>
              <a:rPr lang="fr-FR" sz="3200" dirty="0" smtClean="0"/>
            </a:br>
            <a:r>
              <a:rPr lang="fr-FR" sz="3200" dirty="0" smtClean="0">
                <a:solidFill>
                  <a:schemeClr val="accent2">
                    <a:lumMod val="75000"/>
                  </a:schemeClr>
                </a:solidFill>
              </a:rPr>
              <a:t> </a:t>
            </a:r>
            <a:endParaRPr lang="fr-FR" sz="2800" dirty="0"/>
          </a:p>
        </p:txBody>
      </p:sp>
      <p:pic>
        <p:nvPicPr>
          <p:cNvPr id="2051" name="Picture 3"/>
          <p:cNvPicPr>
            <a:picLocks noChangeAspect="1" noChangeArrowheads="1"/>
          </p:cNvPicPr>
          <p:nvPr/>
        </p:nvPicPr>
        <p:blipFill>
          <a:blip r:embed="rId3" cstate="print"/>
          <a:srcRect/>
          <a:stretch>
            <a:fillRect/>
          </a:stretch>
        </p:blipFill>
        <p:spPr bwMode="auto">
          <a:xfrm>
            <a:off x="1331640" y="2204864"/>
            <a:ext cx="6153150" cy="781050"/>
          </a:xfrm>
          <a:prstGeom prst="rect">
            <a:avLst/>
          </a:prstGeom>
          <a:noFill/>
          <a:ln w="9525">
            <a:noFill/>
            <a:miter lim="800000"/>
            <a:headEnd/>
            <a:tailEnd/>
          </a:ln>
        </p:spPr>
      </p:pic>
      <p:sp>
        <p:nvSpPr>
          <p:cNvPr id="5" name="Rectangle 4"/>
          <p:cNvSpPr/>
          <p:nvPr/>
        </p:nvSpPr>
        <p:spPr>
          <a:xfrm>
            <a:off x="1331640" y="2996952"/>
            <a:ext cx="1800200" cy="12961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203848" y="2996952"/>
            <a:ext cx="4248472" cy="20162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520" y="1844824"/>
            <a:ext cx="8532440" cy="3997606"/>
          </a:xfrm>
          <a:prstGeom prst="rect">
            <a:avLst/>
          </a:prstGeom>
          <a:noFill/>
          <a:ln w="9525">
            <a:noFill/>
            <a:miter lim="800000"/>
            <a:headEnd/>
            <a:tailEnd/>
          </a:ln>
        </p:spPr>
      </p:pic>
      <p:sp>
        <p:nvSpPr>
          <p:cNvPr id="2" name="Titre 1"/>
          <p:cNvSpPr>
            <a:spLocks noGrp="1"/>
          </p:cNvSpPr>
          <p:nvPr>
            <p:ph type="title"/>
          </p:nvPr>
        </p:nvSpPr>
        <p:spPr>
          <a:xfrm>
            <a:off x="323528" y="1124744"/>
            <a:ext cx="8496944" cy="1143000"/>
          </a:xfrm>
        </p:spPr>
        <p:txBody>
          <a:bodyPr>
            <a:noAutofit/>
          </a:bodyPr>
          <a:lstStyle/>
          <a:p>
            <a:pPr algn="ctr"/>
            <a:r>
              <a:rPr lang="fr-FR" sz="3200" dirty="0" smtClean="0">
                <a:solidFill>
                  <a:schemeClr val="accent2">
                    <a:lumMod val="75000"/>
                  </a:schemeClr>
                </a:solidFill>
              </a:rPr>
              <a:t>1.A. Le projet dans le programme de Seconde </a:t>
            </a:r>
            <a:r>
              <a:rPr lang="fr-FR" sz="3200" baseline="30000" dirty="0" smtClean="0">
                <a:solidFill>
                  <a:schemeClr val="accent2">
                    <a:lumMod val="75000"/>
                  </a:schemeClr>
                </a:solidFill>
              </a:rPr>
              <a:t/>
            </a:r>
            <a:br>
              <a:rPr lang="fr-FR" sz="3200" baseline="30000" dirty="0" smtClean="0">
                <a:solidFill>
                  <a:schemeClr val="accent2">
                    <a:lumMod val="75000"/>
                  </a:schemeClr>
                </a:solidFill>
              </a:rPr>
            </a:br>
            <a:r>
              <a:rPr lang="fr-FR" sz="3200" dirty="0" smtClean="0">
                <a:solidFill>
                  <a:schemeClr val="accent2">
                    <a:lumMod val="75000"/>
                  </a:schemeClr>
                </a:solidFill>
              </a:rPr>
              <a:t>en </a:t>
            </a:r>
            <a:r>
              <a:rPr lang="fr-FR" sz="3200" u="sng" dirty="0" smtClean="0">
                <a:solidFill>
                  <a:schemeClr val="accent2">
                    <a:lumMod val="75000"/>
                  </a:schemeClr>
                </a:solidFill>
              </a:rPr>
              <a:t>Géographie</a:t>
            </a:r>
            <a:r>
              <a:rPr lang="fr-FR" sz="3200" dirty="0" smtClean="0">
                <a:solidFill>
                  <a:schemeClr val="accent2">
                    <a:lumMod val="75000"/>
                  </a:schemeClr>
                </a:solidFill>
              </a:rPr>
              <a:t> </a:t>
            </a:r>
            <a:r>
              <a:rPr lang="fr-FR" sz="3200" dirty="0" smtClean="0"/>
              <a:t/>
            </a:r>
            <a:br>
              <a:rPr lang="fr-FR" sz="3200" dirty="0" smtClean="0"/>
            </a:br>
            <a:r>
              <a:rPr lang="fr-FR" sz="3200" dirty="0" smtClean="0">
                <a:solidFill>
                  <a:schemeClr val="accent2">
                    <a:lumMod val="75000"/>
                  </a:schemeClr>
                </a:solidFill>
              </a:rPr>
              <a:t> </a:t>
            </a:r>
            <a:endParaRPr lang="fr-FR" sz="2800" dirty="0"/>
          </a:p>
        </p:txBody>
      </p:sp>
      <p:sp>
        <p:nvSpPr>
          <p:cNvPr id="4" name="Rectangle 3"/>
          <p:cNvSpPr/>
          <p:nvPr/>
        </p:nvSpPr>
        <p:spPr>
          <a:xfrm>
            <a:off x="899592" y="4077072"/>
            <a:ext cx="7632848" cy="16561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764704"/>
            <a:ext cx="8305800" cy="1143000"/>
          </a:xfrm>
        </p:spPr>
        <p:txBody>
          <a:bodyPr>
            <a:noAutofit/>
          </a:bodyPr>
          <a:lstStyle/>
          <a:p>
            <a:r>
              <a:rPr lang="fr-FR" sz="3200" dirty="0" smtClean="0">
                <a:solidFill>
                  <a:schemeClr val="accent2">
                    <a:lumMod val="75000"/>
                  </a:schemeClr>
                </a:solidFill>
              </a:rPr>
              <a:t>1.B. La thématique, la problématique et les réalisations attendues </a:t>
            </a:r>
            <a:endParaRPr lang="fr-FR" sz="3200" dirty="0"/>
          </a:p>
        </p:txBody>
      </p:sp>
      <p:graphicFrame>
        <p:nvGraphicFramePr>
          <p:cNvPr id="3" name="Tableau 2"/>
          <p:cNvGraphicFramePr>
            <a:graphicFrameLocks noGrp="1"/>
          </p:cNvGraphicFramePr>
          <p:nvPr/>
        </p:nvGraphicFramePr>
        <p:xfrm>
          <a:off x="251520" y="1988840"/>
          <a:ext cx="8640960" cy="4846320"/>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1887941"/>
                <a:gridCol w="6753019"/>
              </a:tblGrid>
              <a:tr h="370840">
                <a:tc>
                  <a:txBody>
                    <a:bodyPr/>
                    <a:lstStyle/>
                    <a:p>
                      <a:pPr algn="ctr"/>
                      <a:r>
                        <a:rPr lang="fr-FR" sz="2000" dirty="0" smtClean="0">
                          <a:latin typeface="+mj-lt"/>
                        </a:rPr>
                        <a:t>Thématique </a:t>
                      </a:r>
                      <a:endParaRPr lang="fr-FR" sz="2000" dirty="0">
                        <a:latin typeface="+mj-lt"/>
                      </a:endParaRPr>
                    </a:p>
                  </a:txBody>
                  <a:tcP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fr-FR" sz="2000" b="1" kern="1200" dirty="0" smtClean="0">
                          <a:solidFill>
                            <a:schemeClr val="lt1"/>
                          </a:solidFill>
                          <a:latin typeface="+mj-lt"/>
                          <a:ea typeface="+mn-ea"/>
                          <a:cs typeface="+mn-cs"/>
                        </a:rPr>
                        <a:t>Transition écologique et développement durable </a:t>
                      </a:r>
                    </a:p>
                  </a:txBody>
                  <a:tcP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r>
              <a:tr h="421248">
                <a:tc>
                  <a:txBody>
                    <a:bodyPr/>
                    <a:lstStyle/>
                    <a:p>
                      <a:pPr algn="ctr"/>
                      <a:r>
                        <a:rPr lang="fr-FR" sz="2000" b="1" dirty="0" smtClean="0">
                          <a:solidFill>
                            <a:schemeClr val="accent1">
                              <a:lumMod val="50000"/>
                            </a:schemeClr>
                          </a:solidFill>
                          <a:latin typeface="+mj-lt"/>
                        </a:rPr>
                        <a:t>Problématique</a:t>
                      </a:r>
                      <a:r>
                        <a:rPr lang="fr-FR" sz="2000" b="1" baseline="0" dirty="0" smtClean="0">
                          <a:solidFill>
                            <a:schemeClr val="accent1">
                              <a:lumMod val="50000"/>
                            </a:schemeClr>
                          </a:solidFill>
                          <a:latin typeface="+mj-lt"/>
                        </a:rPr>
                        <a:t> </a:t>
                      </a:r>
                    </a:p>
                  </a:txBody>
                  <a:tcP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kern="1200" dirty="0" smtClean="0">
                          <a:solidFill>
                            <a:schemeClr val="tx2">
                              <a:lumMod val="75000"/>
                            </a:schemeClr>
                          </a:solidFill>
                          <a:latin typeface="+mj-lt"/>
                          <a:ea typeface="+mn-ea"/>
                          <a:cs typeface="+mn-cs"/>
                        </a:rPr>
                        <a:t>Comment</a:t>
                      </a:r>
                      <a:r>
                        <a:rPr kumimoji="0" lang="fr-FR" sz="2000" b="1" kern="1200" baseline="0" dirty="0" smtClean="0">
                          <a:solidFill>
                            <a:schemeClr val="tx2">
                              <a:lumMod val="75000"/>
                            </a:schemeClr>
                          </a:solidFill>
                          <a:latin typeface="+mj-lt"/>
                          <a:ea typeface="+mn-ea"/>
                          <a:cs typeface="+mn-cs"/>
                        </a:rPr>
                        <a:t> prévenir les risques et s’adapter au changement global dans les îles du Pacifique</a:t>
                      </a:r>
                      <a:r>
                        <a:rPr kumimoji="0" lang="fr-FR" sz="2000" b="1" kern="1200" dirty="0" smtClean="0">
                          <a:solidFill>
                            <a:schemeClr val="tx2">
                              <a:lumMod val="75000"/>
                            </a:schemeClr>
                          </a:solidFill>
                          <a:latin typeface="+mj-lt"/>
                          <a:ea typeface="+mn-ea"/>
                          <a:cs typeface="+mn-cs"/>
                        </a:rPr>
                        <a:t> ? </a:t>
                      </a:r>
                    </a:p>
                    <a:p>
                      <a:pPr algn="ctr"/>
                      <a:endParaRPr lang="fr-FR" sz="2000" b="1" dirty="0">
                        <a:solidFill>
                          <a:schemeClr val="tx2">
                            <a:lumMod val="75000"/>
                          </a:schemeClr>
                        </a:solidFill>
                        <a:latin typeface="+mj-lt"/>
                      </a:endParaRPr>
                    </a:p>
                  </a:txBody>
                  <a:tcP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fr-FR" sz="2000" b="1" dirty="0" smtClean="0">
                          <a:solidFill>
                            <a:schemeClr val="accent1">
                              <a:lumMod val="50000"/>
                            </a:schemeClr>
                          </a:solidFill>
                          <a:latin typeface="+mj-lt"/>
                        </a:rPr>
                        <a:t>Productions</a:t>
                      </a:r>
                    </a:p>
                    <a:p>
                      <a:pPr algn="ctr"/>
                      <a:r>
                        <a:rPr lang="fr-FR" sz="2000" b="1" dirty="0" smtClean="0">
                          <a:solidFill>
                            <a:schemeClr val="accent1">
                              <a:lumMod val="50000"/>
                            </a:schemeClr>
                          </a:solidFill>
                          <a:latin typeface="+mj-lt"/>
                        </a:rPr>
                        <a:t>attendues</a:t>
                      </a:r>
                      <a:r>
                        <a:rPr lang="fr-FR" sz="2000" b="1" baseline="0" dirty="0" smtClean="0">
                          <a:solidFill>
                            <a:schemeClr val="accent1">
                              <a:lumMod val="50000"/>
                            </a:schemeClr>
                          </a:solidFill>
                          <a:latin typeface="+mj-lt"/>
                        </a:rPr>
                        <a:t> </a:t>
                      </a:r>
                      <a:endParaRPr lang="fr-FR" sz="2000" b="1" dirty="0">
                        <a:solidFill>
                          <a:schemeClr val="accent1">
                            <a:lumMod val="50000"/>
                          </a:schemeClr>
                        </a:solidFill>
                        <a:latin typeface="+mj-lt"/>
                      </a:endParaRPr>
                    </a:p>
                  </a:txBody>
                  <a:tcP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fr-FR" sz="2000" b="1" kern="1200" dirty="0" smtClean="0">
                          <a:solidFill>
                            <a:schemeClr val="tx2">
                              <a:lumMod val="75000"/>
                            </a:schemeClr>
                          </a:solidFill>
                          <a:latin typeface="+mj-lt"/>
                          <a:ea typeface="+mn-ea"/>
                          <a:cs typeface="+mn-cs"/>
                        </a:rPr>
                        <a:t>Mesurer sur des maquettes à la topographie et aux aménagements différents, la vulnérabilité et la résilience des habitants des îles du Pacifique face  à l’élévation du niveau de l’océan. </a:t>
                      </a:r>
                    </a:p>
                    <a:p>
                      <a:endParaRPr kumimoji="0" lang="fr-FR" sz="2000" b="1" kern="1200" dirty="0" smtClean="0">
                        <a:solidFill>
                          <a:schemeClr val="tx2">
                            <a:lumMod val="75000"/>
                          </a:schemeClr>
                        </a:solidFill>
                        <a:latin typeface="+mj-lt"/>
                        <a:ea typeface="+mn-ea"/>
                        <a:cs typeface="+mn-cs"/>
                      </a:endParaRPr>
                    </a:p>
                    <a:p>
                      <a:r>
                        <a:rPr kumimoji="0" lang="fr-FR" sz="2000" b="1" kern="1200" dirty="0" smtClean="0">
                          <a:solidFill>
                            <a:schemeClr val="tx2">
                              <a:lumMod val="75000"/>
                            </a:schemeClr>
                          </a:solidFill>
                          <a:latin typeface="+mj-lt"/>
                          <a:ea typeface="+mn-ea"/>
                          <a:cs typeface="+mn-cs"/>
                        </a:rPr>
                        <a:t>Réaliser un jeu de société sur les risques, la vulnérabilité et la résilience des îles du Pacifique.</a:t>
                      </a:r>
                    </a:p>
                    <a:p>
                      <a:endParaRPr kumimoji="0" lang="fr-FR" sz="2000" b="1" kern="1200" dirty="0" smtClean="0">
                        <a:solidFill>
                          <a:schemeClr val="tx2">
                            <a:lumMod val="75000"/>
                          </a:schemeClr>
                        </a:solidFill>
                        <a:latin typeface="+mj-lt"/>
                        <a:ea typeface="+mn-ea"/>
                        <a:cs typeface="+mn-cs"/>
                      </a:endParaRPr>
                    </a:p>
                    <a:p>
                      <a:r>
                        <a:rPr kumimoji="0" lang="fr-FR" sz="2000" b="1" kern="1200" dirty="0" smtClean="0">
                          <a:solidFill>
                            <a:schemeClr val="tx2">
                              <a:lumMod val="75000"/>
                            </a:schemeClr>
                          </a:solidFill>
                          <a:latin typeface="+mj-lt"/>
                          <a:ea typeface="+mn-ea"/>
                          <a:cs typeface="+mn-cs"/>
                        </a:rPr>
                        <a:t>Réaliser une vidéo</a:t>
                      </a:r>
                      <a:r>
                        <a:rPr kumimoji="0" lang="fr-FR" sz="2000" b="1" kern="1200" baseline="0" dirty="0" smtClean="0">
                          <a:solidFill>
                            <a:schemeClr val="tx2">
                              <a:lumMod val="75000"/>
                            </a:schemeClr>
                          </a:solidFill>
                          <a:latin typeface="+mj-lt"/>
                          <a:ea typeface="+mn-ea"/>
                          <a:cs typeface="+mn-cs"/>
                        </a:rPr>
                        <a:t> sur la montée des eaux dans les îles du Pacifique </a:t>
                      </a:r>
                      <a:endParaRPr kumimoji="0" lang="fr-FR" sz="2000" b="1" kern="1200" dirty="0" smtClean="0">
                        <a:solidFill>
                          <a:schemeClr val="tx2">
                            <a:lumMod val="75000"/>
                          </a:schemeClr>
                        </a:solidFill>
                        <a:latin typeface="+mj-lt"/>
                        <a:ea typeface="+mn-ea"/>
                        <a:cs typeface="+mn-cs"/>
                      </a:endParaRPr>
                    </a:p>
                    <a:p>
                      <a:pPr algn="ctr"/>
                      <a:endParaRPr lang="fr-FR" sz="2000" b="1" dirty="0">
                        <a:solidFill>
                          <a:schemeClr val="tx2">
                            <a:lumMod val="75000"/>
                          </a:schemeClr>
                        </a:solidFill>
                        <a:latin typeface="+mj-lt"/>
                      </a:endParaRPr>
                    </a:p>
                  </a:txBody>
                  <a:tcP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924944"/>
            <a:ext cx="8449816" cy="1143000"/>
          </a:xfrm>
        </p:spPr>
        <p:txBody>
          <a:bodyPr>
            <a:normAutofit fontScale="90000"/>
          </a:bodyPr>
          <a:lstStyle/>
          <a:p>
            <a:r>
              <a:rPr lang="fr-FR" sz="4000" u="sng" dirty="0" smtClean="0"/>
              <a:t>2. Mise en œuvre de l’EPI</a:t>
            </a:r>
            <a:r>
              <a:rPr lang="fr-FR" sz="3600" dirty="0" smtClean="0"/>
              <a:t/>
            </a:r>
            <a:br>
              <a:rPr lang="fr-FR" sz="3600" dirty="0" smtClean="0"/>
            </a:br>
            <a:r>
              <a:rPr lang="fr-FR" sz="3600" dirty="0" smtClean="0"/>
              <a:t/>
            </a:r>
            <a:br>
              <a:rPr lang="fr-FR" sz="3600" dirty="0" smtClean="0"/>
            </a:br>
            <a:r>
              <a:rPr lang="fr-FR" sz="3600" dirty="0" smtClean="0">
                <a:solidFill>
                  <a:schemeClr val="accent2">
                    <a:lumMod val="75000"/>
                  </a:schemeClr>
                </a:solidFill>
              </a:rPr>
              <a:t>A. Mise en œuvre dans chacune des disciplines et programmation </a:t>
            </a:r>
            <a:br>
              <a:rPr lang="fr-FR" sz="3600" dirty="0" smtClean="0">
                <a:solidFill>
                  <a:schemeClr val="accent2">
                    <a:lumMod val="75000"/>
                  </a:schemeClr>
                </a:solidFill>
              </a:rPr>
            </a:br>
            <a:r>
              <a:rPr lang="fr-FR" sz="3600" dirty="0" smtClean="0">
                <a:solidFill>
                  <a:schemeClr val="accent2">
                    <a:lumMod val="75000"/>
                  </a:schemeClr>
                </a:solidFill>
              </a:rPr>
              <a:t/>
            </a:r>
            <a:br>
              <a:rPr lang="fr-FR" sz="3600" dirty="0" smtClean="0">
                <a:solidFill>
                  <a:schemeClr val="accent2">
                    <a:lumMod val="75000"/>
                  </a:schemeClr>
                </a:solidFill>
              </a:rPr>
            </a:br>
            <a:r>
              <a:rPr lang="fr-FR" sz="3600" dirty="0" smtClean="0">
                <a:solidFill>
                  <a:schemeClr val="accent2">
                    <a:lumMod val="75000"/>
                  </a:schemeClr>
                </a:solidFill>
              </a:rPr>
              <a:t>B.  Les scénarios de l’élévation du niveau de l’océan et le jeu de société.  </a:t>
            </a:r>
            <a:endParaRPr lang="fr-FR" sz="3600" dirty="0">
              <a:solidFill>
                <a:schemeClr val="accent2">
                  <a:lumMod val="75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1750</TotalTime>
  <Words>574</Words>
  <Application>Microsoft Office PowerPoint</Application>
  <PresentationFormat>Affichage à l'écran (4:3)</PresentationFormat>
  <Paragraphs>97</Paragraphs>
  <Slides>24</Slides>
  <Notes>1</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Débit</vt:lpstr>
      <vt:lpstr>Diapositive 1</vt:lpstr>
      <vt:lpstr>1. Programmes, thématique, problématique et productions attendues de l’EPI  A. L’inscription de l’EPI dans les programmes  B.  La thématique, la problématique et les réalisations attendues </vt:lpstr>
      <vt:lpstr>1.A. L’EPI dans le programme de 5e  en Enseignement Moral et Civique      </vt:lpstr>
      <vt:lpstr>1.A. L’EPI dans le programme de 5e  en Sciences et vie de la terre    </vt:lpstr>
      <vt:lpstr>1.A. L’EPI dans le programme de 5e  en Sciences et vie de la terre    </vt:lpstr>
      <vt:lpstr>1.A. L’EPI dans le programme de 5e  en Géographie   </vt:lpstr>
      <vt:lpstr>1.A. Le projet dans le programme de Seconde  en Géographie   </vt:lpstr>
      <vt:lpstr>1.B. La thématique, la problématique et les réalisations attendues </vt:lpstr>
      <vt:lpstr>2. Mise en œuvre de l’EPI  A. Mise en œuvre dans chacune des disciplines et programmation   B.  Les scénarios de l’élévation du niveau de l’océan et le jeu de société.  </vt:lpstr>
      <vt:lpstr>Diapositive 10</vt:lpstr>
      <vt:lpstr>Diapositive 11</vt:lpstr>
      <vt:lpstr>Diapositive 12</vt:lpstr>
      <vt:lpstr>Diapositive 13</vt:lpstr>
      <vt:lpstr>Diapositive 14</vt:lpstr>
      <vt:lpstr>Diapositive 15</vt:lpstr>
      <vt:lpstr>Diapositive 16</vt:lpstr>
      <vt:lpstr>Diapositive 17</vt:lpstr>
      <vt:lpstr>Diapositive 18</vt:lpstr>
      <vt:lpstr>2.B. Les scénarios de l’élévation du niveau de l’océan et le jeu de société.  </vt:lpstr>
      <vt:lpstr>2.B. Les scénarios de l’élévation du niveau de l’océan et le jeu de société.  </vt:lpstr>
      <vt:lpstr>Diapositive 21</vt:lpstr>
      <vt:lpstr>2.B. Les scénarios de l’élévation du niveau de l’océan et le jeu de société : exemple du jeu de l’oie </vt:lpstr>
      <vt:lpstr>Diapositive 23</vt:lpstr>
      <vt:lpstr>Diapositive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zouch</dc:creator>
  <cp:lastModifiedBy>zouch</cp:lastModifiedBy>
  <cp:revision>75</cp:revision>
  <dcterms:created xsi:type="dcterms:W3CDTF">2016-04-21T06:27:28Z</dcterms:created>
  <dcterms:modified xsi:type="dcterms:W3CDTF">2016-10-20T12:39:22Z</dcterms:modified>
</cp:coreProperties>
</file>