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96" r:id="rId2"/>
    <p:sldId id="267" r:id="rId3"/>
    <p:sldId id="263" r:id="rId4"/>
    <p:sldId id="268" r:id="rId5"/>
    <p:sldId id="269" r:id="rId6"/>
    <p:sldId id="274" r:id="rId7"/>
    <p:sldId id="270" r:id="rId8"/>
    <p:sldId id="261" r:id="rId9"/>
    <p:sldId id="271" r:id="rId10"/>
    <p:sldId id="281" r:id="rId11"/>
    <p:sldId id="277" r:id="rId12"/>
    <p:sldId id="285" r:id="rId13"/>
    <p:sldId id="279" r:id="rId14"/>
    <p:sldId id="280" r:id="rId15"/>
    <p:sldId id="278" r:id="rId16"/>
    <p:sldId id="282" r:id="rId17"/>
    <p:sldId id="283" r:id="rId18"/>
    <p:sldId id="284" r:id="rId19"/>
    <p:sldId id="287" r:id="rId20"/>
    <p:sldId id="264" r:id="rId21"/>
    <p:sldId id="289" r:id="rId22"/>
    <p:sldId id="290" r:id="rId23"/>
    <p:sldId id="291" r:id="rId24"/>
    <p:sldId id="292" r:id="rId25"/>
    <p:sldId id="294" r:id="rId26"/>
    <p:sldId id="297" r:id="rId27"/>
    <p:sldId id="299" r:id="rId28"/>
    <p:sldId id="298" r:id="rId29"/>
    <p:sldId id="303" r:id="rId30"/>
    <p:sldId id="304" r:id="rId31"/>
    <p:sldId id="300" r:id="rId32"/>
    <p:sldId id="301" r:id="rId33"/>
    <p:sldId id="302"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7137" autoAdjust="0"/>
    <p:restoredTop sz="94660"/>
  </p:normalViewPr>
  <p:slideViewPr>
    <p:cSldViewPr snapToGrid="0">
      <p:cViewPr>
        <p:scale>
          <a:sx n="68" d="100"/>
          <a:sy n="68" d="100"/>
        </p:scale>
        <p:origin x="-1320" y="-14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E1F9659-1C6A-4CEE-8CCC-A1922877969D}" type="datetimeFigureOut">
              <a:rPr lang="fr-FR" smtClean="0"/>
              <a:pPr/>
              <a:t>19/04/16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697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1F9659-1C6A-4CEE-8CCC-A1922877969D}" type="datetimeFigureOut">
              <a:rPr lang="fr-FR" smtClean="0"/>
              <a:pPr/>
              <a:t>19/04/16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098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1F9659-1C6A-4CEE-8CCC-A1922877969D}" type="datetimeFigureOut">
              <a:rPr lang="fr-FR" smtClean="0"/>
              <a:pPr/>
              <a:t>19/04/16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51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1F9659-1C6A-4CEE-8CCC-A1922877969D}" type="datetimeFigureOut">
              <a:rPr lang="fr-FR" smtClean="0"/>
              <a:pPr/>
              <a:t>19/04/16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77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E1F9659-1C6A-4CEE-8CCC-A1922877969D}" type="datetimeFigureOut">
              <a:rPr lang="fr-FR" smtClean="0"/>
              <a:pPr/>
              <a:t>19/04/16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63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1F9659-1C6A-4CEE-8CCC-A1922877969D}" type="datetimeFigureOut">
              <a:rPr lang="fr-FR" smtClean="0"/>
              <a:pPr/>
              <a:t>19/04/16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695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1F9659-1C6A-4CEE-8CCC-A1922877969D}" type="datetimeFigureOut">
              <a:rPr lang="fr-FR" smtClean="0"/>
              <a:pPr/>
              <a:t>19/04/16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759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E1F9659-1C6A-4CEE-8CCC-A1922877969D}" type="datetimeFigureOut">
              <a:rPr lang="fr-FR" smtClean="0"/>
              <a:pPr/>
              <a:t>19/04/16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843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1F9659-1C6A-4CEE-8CCC-A1922877969D}" type="datetimeFigureOut">
              <a:rPr lang="fr-FR" smtClean="0"/>
              <a:pPr/>
              <a:t>19/04/16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65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E1F9659-1C6A-4CEE-8CCC-A1922877969D}" type="datetimeFigureOut">
              <a:rPr lang="fr-FR" smtClean="0"/>
              <a:pPr/>
              <a:t>19/04/16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650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E1F9659-1C6A-4CEE-8CCC-A1922877969D}" type="datetimeFigureOut">
              <a:rPr lang="fr-FR" smtClean="0"/>
              <a:pPr/>
              <a:t>19/04/16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23514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F9659-1C6A-4CEE-8CCC-A1922877969D}" type="datetimeFigureOut">
              <a:rPr lang="fr-FR" smtClean="0"/>
              <a:pPr/>
              <a:t>19/04/16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9B987-F80B-477A-98FA-9B07BFD119D7}"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1492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 name="CustomShape 1"/>
          <p:cNvSpPr/>
          <p:nvPr/>
        </p:nvSpPr>
        <p:spPr>
          <a:xfrm>
            <a:off x="0" y="273353"/>
            <a:ext cx="12192000" cy="114435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fr-FR" sz="4000" b="1" dirty="0">
                <a:solidFill>
                  <a:srgbClr val="7030A0"/>
                </a:solidFill>
                <a:latin typeface="Arial"/>
                <a:ea typeface="Microsoft YaHei"/>
              </a:rPr>
              <a:t>CYCLE </a:t>
            </a:r>
            <a:r>
              <a:rPr lang="fr-FR" sz="4000" b="1" dirty="0" smtClean="0">
                <a:solidFill>
                  <a:srgbClr val="7030A0"/>
                </a:solidFill>
                <a:latin typeface="Arial"/>
                <a:ea typeface="Microsoft YaHei"/>
              </a:rPr>
              <a:t>3 - LE </a:t>
            </a:r>
            <a:r>
              <a:rPr lang="fr-FR" sz="4000" b="1" dirty="0">
                <a:solidFill>
                  <a:srgbClr val="7030A0"/>
                </a:solidFill>
                <a:latin typeface="Arial"/>
                <a:ea typeface="Microsoft YaHei"/>
              </a:rPr>
              <a:t>DOCUMENT EN HISTOIRE</a:t>
            </a:r>
            <a:endParaRPr b="1" dirty="0">
              <a:solidFill>
                <a:srgbClr val="7030A0"/>
              </a:solidFill>
            </a:endParaRPr>
          </a:p>
        </p:txBody>
      </p:sp>
      <p:sp>
        <p:nvSpPr>
          <p:cNvPr id="255" name="CustomShape 2"/>
          <p:cNvSpPr/>
          <p:nvPr/>
        </p:nvSpPr>
        <p:spPr>
          <a:xfrm>
            <a:off x="1981513" y="1618452"/>
            <a:ext cx="8228974" cy="420282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endParaRPr sz="1633" dirty="0"/>
          </a:p>
          <a:p>
            <a:pPr algn="ctr">
              <a:lnSpc>
                <a:spcPct val="100000"/>
              </a:lnSpc>
            </a:pPr>
            <a:endParaRPr sz="1633" dirty="0"/>
          </a:p>
          <a:p>
            <a:pPr algn="ctr">
              <a:lnSpc>
                <a:spcPct val="100000"/>
              </a:lnSpc>
            </a:pPr>
            <a:endParaRPr sz="1633" dirty="0"/>
          </a:p>
          <a:p>
            <a:pPr algn="ctr">
              <a:lnSpc>
                <a:spcPct val="100000"/>
              </a:lnSpc>
            </a:pPr>
            <a:endParaRPr sz="1633" dirty="0"/>
          </a:p>
          <a:p>
            <a:pPr algn="ctr">
              <a:lnSpc>
                <a:spcPct val="100000"/>
              </a:lnSpc>
            </a:pPr>
            <a:r>
              <a:rPr lang="fr-FR" sz="3600" b="1" dirty="0">
                <a:solidFill>
                  <a:srgbClr val="000000"/>
                </a:solidFill>
                <a:latin typeface="Arial"/>
                <a:ea typeface="Microsoft YaHei"/>
              </a:rPr>
              <a:t>Construire la progressivité d'une compétence </a:t>
            </a:r>
            <a:r>
              <a:rPr lang="fr-FR" sz="3600" b="1" dirty="0" smtClean="0">
                <a:solidFill>
                  <a:srgbClr val="000000"/>
                </a:solidFill>
                <a:latin typeface="Arial"/>
                <a:ea typeface="Microsoft YaHei"/>
              </a:rPr>
              <a:t>du CM1 à la 6</a:t>
            </a:r>
            <a:r>
              <a:rPr lang="fr-FR" sz="3600" b="1" baseline="30000" dirty="0" smtClean="0">
                <a:solidFill>
                  <a:srgbClr val="000000"/>
                </a:solidFill>
                <a:latin typeface="Arial"/>
                <a:ea typeface="Microsoft YaHei"/>
              </a:rPr>
              <a:t>ème</a:t>
            </a:r>
            <a:r>
              <a:rPr lang="fr-FR" sz="3600" b="1" dirty="0" smtClean="0">
                <a:solidFill>
                  <a:srgbClr val="000000"/>
                </a:solidFill>
                <a:latin typeface="Arial"/>
                <a:ea typeface="Microsoft YaHei"/>
              </a:rPr>
              <a:t> </a:t>
            </a:r>
          </a:p>
          <a:p>
            <a:pPr algn="ctr">
              <a:lnSpc>
                <a:spcPct val="100000"/>
              </a:lnSpc>
            </a:pPr>
            <a:endParaRPr lang="fr-FR" sz="3600" b="1" dirty="0">
              <a:solidFill>
                <a:srgbClr val="000000"/>
              </a:solidFill>
              <a:latin typeface="Arial"/>
              <a:ea typeface="Microsoft YaHei"/>
            </a:endParaRPr>
          </a:p>
          <a:p>
            <a:pPr algn="ctr">
              <a:lnSpc>
                <a:spcPct val="100000"/>
              </a:lnSpc>
            </a:pPr>
            <a:r>
              <a:rPr lang="fr-FR" sz="2400" b="1" dirty="0" smtClean="0">
                <a:solidFill>
                  <a:srgbClr val="000000"/>
                </a:solidFill>
                <a:latin typeface="Arial"/>
                <a:ea typeface="Microsoft YaHei"/>
              </a:rPr>
              <a:t>Mathilde </a:t>
            </a:r>
            <a:r>
              <a:rPr lang="fr-FR" sz="2400" b="1" dirty="0" err="1" smtClean="0">
                <a:solidFill>
                  <a:srgbClr val="000000"/>
                </a:solidFill>
                <a:latin typeface="Arial"/>
                <a:ea typeface="Microsoft YaHei"/>
              </a:rPr>
              <a:t>Denoyer</a:t>
            </a:r>
            <a:endParaRPr lang="fr-FR" sz="2400" b="1" dirty="0" smtClean="0">
              <a:solidFill>
                <a:srgbClr val="000000"/>
              </a:solidFill>
              <a:latin typeface="Arial"/>
              <a:ea typeface="Microsoft YaHei"/>
            </a:endParaRPr>
          </a:p>
          <a:p>
            <a:pPr algn="ctr">
              <a:lnSpc>
                <a:spcPct val="100000"/>
              </a:lnSpc>
            </a:pPr>
            <a:r>
              <a:rPr lang="fr-FR" sz="2400" b="1" dirty="0" smtClean="0">
                <a:solidFill>
                  <a:srgbClr val="000000"/>
                </a:solidFill>
                <a:latin typeface="Arial"/>
                <a:ea typeface="Microsoft YaHei"/>
              </a:rPr>
              <a:t>Collège P. de Champaigne</a:t>
            </a:r>
          </a:p>
          <a:p>
            <a:pPr algn="ctr">
              <a:lnSpc>
                <a:spcPct val="100000"/>
              </a:lnSpc>
            </a:pPr>
            <a:r>
              <a:rPr lang="fr-FR" sz="2400" b="1" dirty="0" smtClean="0">
                <a:solidFill>
                  <a:srgbClr val="000000"/>
                </a:solidFill>
                <a:latin typeface="Arial"/>
                <a:ea typeface="Microsoft YaHei"/>
              </a:rPr>
              <a:t>Le Mesnil </a:t>
            </a:r>
            <a:r>
              <a:rPr lang="fr-FR" sz="2400" b="1" smtClean="0">
                <a:solidFill>
                  <a:srgbClr val="000000"/>
                </a:solidFill>
                <a:latin typeface="Arial"/>
                <a:ea typeface="Microsoft YaHei"/>
              </a:rPr>
              <a:t>St Denis</a:t>
            </a:r>
            <a:endParaRPr sz="2400" b="1" dirty="0" smtClean="0"/>
          </a:p>
          <a:p>
            <a:pPr algn="ctr">
              <a:lnSpc>
                <a:spcPct val="100000"/>
              </a:lnSpc>
            </a:pPr>
            <a:endParaRPr sz="1633" dirty="0"/>
          </a:p>
          <a:p>
            <a:pPr algn="r">
              <a:lnSpc>
                <a:spcPct val="100000"/>
              </a:lnSpc>
            </a:pPr>
            <a:r>
              <a:rPr lang="fr-FR" sz="2903" baseline="30000" dirty="0" smtClean="0">
                <a:solidFill>
                  <a:srgbClr val="000000"/>
                </a:solidFill>
                <a:latin typeface="Arial"/>
                <a:ea typeface="Microsoft YaHei"/>
              </a:rPr>
              <a:t>.</a:t>
            </a:r>
            <a:endParaRPr sz="1633"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09678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79009" y="763171"/>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N°1: Comprendre les apports de la romanité d’après les documents</a:t>
            </a:r>
            <a:endParaRPr lang="fr-FR" sz="2000" b="1" dirty="0">
              <a:latin typeface="Arial" panose="020B0604020202020204" pitchFamily="34" charset="0"/>
              <a:cs typeface="Arial" panose="020B0604020202020204" pitchFamily="34" charset="0"/>
            </a:endParaRPr>
          </a:p>
        </p:txBody>
      </p:sp>
      <p:sp>
        <p:nvSpPr>
          <p:cNvPr id="4" name="ZoneTexte 3"/>
          <p:cNvSpPr txBox="1"/>
          <p:nvPr/>
        </p:nvSpPr>
        <p:spPr>
          <a:xfrm>
            <a:off x="279009" y="1818275"/>
            <a:ext cx="11071274" cy="707886"/>
          </a:xfrm>
          <a:prstGeom prst="rect">
            <a:avLst/>
          </a:prstGeom>
          <a:noFill/>
        </p:spPr>
        <p:txBody>
          <a:bodyPr wrap="square" rtlCol="0">
            <a:spAutoFit/>
          </a:bodyPr>
          <a:lstStyle/>
          <a:p>
            <a:pPr algn="just"/>
            <a:r>
              <a:rPr lang="fr-FR" sz="2000" dirty="0" smtClean="0">
                <a:latin typeface="Arial" panose="020B0604020202020204" pitchFamily="34" charset="0"/>
                <a:cs typeface="Arial" panose="020B0604020202020204" pitchFamily="34" charset="0"/>
              </a:rPr>
              <a:t>Question N°1: Replace le nom de chacun de ces monuments romains en t'aidant de leur description.</a:t>
            </a:r>
            <a:endParaRPr lang="fr-FR" sz="2000" dirty="0">
              <a:latin typeface="Arial" panose="020B0604020202020204" pitchFamily="34" charset="0"/>
              <a:cs typeface="Arial" panose="020B0604020202020204" pitchFamily="34" charset="0"/>
            </a:endParaRPr>
          </a:p>
        </p:txBody>
      </p:sp>
      <p:sp>
        <p:nvSpPr>
          <p:cNvPr id="5" name="Rectangle 4"/>
          <p:cNvSpPr/>
          <p:nvPr/>
        </p:nvSpPr>
        <p:spPr>
          <a:xfrm>
            <a:off x="60930" y="2962791"/>
            <a:ext cx="6035040" cy="3539430"/>
          </a:xfrm>
          <a:prstGeom prst="rect">
            <a:avLst/>
          </a:prstGeom>
        </p:spPr>
        <p:txBody>
          <a:bodyPr wrap="square">
            <a:spAutoFit/>
          </a:bodyPr>
          <a:lstStyle/>
          <a:p>
            <a:pPr algn="just"/>
            <a:r>
              <a:rPr lang="fr-FR" sz="1600" b="1" dirty="0" smtClean="0">
                <a:latin typeface="Arial" panose="020B0604020202020204" pitchFamily="34" charset="0"/>
                <a:cs typeface="Arial" panose="020B0604020202020204" pitchFamily="34" charset="0"/>
              </a:rPr>
              <a:t>Les temples : </a:t>
            </a:r>
            <a:r>
              <a:rPr lang="fr-FR" sz="1600" dirty="0" smtClean="0">
                <a:latin typeface="Arial" panose="020B0604020202020204" pitchFamily="34" charset="0"/>
                <a:cs typeface="Arial" panose="020B0604020202020204" pitchFamily="34" charset="0"/>
              </a:rPr>
              <a:t>Les temples romains sont souvent rectangulaires. Au centre, se trouve la statue du Dieu. </a:t>
            </a:r>
          </a:p>
          <a:p>
            <a:pPr algn="just"/>
            <a:r>
              <a:rPr lang="fr-FR" sz="1600" b="1" dirty="0" smtClean="0">
                <a:latin typeface="Arial" panose="020B0604020202020204" pitchFamily="34" charset="0"/>
                <a:cs typeface="Arial" panose="020B0604020202020204" pitchFamily="34" charset="0"/>
              </a:rPr>
              <a:t>Les amphithéâtres ou arènes </a:t>
            </a:r>
            <a:r>
              <a:rPr lang="fr-FR" sz="1600" dirty="0" smtClean="0">
                <a:latin typeface="Arial" panose="020B0604020202020204" pitchFamily="34" charset="0"/>
                <a:cs typeface="Arial" panose="020B0604020202020204" pitchFamily="34" charset="0"/>
              </a:rPr>
              <a:t>: Les amphithéâtres sont circulaires et abritent les combats de gladiateurs. </a:t>
            </a:r>
          </a:p>
          <a:p>
            <a:pPr algn="just"/>
            <a:r>
              <a:rPr lang="fr-FR" sz="1600" b="1" dirty="0" smtClean="0">
                <a:latin typeface="Arial" panose="020B0604020202020204" pitchFamily="34" charset="0"/>
                <a:cs typeface="Arial" panose="020B0604020202020204" pitchFamily="34" charset="0"/>
              </a:rPr>
              <a:t>Les théâtres : </a:t>
            </a:r>
            <a:r>
              <a:rPr lang="fr-FR" sz="1600" dirty="0" smtClean="0">
                <a:latin typeface="Arial" panose="020B0604020202020204" pitchFamily="34" charset="0"/>
                <a:cs typeface="Arial" panose="020B0604020202020204" pitchFamily="34" charset="0"/>
              </a:rPr>
              <a:t>Les théâtres sont semi circulaires. L'accès au théâtre est permis à tous. Le spectacle est gratuit. </a:t>
            </a:r>
          </a:p>
          <a:p>
            <a:pPr algn="just"/>
            <a:r>
              <a:rPr lang="fr-FR" sz="1600" b="1" dirty="0" smtClean="0">
                <a:latin typeface="Arial" panose="020B0604020202020204" pitchFamily="34" charset="0"/>
                <a:cs typeface="Arial" panose="020B0604020202020204" pitchFamily="34" charset="0"/>
              </a:rPr>
              <a:t>Les thermes : </a:t>
            </a:r>
            <a:r>
              <a:rPr lang="fr-FR" sz="1600" dirty="0" smtClean="0">
                <a:latin typeface="Arial" panose="020B0604020202020204" pitchFamily="34" charset="0"/>
                <a:cs typeface="Arial" panose="020B0604020202020204" pitchFamily="34" charset="0"/>
              </a:rPr>
              <a:t>A domicile, la toilette consistait à se laver chaque jour les jambes, les bras et le visage. Les Romains ne se lavaient complètement qu'une fois par semaine, dans des bains publics appelés « thermes »</a:t>
            </a:r>
          </a:p>
          <a:p>
            <a:pPr algn="just"/>
            <a:r>
              <a:rPr lang="fr-FR" sz="1600" b="1" dirty="0" smtClean="0">
                <a:latin typeface="Arial" panose="020B0604020202020204" pitchFamily="34" charset="0"/>
                <a:cs typeface="Arial" panose="020B0604020202020204" pitchFamily="34" charset="0"/>
              </a:rPr>
              <a:t>Le forum : </a:t>
            </a:r>
            <a:r>
              <a:rPr lang="fr-FR" sz="1600" dirty="0" smtClean="0">
                <a:latin typeface="Arial" panose="020B0604020202020204" pitchFamily="34" charset="0"/>
                <a:cs typeface="Arial" panose="020B0604020202020204" pitchFamily="34" charset="0"/>
              </a:rPr>
              <a:t>Le forum est la place publique. Il occupe un grand espace à l’intersection des grands axes de la ville. C’est là qu’ont lieu les actes majeurs de la vie publique, civile et religieuse. </a:t>
            </a:r>
            <a:endParaRPr lang="fr-FR" sz="16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stretch>
            <a:fillRect/>
          </a:stretch>
        </p:blipFill>
        <p:spPr>
          <a:xfrm>
            <a:off x="6440379" y="2962791"/>
            <a:ext cx="2113031" cy="1693050"/>
          </a:xfrm>
          <a:prstGeom prst="rect">
            <a:avLst/>
          </a:prstGeom>
        </p:spPr>
      </p:pic>
      <p:pic>
        <p:nvPicPr>
          <p:cNvPr id="7" name="Image 6"/>
          <p:cNvPicPr>
            <a:picLocks noChangeAspect="1"/>
          </p:cNvPicPr>
          <p:nvPr/>
        </p:nvPicPr>
        <p:blipFill>
          <a:blip r:embed="rId3"/>
          <a:stretch>
            <a:fillRect/>
          </a:stretch>
        </p:blipFill>
        <p:spPr>
          <a:xfrm>
            <a:off x="8715623" y="2962791"/>
            <a:ext cx="1373100" cy="1650641"/>
          </a:xfrm>
          <a:prstGeom prst="rect">
            <a:avLst/>
          </a:prstGeom>
        </p:spPr>
      </p:pic>
      <p:pic>
        <p:nvPicPr>
          <p:cNvPr id="8" name="Image 7"/>
          <p:cNvPicPr>
            <a:picLocks noChangeAspect="1"/>
          </p:cNvPicPr>
          <p:nvPr/>
        </p:nvPicPr>
        <p:blipFill>
          <a:blip r:embed="rId4"/>
          <a:stretch>
            <a:fillRect/>
          </a:stretch>
        </p:blipFill>
        <p:spPr>
          <a:xfrm>
            <a:off x="6557924" y="4823665"/>
            <a:ext cx="1995486" cy="1678556"/>
          </a:xfrm>
          <a:prstGeom prst="rect">
            <a:avLst/>
          </a:prstGeom>
        </p:spPr>
      </p:pic>
      <p:pic>
        <p:nvPicPr>
          <p:cNvPr id="9" name="Image 8"/>
          <p:cNvPicPr>
            <a:picLocks noChangeAspect="1"/>
          </p:cNvPicPr>
          <p:nvPr/>
        </p:nvPicPr>
        <p:blipFill>
          <a:blip r:embed="rId5"/>
          <a:stretch>
            <a:fillRect/>
          </a:stretch>
        </p:blipFill>
        <p:spPr>
          <a:xfrm>
            <a:off x="10250936" y="2962791"/>
            <a:ext cx="1779270" cy="1385581"/>
          </a:xfrm>
          <a:prstGeom prst="rect">
            <a:avLst/>
          </a:prstGeom>
        </p:spPr>
      </p:pic>
      <p:pic>
        <p:nvPicPr>
          <p:cNvPr id="10" name="Image 9"/>
          <p:cNvPicPr>
            <a:picLocks noChangeAspect="1"/>
          </p:cNvPicPr>
          <p:nvPr/>
        </p:nvPicPr>
        <p:blipFill>
          <a:blip r:embed="rId6"/>
          <a:stretch>
            <a:fillRect/>
          </a:stretch>
        </p:blipFill>
        <p:spPr>
          <a:xfrm>
            <a:off x="9029896" y="4823665"/>
            <a:ext cx="2214974" cy="15419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0248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81354" y="1041009"/>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N°1: Comprendre les apports de la romanité d’après les documents</a:t>
            </a:r>
            <a:endParaRPr lang="fr-FR" sz="2000" b="1" dirty="0">
              <a:latin typeface="Arial" panose="020B0604020202020204" pitchFamily="34" charset="0"/>
              <a:cs typeface="Arial" panose="020B0604020202020204" pitchFamily="34" charset="0"/>
            </a:endParaRPr>
          </a:p>
        </p:txBody>
      </p:sp>
      <p:sp>
        <p:nvSpPr>
          <p:cNvPr id="4" name="ZoneTexte 3"/>
          <p:cNvSpPr txBox="1"/>
          <p:nvPr/>
        </p:nvSpPr>
        <p:spPr>
          <a:xfrm>
            <a:off x="407544" y="1570667"/>
            <a:ext cx="11071274" cy="400110"/>
          </a:xfrm>
          <a:prstGeom prst="rect">
            <a:avLst/>
          </a:prstGeom>
          <a:noFill/>
        </p:spPr>
        <p:txBody>
          <a:bodyPr wrap="square" rtlCol="0">
            <a:spAutoFit/>
          </a:bodyPr>
          <a:lstStyle/>
          <a:p>
            <a:r>
              <a:rPr lang="fr-FR" sz="2000" dirty="0" smtClean="0">
                <a:latin typeface="Arial" panose="020B0604020202020204" pitchFamily="34" charset="0"/>
                <a:cs typeface="Arial" panose="020B0604020202020204" pitchFamily="34" charset="0"/>
              </a:rPr>
              <a:t>Question N°2: Lis attentivement le document 1 et complète le tableau suivant.</a:t>
            </a:r>
            <a:endParaRPr lang="fr-FR" sz="2000" dirty="0">
              <a:latin typeface="Arial" panose="020B0604020202020204" pitchFamily="34" charset="0"/>
              <a:cs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13229456"/>
              </p:ext>
            </p:extLst>
          </p:nvPr>
        </p:nvGraphicFramePr>
        <p:xfrm>
          <a:off x="407544" y="2384693"/>
          <a:ext cx="11343178" cy="3931491"/>
        </p:xfrm>
        <a:graphic>
          <a:graphicData uri="http://schemas.openxmlformats.org/drawingml/2006/table">
            <a:tbl>
              <a:tblPr firstRow="1" bandRow="1">
                <a:tableStyleId>{5940675A-B579-460E-94D1-54222C63F5DA}</a:tableStyleId>
              </a:tblPr>
              <a:tblGrid>
                <a:gridCol w="5671589"/>
                <a:gridCol w="5671589"/>
              </a:tblGrid>
              <a:tr h="822531">
                <a:tc gridSpan="2">
                  <a:txBody>
                    <a:bodyPr/>
                    <a:lstStyle/>
                    <a:p>
                      <a:r>
                        <a:rPr lang="fr-FR" b="1" dirty="0" smtClean="0">
                          <a:latin typeface="Arial" panose="020B0604020202020204" pitchFamily="34" charset="0"/>
                          <a:cs typeface="Arial" panose="020B0604020202020204" pitchFamily="34" charset="0"/>
                        </a:rPr>
                        <a:t>Où? </a:t>
                      </a:r>
                    </a:p>
                    <a:p>
                      <a:r>
                        <a:rPr lang="fr-FR" b="1" dirty="0" smtClean="0">
                          <a:latin typeface="Arial" panose="020B0604020202020204" pitchFamily="34" charset="0"/>
                          <a:cs typeface="Arial" panose="020B0604020202020204" pitchFamily="34" charset="0"/>
                        </a:rPr>
                        <a:t>A quel siècle?</a:t>
                      </a:r>
                      <a:r>
                        <a:rPr lang="fr-FR" b="1" baseline="0" dirty="0" smtClean="0">
                          <a:latin typeface="Arial" panose="020B0604020202020204" pitchFamily="34" charset="0"/>
                          <a:cs typeface="Arial" panose="020B0604020202020204" pitchFamily="34" charset="0"/>
                        </a:rPr>
                        <a:t> </a:t>
                      </a:r>
                      <a:endParaRPr lang="fr-FR" b="1" dirty="0">
                        <a:latin typeface="Arial" panose="020B0604020202020204" pitchFamily="34" charset="0"/>
                        <a:cs typeface="Arial" panose="020B0604020202020204" pitchFamily="34" charset="0"/>
                      </a:endParaRPr>
                    </a:p>
                  </a:txBody>
                  <a:tcPr/>
                </a:tc>
                <a:tc hMerge="1">
                  <a:txBody>
                    <a:bodyPr/>
                    <a:lstStyle/>
                    <a:p>
                      <a:endParaRPr lang="fr-FR" dirty="0"/>
                    </a:p>
                  </a:txBody>
                  <a:tcPr/>
                </a:tc>
              </a:tr>
              <a:tr h="1375096">
                <a:tc>
                  <a:txBody>
                    <a:bodyPr/>
                    <a:lstStyle/>
                    <a:p>
                      <a:r>
                        <a:rPr lang="fr-FR" b="1" dirty="0" smtClean="0">
                          <a:latin typeface="Arial" panose="020B0604020202020204" pitchFamily="34" charset="0"/>
                          <a:cs typeface="Arial" panose="020B0604020202020204" pitchFamily="34" charset="0"/>
                        </a:rPr>
                        <a:t>Bâtiments</a:t>
                      </a:r>
                      <a:r>
                        <a:rPr lang="fr-FR" b="1" baseline="0" dirty="0" smtClean="0">
                          <a:latin typeface="Arial" panose="020B0604020202020204" pitchFamily="34" charset="0"/>
                          <a:cs typeface="Arial" panose="020B0604020202020204" pitchFamily="34" charset="0"/>
                        </a:rPr>
                        <a:t> romains construits:</a:t>
                      </a:r>
                    </a:p>
                    <a:p>
                      <a:endParaRPr lang="fr-FR" b="1" baseline="0" dirty="0" smtClean="0">
                        <a:latin typeface="Arial" panose="020B0604020202020204" pitchFamily="34" charset="0"/>
                        <a:cs typeface="Arial" panose="020B0604020202020204" pitchFamily="34" charset="0"/>
                      </a:endParaRPr>
                    </a:p>
                    <a:p>
                      <a:endParaRPr lang="fr-FR" b="1" baseline="0" dirty="0" smtClean="0">
                        <a:latin typeface="Arial" panose="020B0604020202020204" pitchFamily="34" charset="0"/>
                        <a:cs typeface="Arial" panose="020B0604020202020204" pitchFamily="34" charset="0"/>
                      </a:endParaRPr>
                    </a:p>
                    <a:p>
                      <a:endParaRPr lang="fr-FR" b="1" baseline="0" dirty="0" smtClean="0">
                        <a:latin typeface="Arial" panose="020B0604020202020204" pitchFamily="34" charset="0"/>
                        <a:cs typeface="Arial" panose="020B0604020202020204" pitchFamily="34" charset="0"/>
                      </a:endParaRPr>
                    </a:p>
                    <a:p>
                      <a:endParaRPr lang="fr-FR" b="1" baseline="0" dirty="0" smtClean="0">
                        <a:latin typeface="Arial" panose="020B0604020202020204" pitchFamily="34" charset="0"/>
                        <a:cs typeface="Arial" panose="020B0604020202020204" pitchFamily="34" charset="0"/>
                      </a:endParaRPr>
                    </a:p>
                    <a:p>
                      <a:endParaRPr lang="fr-FR" b="1" baseline="0" dirty="0" smtClean="0">
                        <a:latin typeface="Arial" panose="020B0604020202020204" pitchFamily="34" charset="0"/>
                        <a:cs typeface="Arial" panose="020B0604020202020204" pitchFamily="34" charset="0"/>
                      </a:endParaRPr>
                    </a:p>
                    <a:p>
                      <a:endParaRPr lang="fr-FR" b="1" baseline="0" dirty="0" smtClean="0">
                        <a:latin typeface="Arial" panose="020B0604020202020204" pitchFamily="34" charset="0"/>
                        <a:cs typeface="Arial" panose="020B0604020202020204" pitchFamily="34" charset="0"/>
                      </a:endParaRPr>
                    </a:p>
                    <a:p>
                      <a:endParaRPr lang="fr-FR" b="1" baseline="0" dirty="0" smtClean="0">
                        <a:latin typeface="Arial" panose="020B0604020202020204" pitchFamily="34" charset="0"/>
                        <a:cs typeface="Arial" panose="020B0604020202020204" pitchFamily="34" charset="0"/>
                      </a:endParaRPr>
                    </a:p>
                    <a:p>
                      <a:endParaRPr lang="fr-FR" b="1" baseline="0" dirty="0" smtClean="0">
                        <a:latin typeface="Arial" panose="020B0604020202020204" pitchFamily="34" charset="0"/>
                        <a:cs typeface="Arial" panose="020B0604020202020204" pitchFamily="34" charset="0"/>
                      </a:endParaRPr>
                    </a:p>
                    <a:p>
                      <a:endParaRPr lang="fr-FR" b="1" baseline="0" dirty="0" smtClean="0">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txBody>
                  <a:tcPr/>
                </a:tc>
                <a:tc>
                  <a:txBody>
                    <a:bodyPr/>
                    <a:lstStyle/>
                    <a:p>
                      <a:r>
                        <a:rPr lang="fr-FR" b="1" dirty="0" smtClean="0">
                          <a:latin typeface="Arial" panose="020B0604020202020204" pitchFamily="34" charset="0"/>
                          <a:cs typeface="Arial" panose="020B0604020202020204" pitchFamily="34" charset="0"/>
                        </a:rPr>
                        <a:t>Aspects</a:t>
                      </a:r>
                      <a:r>
                        <a:rPr lang="fr-FR" b="1" baseline="0" dirty="0" smtClean="0">
                          <a:latin typeface="Arial" panose="020B0604020202020204" pitchFamily="34" charset="0"/>
                          <a:cs typeface="Arial" panose="020B0604020202020204" pitchFamily="34" charset="0"/>
                        </a:rPr>
                        <a:t> de la culture romaine adoptés:</a:t>
                      </a:r>
                      <a:endParaRPr lang="fr-FR" b="1" dirty="0">
                        <a:latin typeface="Arial" panose="020B0604020202020204" pitchFamily="34" charset="0"/>
                        <a:cs typeface="Arial" panose="020B0604020202020204" pitchFamily="34" charset="0"/>
                      </a:endParaRPr>
                    </a:p>
                  </a:txBody>
                  <a:tcPr/>
                </a:tc>
              </a:tr>
            </a:tbl>
          </a:graphicData>
        </a:graphic>
      </p:graphicFrame>
      <p:sp>
        <p:nvSpPr>
          <p:cNvPr id="7" name="ZoneTexte 6"/>
          <p:cNvSpPr txBox="1"/>
          <p:nvPr/>
        </p:nvSpPr>
        <p:spPr>
          <a:xfrm rot="20299593">
            <a:off x="690075" y="4497485"/>
            <a:ext cx="5374900" cy="369332"/>
          </a:xfrm>
          <a:prstGeom prst="rect">
            <a:avLst/>
          </a:prstGeom>
          <a:noFill/>
        </p:spPr>
        <p:txBody>
          <a:bodyPr wrap="square" rtlCol="0">
            <a:spAutoFit/>
          </a:bodyPr>
          <a:lstStyle/>
          <a:p>
            <a:r>
              <a:rPr lang="fr-FR" dirty="0" smtClean="0">
                <a:latin typeface="Lucida Handwriting" panose="03010101010101010101" pitchFamily="66" charset="0"/>
              </a:rPr>
              <a:t>Colle les étiquettes correspondantes!</a:t>
            </a:r>
            <a:endParaRPr lang="fr-FR" dirty="0">
              <a:latin typeface="Lucida Handwriting" panose="03010101010101010101"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447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81354" y="1041009"/>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N°2: Identifier le document </a:t>
            </a:r>
            <a:endParaRPr lang="fr-FR" sz="2000" b="1" dirty="0">
              <a:latin typeface="Arial" panose="020B0604020202020204" pitchFamily="34" charset="0"/>
              <a:cs typeface="Arial" panose="020B0604020202020204" pitchFamily="34" charset="0"/>
            </a:endParaRPr>
          </a:p>
        </p:txBody>
      </p:sp>
      <p:sp>
        <p:nvSpPr>
          <p:cNvPr id="4" name="ZoneTexte 3"/>
          <p:cNvSpPr txBox="1"/>
          <p:nvPr/>
        </p:nvSpPr>
        <p:spPr>
          <a:xfrm>
            <a:off x="393896" y="1666201"/>
            <a:ext cx="11071274" cy="707886"/>
          </a:xfrm>
          <a:prstGeom prst="rect">
            <a:avLst/>
          </a:prstGeom>
          <a:noFill/>
        </p:spPr>
        <p:txBody>
          <a:bodyPr wrap="square" rtlCol="0">
            <a:spAutoFit/>
          </a:bodyPr>
          <a:lstStyle/>
          <a:p>
            <a:pPr algn="just"/>
            <a:r>
              <a:rPr lang="fr-FR" sz="2000" dirty="0" smtClean="0">
                <a:latin typeface="Arial" panose="020B0604020202020204" pitchFamily="34" charset="0"/>
                <a:cs typeface="Arial" panose="020B0604020202020204" pitchFamily="34" charset="0"/>
              </a:rPr>
              <a:t>Question N°3: Regarde le document 2. D’après toi, pourquoi trouve-t-on des bâtiments romains en dehors de Rome?</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1988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81354" y="1041009"/>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N°1: Comprendre les apports de la romanité d’après les documents</a:t>
            </a:r>
            <a:endParaRPr lang="fr-FR" sz="2000" b="1" dirty="0">
              <a:latin typeface="Arial" panose="020B0604020202020204" pitchFamily="34" charset="0"/>
              <a:cs typeface="Arial" panose="020B0604020202020204" pitchFamily="34" charset="0"/>
            </a:endParaRPr>
          </a:p>
        </p:txBody>
      </p:sp>
      <p:sp>
        <p:nvSpPr>
          <p:cNvPr id="4" name="ZoneTexte 3"/>
          <p:cNvSpPr txBox="1"/>
          <p:nvPr/>
        </p:nvSpPr>
        <p:spPr>
          <a:xfrm>
            <a:off x="393896" y="1666201"/>
            <a:ext cx="11071274" cy="400110"/>
          </a:xfrm>
          <a:prstGeom prst="rect">
            <a:avLst/>
          </a:prstGeom>
          <a:noFill/>
        </p:spPr>
        <p:txBody>
          <a:bodyPr wrap="square" rtlCol="0">
            <a:spAutoFit/>
          </a:bodyPr>
          <a:lstStyle/>
          <a:p>
            <a:pPr algn="just"/>
            <a:r>
              <a:rPr lang="fr-FR" sz="2000" dirty="0" smtClean="0">
                <a:latin typeface="Arial" panose="020B0604020202020204" pitchFamily="34" charset="0"/>
                <a:cs typeface="Arial" panose="020B0604020202020204" pitchFamily="34" charset="0"/>
              </a:rPr>
              <a:t>Bilan: trace écrite commune</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6900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558019" y="894659"/>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N°2: Apporter un regard critique sur le document</a:t>
            </a:r>
            <a:endParaRPr lang="fr-FR" sz="2000" b="1"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0" y="1557755"/>
            <a:ext cx="11935527" cy="1245073"/>
          </a:xfrm>
          <a:prstGeom prst="rect">
            <a:avLst/>
          </a:prstGeom>
        </p:spPr>
      </p:pic>
      <p:cxnSp>
        <p:nvCxnSpPr>
          <p:cNvPr id="6" name="Connecteur droit 5"/>
          <p:cNvCxnSpPr/>
          <p:nvPr/>
        </p:nvCxnSpPr>
        <p:spPr>
          <a:xfrm>
            <a:off x="169827" y="2292824"/>
            <a:ext cx="51391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69827" y="2688609"/>
            <a:ext cx="91652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0808" y="3198612"/>
            <a:ext cx="11213910" cy="2585323"/>
          </a:xfrm>
          <a:prstGeom prst="rect">
            <a:avLst/>
          </a:prstGeom>
        </p:spPr>
        <p:txBody>
          <a:bodyPr wrap="square">
            <a:spAutoFit/>
          </a:bodyPr>
          <a:lstStyle/>
          <a:p>
            <a:pPr algn="just">
              <a:lnSpc>
                <a:spcPct val="150000"/>
              </a:lnSpc>
            </a:pPr>
            <a:r>
              <a:rPr lang="fr-FR" dirty="0" smtClean="0">
                <a:latin typeface="Arial" panose="020B0604020202020204" pitchFamily="34" charset="0"/>
                <a:cs typeface="Arial" panose="020B0604020202020204" pitchFamily="34" charset="0"/>
              </a:rPr>
              <a:t>Question N°4: Dans le texte,</a:t>
            </a:r>
          </a:p>
          <a:p>
            <a:pPr marL="342900" indent="-342900" algn="just">
              <a:lnSpc>
                <a:spcPct val="150000"/>
              </a:lnSpc>
              <a:buFontTx/>
              <a:buChar char="-"/>
            </a:pPr>
            <a:r>
              <a:rPr lang="fr-FR" dirty="0" smtClean="0">
                <a:latin typeface="Arial" panose="020B0604020202020204" pitchFamily="34" charset="0"/>
                <a:cs typeface="Arial" panose="020B0604020202020204" pitchFamily="34" charset="0"/>
              </a:rPr>
              <a:t>Entoure deux adjectifs utilisés par l’auteur pour désigner les habitants de la Bretagne</a:t>
            </a:r>
          </a:p>
          <a:p>
            <a:pPr marL="342900" indent="-342900" algn="just">
              <a:lnSpc>
                <a:spcPct val="150000"/>
              </a:lnSpc>
              <a:buFontTx/>
              <a:buChar char="-"/>
            </a:pPr>
            <a:r>
              <a:rPr lang="fr-FR" dirty="0" smtClean="0">
                <a:latin typeface="Arial" panose="020B0604020202020204" pitchFamily="34" charset="0"/>
                <a:cs typeface="Arial" panose="020B0604020202020204" pitchFamily="34" charset="0"/>
              </a:rPr>
              <a:t>Souligne deux expressions utilisées par l’auteur pour désigner la culture romaine</a:t>
            </a:r>
          </a:p>
          <a:p>
            <a:pPr algn="just">
              <a:lnSpc>
                <a:spcPct val="150000"/>
              </a:lnSpc>
            </a:pPr>
            <a:endParaRPr lang="fr-FR" dirty="0" smtClean="0">
              <a:latin typeface="Arial" panose="020B0604020202020204" pitchFamily="34" charset="0"/>
              <a:cs typeface="Arial" panose="020B0604020202020204" pitchFamily="34" charset="0"/>
            </a:endParaRPr>
          </a:p>
          <a:p>
            <a:pPr algn="just">
              <a:lnSpc>
                <a:spcPct val="150000"/>
              </a:lnSpc>
            </a:pPr>
            <a:r>
              <a:rPr lang="fr-FR" dirty="0" smtClean="0">
                <a:latin typeface="Arial" panose="020B0604020202020204" pitchFamily="34" charset="0"/>
                <a:cs typeface="Arial" panose="020B0604020202020204" pitchFamily="34" charset="0"/>
              </a:rPr>
              <a:t>Question N°5: D’après toi, l’auteur du texte pense-t-il que ces changements culturels sont une bonne chose pour les Bretons ou non?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4331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7" name="ZoneTexte 6"/>
          <p:cNvSpPr txBox="1"/>
          <p:nvPr/>
        </p:nvSpPr>
        <p:spPr>
          <a:xfrm>
            <a:off x="279009" y="1041009"/>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N°2: Apporter un regard critique sur le document</a:t>
            </a:r>
            <a:endParaRPr lang="fr-FR" sz="2000" b="1" dirty="0">
              <a:latin typeface="Arial" panose="020B0604020202020204" pitchFamily="34" charset="0"/>
              <a:cs typeface="Arial" panose="020B0604020202020204" pitchFamily="34" charset="0"/>
            </a:endParaRPr>
          </a:p>
        </p:txBody>
      </p:sp>
      <p:sp>
        <p:nvSpPr>
          <p:cNvPr id="9" name="Bulle ronde 8"/>
          <p:cNvSpPr/>
          <p:nvPr/>
        </p:nvSpPr>
        <p:spPr>
          <a:xfrm>
            <a:off x="3346729" y="2303497"/>
            <a:ext cx="4667534" cy="2009983"/>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latin typeface="Arial" panose="020B0604020202020204" pitchFamily="34" charset="0"/>
                <a:cs typeface="Arial" panose="020B0604020202020204" pitchFamily="34" charset="0"/>
              </a:rPr>
              <a:t>Mais … peut-on vraiment faire confiance à Tacite? Menons l’enquête ensemble!</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726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21313"/>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81354" y="1041009"/>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N°2: Apporter un regard critique sur le document</a:t>
            </a:r>
            <a:endParaRPr lang="fr-FR" sz="2000" b="1" dirty="0">
              <a:latin typeface="Arial" panose="020B0604020202020204" pitchFamily="34" charset="0"/>
              <a:cs typeface="Arial" panose="020B0604020202020204" pitchFamily="34" charset="0"/>
            </a:endParaRPr>
          </a:p>
        </p:txBody>
      </p:sp>
      <p:sp>
        <p:nvSpPr>
          <p:cNvPr id="4" name="ZoneTexte 3"/>
          <p:cNvSpPr txBox="1"/>
          <p:nvPr/>
        </p:nvSpPr>
        <p:spPr>
          <a:xfrm>
            <a:off x="393896" y="1666201"/>
            <a:ext cx="11071274" cy="400110"/>
          </a:xfrm>
          <a:prstGeom prst="rect">
            <a:avLst/>
          </a:prstGeom>
          <a:noFill/>
        </p:spPr>
        <p:txBody>
          <a:bodyPr wrap="square" rtlCol="0">
            <a:spAutoFit/>
          </a:bodyPr>
          <a:lstStyle/>
          <a:p>
            <a:pPr algn="just"/>
            <a:r>
              <a:rPr lang="fr-FR" sz="2000" dirty="0" smtClean="0">
                <a:latin typeface="Arial" panose="020B0604020202020204" pitchFamily="34" charset="0"/>
                <a:cs typeface="Arial" panose="020B0604020202020204" pitchFamily="34" charset="0"/>
              </a:rPr>
              <a:t>Question N°4: En relisant attentivement le document 1, remplis le schéma ci-dessous.</a:t>
            </a:r>
            <a:endParaRPr lang="fr-FR" sz="2000" dirty="0">
              <a:latin typeface="Arial" panose="020B0604020202020204" pitchFamily="34" charset="0"/>
              <a:cs typeface="Arial" panose="020B0604020202020204" pitchFamily="34" charset="0"/>
            </a:endParaRPr>
          </a:p>
        </p:txBody>
      </p:sp>
      <p:sp>
        <p:nvSpPr>
          <p:cNvPr id="5" name="Parchemin horizontal 4"/>
          <p:cNvSpPr/>
          <p:nvPr/>
        </p:nvSpPr>
        <p:spPr>
          <a:xfrm>
            <a:off x="504967" y="2947915"/>
            <a:ext cx="3725839" cy="2238233"/>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Personnage du texte:..……………….</a:t>
            </a:r>
          </a:p>
          <a:p>
            <a:pPr algn="ctr"/>
            <a:r>
              <a:rPr lang="fr-FR" dirty="0" smtClean="0"/>
              <a:t>Métier : </a:t>
            </a:r>
            <a:r>
              <a:rPr lang="fr-FR" dirty="0" smtClean="0"/>
              <a:t>…………………………………….</a:t>
            </a:r>
          </a:p>
          <a:p>
            <a:pPr algn="ctr"/>
            <a:r>
              <a:rPr lang="fr-FR" dirty="0" smtClean="0"/>
              <a:t>C’est-à-dire? ……………………………..</a:t>
            </a:r>
          </a:p>
          <a:p>
            <a:pPr algn="ctr"/>
            <a:r>
              <a:rPr lang="fr-FR" dirty="0" smtClean="0"/>
              <a:t>…………………………………………………………………………………………………….</a:t>
            </a:r>
            <a:endParaRPr lang="fr-FR" dirty="0"/>
          </a:p>
        </p:txBody>
      </p:sp>
      <p:sp>
        <p:nvSpPr>
          <p:cNvPr id="6" name="Parchemin horizontal 5"/>
          <p:cNvSpPr/>
          <p:nvPr/>
        </p:nvSpPr>
        <p:spPr>
          <a:xfrm flipH="1">
            <a:off x="7958920" y="2947915"/>
            <a:ext cx="3725839" cy="2238233"/>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Auteur du texte:………………………..</a:t>
            </a:r>
          </a:p>
          <a:p>
            <a:pPr algn="ctr"/>
            <a:r>
              <a:rPr lang="fr-FR" dirty="0" smtClean="0"/>
              <a:t>Métier : </a:t>
            </a:r>
            <a:r>
              <a:rPr lang="fr-FR" dirty="0" smtClean="0"/>
              <a:t>…………………………………….</a:t>
            </a:r>
          </a:p>
          <a:p>
            <a:pPr algn="ctr"/>
            <a:r>
              <a:rPr lang="fr-FR" dirty="0" smtClean="0"/>
              <a:t>C’est-à-dire? ……………………………..</a:t>
            </a:r>
          </a:p>
          <a:p>
            <a:pPr algn="ctr"/>
            <a:r>
              <a:rPr lang="fr-FR" dirty="0" smtClean="0"/>
              <a:t>…………………………………………………………………………………………………….</a:t>
            </a:r>
            <a:endParaRPr lang="fr-FR" dirty="0"/>
          </a:p>
        </p:txBody>
      </p:sp>
      <p:cxnSp>
        <p:nvCxnSpPr>
          <p:cNvPr id="7" name="Connecteur droit avec flèche 6"/>
          <p:cNvCxnSpPr/>
          <p:nvPr/>
        </p:nvCxnSpPr>
        <p:spPr>
          <a:xfrm>
            <a:off x="4550391" y="3562066"/>
            <a:ext cx="292289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8" name="Connecteur droit avec flèche 7"/>
          <p:cNvCxnSpPr/>
          <p:nvPr/>
        </p:nvCxnSpPr>
        <p:spPr>
          <a:xfrm flipH="1">
            <a:off x="4550391" y="4697104"/>
            <a:ext cx="292289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ZoneTexte 8"/>
          <p:cNvSpPr txBox="1"/>
          <p:nvPr/>
        </p:nvSpPr>
        <p:spPr>
          <a:xfrm>
            <a:off x="4860878" y="4873156"/>
            <a:ext cx="2470244" cy="369332"/>
          </a:xfrm>
          <a:prstGeom prst="rect">
            <a:avLst/>
          </a:prstGeom>
          <a:noFill/>
        </p:spPr>
        <p:txBody>
          <a:bodyPr wrap="square" rtlCol="0">
            <a:spAutoFit/>
          </a:bodyPr>
          <a:lstStyle/>
          <a:p>
            <a:r>
              <a:rPr lang="fr-FR" dirty="0" smtClean="0"/>
              <a:t>Est le ……………………. de</a:t>
            </a:r>
            <a:endParaRPr lang="fr-FR" dirty="0"/>
          </a:p>
        </p:txBody>
      </p:sp>
      <p:sp>
        <p:nvSpPr>
          <p:cNvPr id="10" name="ZoneTexte 9"/>
          <p:cNvSpPr txBox="1"/>
          <p:nvPr/>
        </p:nvSpPr>
        <p:spPr>
          <a:xfrm>
            <a:off x="4776717" y="2947915"/>
            <a:ext cx="2470244" cy="369332"/>
          </a:xfrm>
          <a:prstGeom prst="rect">
            <a:avLst/>
          </a:prstGeom>
          <a:noFill/>
        </p:spPr>
        <p:txBody>
          <a:bodyPr wrap="square" rtlCol="0">
            <a:spAutoFit/>
          </a:bodyPr>
          <a:lstStyle/>
          <a:p>
            <a:r>
              <a:rPr lang="fr-FR" dirty="0" smtClean="0"/>
              <a:t>Est le ……………………. de</a:t>
            </a: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0571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21313"/>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81354" y="1041009"/>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N°2: Apporter un regard critique sur le document</a:t>
            </a:r>
            <a:endParaRPr lang="fr-FR" sz="2000" b="1" dirty="0">
              <a:latin typeface="Arial" panose="020B0604020202020204" pitchFamily="34" charset="0"/>
              <a:cs typeface="Arial" panose="020B0604020202020204" pitchFamily="34" charset="0"/>
            </a:endParaRPr>
          </a:p>
        </p:txBody>
      </p:sp>
      <p:sp>
        <p:nvSpPr>
          <p:cNvPr id="4" name="ZoneTexte 3"/>
          <p:cNvSpPr txBox="1"/>
          <p:nvPr/>
        </p:nvSpPr>
        <p:spPr>
          <a:xfrm>
            <a:off x="393896" y="1666201"/>
            <a:ext cx="11071274" cy="2400657"/>
          </a:xfrm>
          <a:prstGeom prst="rect">
            <a:avLst/>
          </a:prstGeom>
          <a:noFill/>
        </p:spPr>
        <p:txBody>
          <a:bodyPr wrap="square" rtlCol="0">
            <a:spAutoFit/>
          </a:bodyPr>
          <a:lstStyle/>
          <a:p>
            <a:pPr algn="just">
              <a:lnSpc>
                <a:spcPct val="250000"/>
              </a:lnSpc>
            </a:pPr>
            <a:r>
              <a:rPr lang="fr-FR" sz="2000" dirty="0" smtClean="0">
                <a:latin typeface="Arial" panose="020B0604020202020204" pitchFamily="34" charset="0"/>
                <a:cs typeface="Arial" panose="020B0604020202020204" pitchFamily="34" charset="0"/>
              </a:rPr>
              <a:t>Question N°5: Grâce aux résultats de ton enquête, complète les phrases suivantes:</a:t>
            </a:r>
          </a:p>
          <a:p>
            <a:pPr marL="342900" indent="-342900" algn="just">
              <a:lnSpc>
                <a:spcPct val="250000"/>
              </a:lnSpc>
              <a:buFontTx/>
              <a:buChar char="-"/>
            </a:pPr>
            <a:r>
              <a:rPr lang="fr-FR" sz="2000" dirty="0" smtClean="0">
                <a:latin typeface="Arial" panose="020B0604020202020204" pitchFamily="34" charset="0"/>
                <a:cs typeface="Arial" panose="020B0604020202020204" pitchFamily="34" charset="0"/>
              </a:rPr>
              <a:t>Oui, on peut faire confiance à Tacite car ….</a:t>
            </a:r>
          </a:p>
          <a:p>
            <a:pPr marL="342900" indent="-342900" algn="just">
              <a:lnSpc>
                <a:spcPct val="250000"/>
              </a:lnSpc>
              <a:buFontTx/>
              <a:buChar char="-"/>
            </a:pPr>
            <a:r>
              <a:rPr lang="fr-FR" sz="2000" dirty="0" smtClean="0">
                <a:latin typeface="Arial" panose="020B0604020202020204" pitchFamily="34" charset="0"/>
                <a:cs typeface="Arial" panose="020B0604020202020204" pitchFamily="34" charset="0"/>
              </a:rPr>
              <a:t>Mais il faut être prudent car Tacite …</a:t>
            </a:r>
            <a:endParaRPr lang="fr-FR" sz="2000" dirty="0">
              <a:latin typeface="Arial" panose="020B0604020202020204" pitchFamily="34" charset="0"/>
              <a:cs typeface="Arial" panose="020B0604020202020204" pitchFamily="34" charset="0"/>
            </a:endParaRPr>
          </a:p>
        </p:txBody>
      </p:sp>
      <p:sp>
        <p:nvSpPr>
          <p:cNvPr id="12" name="ZoneTexte 11"/>
          <p:cNvSpPr txBox="1"/>
          <p:nvPr/>
        </p:nvSpPr>
        <p:spPr>
          <a:xfrm>
            <a:off x="8886381" y="5165212"/>
            <a:ext cx="2170827" cy="523220"/>
          </a:xfrm>
          <a:prstGeom prst="rect">
            <a:avLst/>
          </a:prstGeom>
          <a:noFill/>
        </p:spPr>
        <p:txBody>
          <a:bodyPr wrap="square" rtlCol="0">
            <a:spAutoFit/>
          </a:bodyPr>
          <a:lstStyle/>
          <a:p>
            <a:r>
              <a:rPr lang="fr-FR" sz="2800" b="1" dirty="0" smtClean="0">
                <a:latin typeface="Arial" panose="020B0604020202020204" pitchFamily="34" charset="0"/>
                <a:cs typeface="Arial" panose="020B0604020202020204" pitchFamily="34" charset="0"/>
              </a:rPr>
              <a:t>BRAVO!</a:t>
            </a:r>
            <a:endParaRPr lang="fr-F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4378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21313"/>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79009" y="1505033"/>
            <a:ext cx="11633981" cy="3170099"/>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Reprise </a:t>
            </a:r>
          </a:p>
          <a:p>
            <a:endParaRPr lang="fr-FR" sz="2000" b="1" dirty="0">
              <a:latin typeface="Arial" panose="020B0604020202020204" pitchFamily="34" charset="0"/>
              <a:cs typeface="Arial" panose="020B0604020202020204" pitchFamily="34" charset="0"/>
            </a:endParaRPr>
          </a:p>
          <a:p>
            <a:pPr marL="342900" indent="-342900">
              <a:buFontTx/>
              <a:buChar char="-"/>
            </a:pPr>
            <a:r>
              <a:rPr lang="fr-FR" sz="2000" b="1" dirty="0" smtClean="0">
                <a:latin typeface="Arial" panose="020B0604020202020204" pitchFamily="34" charset="0"/>
                <a:cs typeface="Arial" panose="020B0604020202020204" pitchFamily="34" charset="0"/>
              </a:rPr>
              <a:t>à partir du document 3: </a:t>
            </a:r>
          </a:p>
          <a:p>
            <a:pPr marL="1257300" lvl="2" indent="-342900">
              <a:buFont typeface="Wingdings" panose="05000000000000000000" pitchFamily="2" charset="2"/>
              <a:buChar char="§"/>
            </a:pPr>
            <a:endParaRPr lang="fr-FR" sz="2000" b="1"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Identifier la nature du document et la date </a:t>
            </a:r>
          </a:p>
          <a:p>
            <a:pPr marL="1257300" lvl="2" indent="-342900">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Localiser Arles sur le document 2</a:t>
            </a:r>
          </a:p>
          <a:p>
            <a:pPr marL="1257300" lvl="2" indent="-342900">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identifier les monuments cités dans le texte présents sur le document</a:t>
            </a:r>
          </a:p>
          <a:p>
            <a:pPr marL="1257300" lvl="2" indent="-342900">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Identifier d’autres monuments romains</a:t>
            </a:r>
            <a:endParaRPr lang="fr-FR" sz="2000" b="1"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endParaRPr lang="fr-FR" sz="2000" b="1" dirty="0" smtClean="0">
              <a:latin typeface="Arial" panose="020B0604020202020204" pitchFamily="34" charset="0"/>
              <a:cs typeface="Arial" panose="020B0604020202020204" pitchFamily="34" charset="0"/>
            </a:endParaRPr>
          </a:p>
          <a:p>
            <a:r>
              <a:rPr lang="fr-FR" sz="2000" b="1" dirty="0" smtClean="0">
                <a:latin typeface="Arial" panose="020B0604020202020204" pitchFamily="34" charset="0"/>
                <a:cs typeface="Arial" panose="020B0604020202020204" pitchFamily="34" charset="0"/>
              </a:rPr>
              <a:t>- Trace écrite commune </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9961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N°2: 6</a:t>
            </a:r>
            <a:r>
              <a:rPr lang="fr-FR" b="1" baseline="30000" dirty="0" smtClean="0">
                <a:solidFill>
                  <a:srgbClr val="7030A0"/>
                </a:solidFill>
                <a:latin typeface="Arial" panose="020B0604020202020204" pitchFamily="34" charset="0"/>
                <a:cs typeface="Arial" panose="020B0604020202020204" pitchFamily="34" charset="0"/>
              </a:rPr>
              <a:t>ème</a:t>
            </a:r>
            <a:r>
              <a:rPr lang="fr-FR" b="1" dirty="0" smtClean="0">
                <a:solidFill>
                  <a:srgbClr val="7030A0"/>
                </a:solidFill>
                <a:latin typeface="Arial" panose="020B0604020202020204" pitchFamily="34" charset="0"/>
                <a:cs typeface="Arial" panose="020B0604020202020204" pitchFamily="34" charset="0"/>
              </a:rPr>
              <a:t> </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79009" y="763171"/>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N°1: Comprendre la romanisation d’après les documents</a:t>
            </a:r>
            <a:endParaRPr lang="fr-FR" sz="2000" b="1"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a:stretch>
            <a:fillRect/>
          </a:stretch>
        </p:blipFill>
        <p:spPr>
          <a:xfrm>
            <a:off x="60960" y="1219212"/>
            <a:ext cx="11935527" cy="1245073"/>
          </a:xfrm>
          <a:prstGeom prst="rect">
            <a:avLst/>
          </a:prstGeom>
        </p:spPr>
      </p:pic>
      <p:cxnSp>
        <p:nvCxnSpPr>
          <p:cNvPr id="13" name="Connecteur droit 12"/>
          <p:cNvCxnSpPr/>
          <p:nvPr/>
        </p:nvCxnSpPr>
        <p:spPr>
          <a:xfrm>
            <a:off x="279009" y="1692322"/>
            <a:ext cx="3788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79009" y="2172269"/>
            <a:ext cx="5749714" cy="113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Bulle ronde 17"/>
          <p:cNvSpPr/>
          <p:nvPr/>
        </p:nvSpPr>
        <p:spPr>
          <a:xfrm>
            <a:off x="3727939" y="2982351"/>
            <a:ext cx="7763476" cy="2841673"/>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latin typeface="Arial" panose="020B0604020202020204" pitchFamily="34" charset="0"/>
                <a:cs typeface="Arial" panose="020B0604020202020204" pitchFamily="34" charset="0"/>
              </a:rPr>
              <a:t>Astérix n’est pas vraiment une source historique… Allons lire ensemble un texte d’époque pour voir si Uderzo et Goscinny ont une vision juste des apports de la culture romaine dans les peuples de l’empire romain!</a:t>
            </a:r>
          </a:p>
          <a:p>
            <a:pPr algn="ctr"/>
            <a:endParaRPr lang="fr-FR"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6062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0837"/>
            <a:ext cx="12192000" cy="2264898"/>
          </a:xfrm>
        </p:spPr>
        <p:txBody>
          <a:bodyPr>
            <a:normAutofit fontScale="90000"/>
          </a:bodyPr>
          <a:lstStyle/>
          <a:p>
            <a:r>
              <a:rPr lang="fr-FR" dirty="0" smtClean="0"/>
              <a:t>Compétences:</a:t>
            </a:r>
            <a:br>
              <a:rPr lang="fr-FR" dirty="0" smtClean="0"/>
            </a:br>
            <a:r>
              <a:rPr lang="fr-FR" dirty="0" smtClean="0"/>
              <a:t/>
            </a:r>
            <a:br>
              <a:rPr lang="fr-FR" dirty="0" smtClean="0"/>
            </a:br>
            <a:r>
              <a:rPr lang="fr-FR" dirty="0" smtClean="0"/>
              <a:t/>
            </a:r>
            <a:br>
              <a:rPr lang="fr-FR" dirty="0" smtClean="0"/>
            </a:br>
            <a:endParaRPr lang="fr-FR" dirty="0"/>
          </a:p>
        </p:txBody>
      </p:sp>
      <p:pic>
        <p:nvPicPr>
          <p:cNvPr id="8" name="Image 7"/>
          <p:cNvPicPr>
            <a:picLocks noChangeAspect="1"/>
          </p:cNvPicPr>
          <p:nvPr/>
        </p:nvPicPr>
        <p:blipFill>
          <a:blip r:embed="rId2"/>
          <a:stretch>
            <a:fillRect/>
          </a:stretch>
        </p:blipFill>
        <p:spPr>
          <a:xfrm>
            <a:off x="0" y="2335678"/>
            <a:ext cx="11935527" cy="12450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2330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re 1"/>
          <p:cNvSpPr txBox="1">
            <a:spLocks/>
          </p:cNvSpPr>
          <p:nvPr/>
        </p:nvSpPr>
        <p:spPr>
          <a:xfrm>
            <a:off x="0" y="-21313"/>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N°2: 6</a:t>
            </a:r>
            <a:r>
              <a:rPr lang="fr-FR" b="1" baseline="30000" dirty="0" smtClean="0">
                <a:solidFill>
                  <a:srgbClr val="7030A0"/>
                </a:solidFill>
                <a:latin typeface="Arial" panose="020B0604020202020204" pitchFamily="34" charset="0"/>
                <a:cs typeface="Arial" panose="020B0604020202020204" pitchFamily="34" charset="0"/>
              </a:rPr>
              <a:t>ème</a:t>
            </a:r>
            <a:r>
              <a:rPr lang="fr-FR" b="1" dirty="0" smtClean="0">
                <a:solidFill>
                  <a:srgbClr val="7030A0"/>
                </a:solidFill>
                <a:latin typeface="Arial" panose="020B0604020202020204" pitchFamily="34" charset="0"/>
                <a:cs typeface="Arial" panose="020B0604020202020204" pitchFamily="34" charset="0"/>
              </a:rPr>
              <a:t> </a:t>
            </a:r>
            <a:endParaRPr lang="fr-FR" b="1" dirty="0">
              <a:solidFill>
                <a:srgbClr val="7030A0"/>
              </a:solidFill>
              <a:latin typeface="Arial" panose="020B0604020202020204" pitchFamily="34" charset="0"/>
              <a:cs typeface="Arial" panose="020B0604020202020204" pitchFamily="34" charset="0"/>
            </a:endParaRPr>
          </a:p>
        </p:txBody>
      </p:sp>
      <p:sp>
        <p:nvSpPr>
          <p:cNvPr id="10" name="ZoneTexte 9"/>
          <p:cNvSpPr txBox="1"/>
          <p:nvPr/>
        </p:nvSpPr>
        <p:spPr>
          <a:xfrm>
            <a:off x="0" y="983813"/>
            <a:ext cx="12192000" cy="400110"/>
          </a:xfrm>
          <a:prstGeom prst="rect">
            <a:avLst/>
          </a:prstGeom>
          <a:noFill/>
        </p:spPr>
        <p:txBody>
          <a:bodyPr wrap="square" rtlCol="0">
            <a:spAutoFit/>
          </a:bodyPr>
          <a:lstStyle/>
          <a:p>
            <a:pPr algn="just"/>
            <a:r>
              <a:rPr lang="fr-FR" sz="2000" dirty="0" smtClean="0">
                <a:latin typeface="Arial" panose="020B0604020202020204" pitchFamily="34" charset="0"/>
                <a:cs typeface="Arial" panose="020B0604020202020204" pitchFamily="34" charset="0"/>
              </a:rPr>
              <a:t>Question N°1: Grâce aux documents 1 et 2, complète la carte mentale ci-dessous.</a:t>
            </a:r>
            <a:endParaRPr lang="fr-FR" sz="2000" dirty="0">
              <a:latin typeface="Arial" panose="020B0604020202020204" pitchFamily="34" charset="0"/>
              <a:cs typeface="Arial" panose="020B0604020202020204" pitchFamily="34" charset="0"/>
            </a:endParaRPr>
          </a:p>
        </p:txBody>
      </p:sp>
      <p:pic>
        <p:nvPicPr>
          <p:cNvPr id="11" name="Picture 2" descr="Afficher l'image d'origin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55712" y="3875528"/>
            <a:ext cx="2165594" cy="141971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2" name="ZoneTexte 11"/>
          <p:cNvSpPr txBox="1"/>
          <p:nvPr/>
        </p:nvSpPr>
        <p:spPr>
          <a:xfrm>
            <a:off x="5241247" y="3664513"/>
            <a:ext cx="1680059" cy="1015663"/>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La diffusion de la culture romaine</a:t>
            </a:r>
            <a:endParaRPr lang="fr-FR" sz="2000" b="1" dirty="0">
              <a:latin typeface="Arial" panose="020B0604020202020204" pitchFamily="34" charset="0"/>
              <a:cs typeface="Arial" panose="020B0604020202020204" pitchFamily="34" charset="0"/>
            </a:endParaRPr>
          </a:p>
        </p:txBody>
      </p:sp>
      <p:cxnSp>
        <p:nvCxnSpPr>
          <p:cNvPr id="13" name="Connecteur droit avec flèche 12"/>
          <p:cNvCxnSpPr/>
          <p:nvPr/>
        </p:nvCxnSpPr>
        <p:spPr>
          <a:xfrm flipV="1">
            <a:off x="6921306" y="2411047"/>
            <a:ext cx="1083211" cy="12534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462911" y="2010937"/>
            <a:ext cx="1680059" cy="400110"/>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Où? </a:t>
            </a:r>
            <a:endParaRPr lang="fr-FR" sz="2000" b="1" dirty="0">
              <a:latin typeface="Arial" panose="020B0604020202020204" pitchFamily="34" charset="0"/>
              <a:cs typeface="Arial" panose="020B0604020202020204" pitchFamily="34" charset="0"/>
            </a:endParaRPr>
          </a:p>
        </p:txBody>
      </p:sp>
      <p:cxnSp>
        <p:nvCxnSpPr>
          <p:cNvPr id="15" name="Connecteur droit avec flèche 14"/>
          <p:cNvCxnSpPr/>
          <p:nvPr/>
        </p:nvCxnSpPr>
        <p:spPr>
          <a:xfrm>
            <a:off x="6948927" y="4585385"/>
            <a:ext cx="1354013" cy="6905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8180110" y="5108112"/>
            <a:ext cx="1680059" cy="400110"/>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Pour qui? </a:t>
            </a:r>
            <a:endParaRPr lang="fr-FR" sz="2000" b="1" dirty="0">
              <a:latin typeface="Arial" panose="020B0604020202020204" pitchFamily="34" charset="0"/>
              <a:cs typeface="Arial" panose="020B0604020202020204" pitchFamily="34" charset="0"/>
            </a:endParaRPr>
          </a:p>
        </p:txBody>
      </p:sp>
      <p:cxnSp>
        <p:nvCxnSpPr>
          <p:cNvPr id="17" name="Connecteur droit avec flèche 16"/>
          <p:cNvCxnSpPr/>
          <p:nvPr/>
        </p:nvCxnSpPr>
        <p:spPr>
          <a:xfrm flipH="1">
            <a:off x="5936776" y="5275955"/>
            <a:ext cx="15199" cy="9064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111945" y="6182449"/>
            <a:ext cx="1680059" cy="400110"/>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Pourquoi? </a:t>
            </a:r>
            <a:endParaRPr lang="fr-FR" sz="2000" b="1" dirty="0">
              <a:latin typeface="Arial" panose="020B0604020202020204" pitchFamily="34" charset="0"/>
              <a:cs typeface="Arial" panose="020B0604020202020204" pitchFamily="34" charset="0"/>
            </a:endParaRPr>
          </a:p>
        </p:txBody>
      </p:sp>
      <p:cxnSp>
        <p:nvCxnSpPr>
          <p:cNvPr id="19" name="Connecteur droit avec flèche 18"/>
          <p:cNvCxnSpPr/>
          <p:nvPr/>
        </p:nvCxnSpPr>
        <p:spPr>
          <a:xfrm flipH="1" flipV="1">
            <a:off x="3739487" y="4385330"/>
            <a:ext cx="101622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978925" y="3877498"/>
            <a:ext cx="1769172" cy="1015663"/>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Construction de bâtiments romains</a:t>
            </a:r>
            <a:endParaRPr lang="fr-FR" sz="2000" b="1" dirty="0">
              <a:latin typeface="Arial" panose="020B0604020202020204" pitchFamily="34" charset="0"/>
              <a:cs typeface="Arial" panose="020B0604020202020204" pitchFamily="34" charset="0"/>
            </a:endParaRPr>
          </a:p>
        </p:txBody>
      </p:sp>
      <p:cxnSp>
        <p:nvCxnSpPr>
          <p:cNvPr id="21" name="Connecteur droit avec flèche 20"/>
          <p:cNvCxnSpPr/>
          <p:nvPr/>
        </p:nvCxnSpPr>
        <p:spPr>
          <a:xfrm flipH="1" flipV="1">
            <a:off x="4585648" y="2622062"/>
            <a:ext cx="724652" cy="10734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474816" y="1628772"/>
            <a:ext cx="1680059" cy="1015663"/>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Adoption du mode de vie des romains</a:t>
            </a:r>
            <a:endParaRPr lang="fr-FR" sz="2000" b="1" dirty="0">
              <a:latin typeface="Arial" panose="020B0604020202020204" pitchFamily="34" charset="0"/>
              <a:cs typeface="Arial" panose="020B0604020202020204" pitchFamily="34" charset="0"/>
            </a:endParaRPr>
          </a:p>
        </p:txBody>
      </p:sp>
      <p:cxnSp>
        <p:nvCxnSpPr>
          <p:cNvPr id="24" name="Connecteur droit avec flèche 23"/>
          <p:cNvCxnSpPr/>
          <p:nvPr/>
        </p:nvCxnSpPr>
        <p:spPr>
          <a:xfrm>
            <a:off x="7096899" y="4064623"/>
            <a:ext cx="1083211" cy="163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8146602" y="3864568"/>
            <a:ext cx="1680059" cy="400110"/>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Quand? </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536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N°2: 6</a:t>
            </a:r>
            <a:r>
              <a:rPr lang="fr-FR" b="1" baseline="30000" dirty="0" smtClean="0">
                <a:solidFill>
                  <a:srgbClr val="7030A0"/>
                </a:solidFill>
                <a:latin typeface="Arial" panose="020B0604020202020204" pitchFamily="34" charset="0"/>
                <a:cs typeface="Arial" panose="020B0604020202020204" pitchFamily="34" charset="0"/>
              </a:rPr>
              <a:t>ème</a:t>
            </a:r>
            <a:r>
              <a:rPr lang="fr-FR" b="1" dirty="0" smtClean="0">
                <a:solidFill>
                  <a:srgbClr val="7030A0"/>
                </a:solidFill>
                <a:latin typeface="Arial" panose="020B0604020202020204" pitchFamily="34" charset="0"/>
                <a:cs typeface="Arial" panose="020B0604020202020204" pitchFamily="34" charset="0"/>
              </a:rPr>
              <a:t> </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81354" y="1041009"/>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N°2: Apporter un regard critique sur les documents</a:t>
            </a:r>
            <a:endParaRPr lang="fr-FR" sz="2000" b="1"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0" y="1557755"/>
            <a:ext cx="11935527" cy="1245073"/>
          </a:xfrm>
          <a:prstGeom prst="rect">
            <a:avLst/>
          </a:prstGeom>
        </p:spPr>
      </p:pic>
      <p:cxnSp>
        <p:nvCxnSpPr>
          <p:cNvPr id="6" name="Connecteur droit 5"/>
          <p:cNvCxnSpPr/>
          <p:nvPr/>
        </p:nvCxnSpPr>
        <p:spPr>
          <a:xfrm>
            <a:off x="169827" y="2292824"/>
            <a:ext cx="51391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69827" y="2688609"/>
            <a:ext cx="91652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Bulle ronde 16"/>
          <p:cNvSpPr/>
          <p:nvPr/>
        </p:nvSpPr>
        <p:spPr>
          <a:xfrm>
            <a:off x="4752448" y="2928690"/>
            <a:ext cx="4667534" cy="2009983"/>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latin typeface="Arial" panose="020B0604020202020204" pitchFamily="34" charset="0"/>
                <a:cs typeface="Arial" panose="020B0604020202020204" pitchFamily="34" charset="0"/>
              </a:rPr>
              <a:t>Mais … peut-on vraiment faire confiance au texte de Tacite? Menons l’enquête ensemble!</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1820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descr="Afficher l'image d'origin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92073" y="-1015383"/>
            <a:ext cx="8748214" cy="874821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ZoneTexte 1"/>
          <p:cNvSpPr txBox="1"/>
          <p:nvPr/>
        </p:nvSpPr>
        <p:spPr>
          <a:xfrm rot="19688681">
            <a:off x="3766782" y="2354999"/>
            <a:ext cx="4026090" cy="1200329"/>
          </a:xfrm>
          <a:prstGeom prst="rect">
            <a:avLst/>
          </a:prstGeom>
          <a:noFill/>
        </p:spPr>
        <p:txBody>
          <a:bodyPr wrap="square" rtlCol="0">
            <a:spAutoFit/>
          </a:bodyPr>
          <a:lstStyle/>
          <a:p>
            <a:r>
              <a:rPr lang="fr-FR" sz="3600" b="1" dirty="0" smtClean="0">
                <a:latin typeface="Lucida Handwriting" panose="03010101010101010101" pitchFamily="66" charset="0"/>
              </a:rPr>
              <a:t>Enveloppe à indices ….</a:t>
            </a:r>
            <a:endParaRPr lang="fr-FR" sz="3600" b="1" dirty="0">
              <a:latin typeface="Lucida Handwriting" panose="03010101010101010101" pitchFamily="66" charset="0"/>
            </a:endParaRPr>
          </a:p>
        </p:txBody>
      </p:sp>
      <p:sp>
        <p:nvSpPr>
          <p:cNvPr id="4" name="ZoneTexte 3"/>
          <p:cNvSpPr txBox="1"/>
          <p:nvPr/>
        </p:nvSpPr>
        <p:spPr>
          <a:xfrm>
            <a:off x="134589" y="151299"/>
            <a:ext cx="11071274" cy="1015663"/>
          </a:xfrm>
          <a:prstGeom prst="rect">
            <a:avLst/>
          </a:prstGeom>
          <a:noFill/>
        </p:spPr>
        <p:txBody>
          <a:bodyPr wrap="square" rtlCol="0">
            <a:spAutoFit/>
          </a:bodyPr>
          <a:lstStyle/>
          <a:p>
            <a:pPr algn="just"/>
            <a:r>
              <a:rPr lang="fr-FR" sz="2000" dirty="0" smtClean="0">
                <a:latin typeface="Arial" panose="020B0604020202020204" pitchFamily="34" charset="0"/>
                <a:cs typeface="Arial" panose="020B0604020202020204" pitchFamily="34" charset="0"/>
              </a:rPr>
              <a:t>Question N°2: Ton professeur t’a fourni une boîte à indices. Une fois que tu les as déchiffré, écris sur ton cahier les arguments selon lesquels on peut faire confiance à Tacite, et ceux qui nous encouragera</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2334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archemin horizontal 1"/>
          <p:cNvSpPr/>
          <p:nvPr/>
        </p:nvSpPr>
        <p:spPr>
          <a:xfrm>
            <a:off x="300251" y="0"/>
            <a:ext cx="3780430" cy="2115403"/>
          </a:xfrm>
          <a:prstGeom prst="horizontalScroll">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latin typeface="Lucida Handwriting" panose="03010101010101010101" pitchFamily="66" charset="0"/>
              </a:rPr>
              <a:t>1</a:t>
            </a:r>
            <a:r>
              <a:rPr lang="fr-FR" baseline="30000" dirty="0" smtClean="0">
                <a:latin typeface="Lucida Handwriting" panose="03010101010101010101" pitchFamily="66" charset="0"/>
              </a:rPr>
              <a:t>er</a:t>
            </a:r>
            <a:r>
              <a:rPr lang="fr-FR" dirty="0" smtClean="0">
                <a:latin typeface="Lucida Handwriting" panose="03010101010101010101" pitchFamily="66" charset="0"/>
              </a:rPr>
              <a:t> indice: sois attentif au métier de Tacite… </a:t>
            </a:r>
            <a:endParaRPr lang="fr-FR" dirty="0">
              <a:latin typeface="Lucida Handwriting" panose="03010101010101010101" pitchFamily="66" charset="0"/>
            </a:endParaRPr>
          </a:p>
        </p:txBody>
      </p:sp>
      <p:sp>
        <p:nvSpPr>
          <p:cNvPr id="4" name="Parchemin horizontal 3"/>
          <p:cNvSpPr/>
          <p:nvPr/>
        </p:nvSpPr>
        <p:spPr>
          <a:xfrm>
            <a:off x="3693993" y="2220036"/>
            <a:ext cx="3780430" cy="2115403"/>
          </a:xfrm>
          <a:prstGeom prst="horizontalScroll">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latin typeface="Lucida Handwriting" panose="03010101010101010101" pitchFamily="66" charset="0"/>
              </a:rPr>
              <a:t>2</a:t>
            </a:r>
            <a:r>
              <a:rPr lang="fr-FR" baseline="30000" dirty="0" smtClean="0">
                <a:latin typeface="Lucida Handwriting" panose="03010101010101010101" pitchFamily="66" charset="0"/>
              </a:rPr>
              <a:t>ème</a:t>
            </a:r>
            <a:r>
              <a:rPr lang="fr-FR" dirty="0" smtClean="0">
                <a:latin typeface="Lucida Handwriting" panose="03010101010101010101" pitchFamily="66" charset="0"/>
              </a:rPr>
              <a:t> indice: compare les dates de vie d’Agricole et la date du texte de Tacite</a:t>
            </a:r>
            <a:endParaRPr lang="fr-FR" dirty="0">
              <a:latin typeface="Lucida Handwriting" panose="03010101010101010101" pitchFamily="66" charset="0"/>
            </a:endParaRPr>
          </a:p>
        </p:txBody>
      </p:sp>
      <p:sp>
        <p:nvSpPr>
          <p:cNvPr id="5" name="Parchemin horizontal 4"/>
          <p:cNvSpPr/>
          <p:nvPr/>
        </p:nvSpPr>
        <p:spPr>
          <a:xfrm>
            <a:off x="466299" y="4574274"/>
            <a:ext cx="3780430" cy="2115403"/>
          </a:xfrm>
          <a:prstGeom prst="horizontalScroll">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latin typeface="Lucida Handwriting" panose="03010101010101010101" pitchFamily="66" charset="0"/>
              </a:rPr>
              <a:t>3</a:t>
            </a:r>
            <a:r>
              <a:rPr lang="fr-FR" baseline="30000" dirty="0" smtClean="0">
                <a:latin typeface="Lucida Handwriting" panose="03010101010101010101" pitchFamily="66" charset="0"/>
              </a:rPr>
              <a:t>ème</a:t>
            </a:r>
            <a:r>
              <a:rPr lang="fr-FR" dirty="0" smtClean="0">
                <a:latin typeface="Lucida Handwriting" panose="03010101010101010101" pitchFamily="66" charset="0"/>
              </a:rPr>
              <a:t> indice: souligne dans le texte les adjectifs utilisés pour désigner les actions et la culture des Romains</a:t>
            </a:r>
            <a:endParaRPr lang="fr-FR" dirty="0">
              <a:latin typeface="Lucida Handwriting" panose="03010101010101010101" pitchFamily="66" charset="0"/>
            </a:endParaRPr>
          </a:p>
        </p:txBody>
      </p:sp>
      <p:sp>
        <p:nvSpPr>
          <p:cNvPr id="6" name="Parchemin horizontal 5"/>
          <p:cNvSpPr/>
          <p:nvPr/>
        </p:nvSpPr>
        <p:spPr>
          <a:xfrm>
            <a:off x="7722358" y="0"/>
            <a:ext cx="3780430" cy="2115403"/>
          </a:xfrm>
          <a:prstGeom prst="horizontalScroll">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latin typeface="Lucida Handwriting" panose="03010101010101010101" pitchFamily="66" charset="0"/>
              </a:rPr>
              <a:t>4</a:t>
            </a:r>
            <a:r>
              <a:rPr lang="fr-FR" baseline="30000" dirty="0" smtClean="0">
                <a:latin typeface="Lucida Handwriting" panose="03010101010101010101" pitchFamily="66" charset="0"/>
              </a:rPr>
              <a:t>ème</a:t>
            </a:r>
            <a:r>
              <a:rPr lang="fr-FR" dirty="0" smtClean="0">
                <a:latin typeface="Lucida Handwriting" panose="03010101010101010101" pitchFamily="66" charset="0"/>
              </a:rPr>
              <a:t> indice: entoure dans le texte les adjectifs utilisés pour désigner les Gaulois</a:t>
            </a:r>
            <a:endParaRPr lang="fr-FR" dirty="0">
              <a:latin typeface="Lucida Handwriting" panose="03010101010101010101" pitchFamily="66" charset="0"/>
            </a:endParaRPr>
          </a:p>
        </p:txBody>
      </p:sp>
      <p:sp>
        <p:nvSpPr>
          <p:cNvPr id="7" name="Parchemin horizontal 6"/>
          <p:cNvSpPr/>
          <p:nvPr/>
        </p:nvSpPr>
        <p:spPr>
          <a:xfrm>
            <a:off x="7474423" y="4440071"/>
            <a:ext cx="3780430" cy="2115403"/>
          </a:xfrm>
          <a:prstGeom prst="horizontalScroll">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latin typeface="Lucida Handwriting" panose="03010101010101010101" pitchFamily="66" charset="0"/>
              </a:rPr>
              <a:t>5</a:t>
            </a:r>
            <a:r>
              <a:rPr lang="fr-FR" baseline="30000" dirty="0" smtClean="0">
                <a:latin typeface="Lucida Handwriting" panose="03010101010101010101" pitchFamily="66" charset="0"/>
              </a:rPr>
              <a:t>ème</a:t>
            </a:r>
            <a:r>
              <a:rPr lang="fr-FR" dirty="0" smtClean="0">
                <a:latin typeface="Lucida Handwriting" panose="03010101010101010101" pitchFamily="66" charset="0"/>
              </a:rPr>
              <a:t> indice: il semble qu’il y ait des liens familiaux … les vois-tu? </a:t>
            </a:r>
            <a:endParaRPr lang="fr-FR" dirty="0">
              <a:latin typeface="Lucida Handwriting" panose="03010101010101010101"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0576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N°2: 6</a:t>
            </a:r>
            <a:r>
              <a:rPr lang="fr-FR" b="1" baseline="30000" dirty="0" smtClean="0">
                <a:solidFill>
                  <a:srgbClr val="7030A0"/>
                </a:solidFill>
                <a:latin typeface="Arial" panose="020B0604020202020204" pitchFamily="34" charset="0"/>
                <a:cs typeface="Arial" panose="020B0604020202020204" pitchFamily="34" charset="0"/>
              </a:rPr>
              <a:t>ème</a:t>
            </a:r>
            <a:r>
              <a:rPr lang="fr-FR" b="1" dirty="0" smtClean="0">
                <a:solidFill>
                  <a:srgbClr val="7030A0"/>
                </a:solidFill>
                <a:latin typeface="Arial" panose="020B0604020202020204" pitchFamily="34" charset="0"/>
                <a:cs typeface="Arial" panose="020B0604020202020204" pitchFamily="34" charset="0"/>
              </a:rPr>
              <a:t> </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81354" y="1041009"/>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N°2: Apporter un regard critique sur les documents</a:t>
            </a:r>
            <a:endParaRPr lang="fr-FR" sz="2000" b="1" dirty="0">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0" y="1557755"/>
            <a:ext cx="11935527" cy="1245073"/>
          </a:xfrm>
          <a:prstGeom prst="rect">
            <a:avLst/>
          </a:prstGeom>
        </p:spPr>
      </p:pic>
      <p:cxnSp>
        <p:nvCxnSpPr>
          <p:cNvPr id="6" name="Connecteur droit 5"/>
          <p:cNvCxnSpPr/>
          <p:nvPr/>
        </p:nvCxnSpPr>
        <p:spPr>
          <a:xfrm>
            <a:off x="169827" y="2292824"/>
            <a:ext cx="51391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69827" y="2688609"/>
            <a:ext cx="91652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Bulle ronde 16"/>
          <p:cNvSpPr/>
          <p:nvPr/>
        </p:nvSpPr>
        <p:spPr>
          <a:xfrm>
            <a:off x="4752448" y="2928689"/>
            <a:ext cx="4667534" cy="2009983"/>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latin typeface="Arial" panose="020B0604020202020204" pitchFamily="34" charset="0"/>
                <a:cs typeface="Arial" panose="020B0604020202020204" pitchFamily="34" charset="0"/>
              </a:rPr>
              <a:t>Bien ! Pour être sûrs, soyons prudents et allons vérifier autre part!</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2769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re 1"/>
          <p:cNvSpPr txBox="1">
            <a:spLocks/>
          </p:cNvSpPr>
          <p:nvPr/>
        </p:nvSpPr>
        <p:spPr>
          <a:xfrm>
            <a:off x="0" y="-21313"/>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N°2: 6</a:t>
            </a:r>
            <a:r>
              <a:rPr lang="fr-FR" b="1" baseline="30000" dirty="0" smtClean="0">
                <a:solidFill>
                  <a:srgbClr val="7030A0"/>
                </a:solidFill>
                <a:latin typeface="Arial" panose="020B0604020202020204" pitchFamily="34" charset="0"/>
                <a:cs typeface="Arial" panose="020B0604020202020204" pitchFamily="34" charset="0"/>
              </a:rPr>
              <a:t>ème</a:t>
            </a:r>
            <a:r>
              <a:rPr lang="fr-FR" b="1" dirty="0" smtClean="0">
                <a:solidFill>
                  <a:srgbClr val="7030A0"/>
                </a:solidFill>
                <a:latin typeface="Arial" panose="020B0604020202020204" pitchFamily="34" charset="0"/>
                <a:cs typeface="Arial" panose="020B0604020202020204" pitchFamily="34" charset="0"/>
              </a:rPr>
              <a:t> </a:t>
            </a:r>
            <a:endParaRPr lang="fr-FR" b="1" dirty="0">
              <a:solidFill>
                <a:srgbClr val="7030A0"/>
              </a:solidFill>
              <a:latin typeface="Arial" panose="020B0604020202020204" pitchFamily="34" charset="0"/>
              <a:cs typeface="Arial" panose="020B0604020202020204" pitchFamily="34" charset="0"/>
            </a:endParaRPr>
          </a:p>
        </p:txBody>
      </p:sp>
      <p:sp>
        <p:nvSpPr>
          <p:cNvPr id="10" name="ZoneTexte 9"/>
          <p:cNvSpPr txBox="1"/>
          <p:nvPr/>
        </p:nvSpPr>
        <p:spPr>
          <a:xfrm>
            <a:off x="0" y="983813"/>
            <a:ext cx="12192000" cy="461665"/>
          </a:xfrm>
          <a:prstGeom prst="rect">
            <a:avLst/>
          </a:prstGeom>
          <a:noFill/>
        </p:spPr>
        <p:txBody>
          <a:bodyPr wrap="square" rtlCol="0">
            <a:spAutoFit/>
          </a:bodyPr>
          <a:lstStyle/>
          <a:p>
            <a:pPr algn="just"/>
            <a:r>
              <a:rPr lang="fr-FR" sz="2400" dirty="0" smtClean="0">
                <a:latin typeface="Arial" panose="020B0604020202020204" pitchFamily="34" charset="0"/>
                <a:cs typeface="Arial" panose="020B0604020202020204" pitchFamily="34" charset="0"/>
              </a:rPr>
              <a:t>Question N°4: Grâce au document 3, finis de compléter ta carte mentale.</a:t>
            </a:r>
            <a:endParaRPr lang="fr-FR" sz="2400" dirty="0">
              <a:latin typeface="Arial" panose="020B0604020202020204" pitchFamily="34" charset="0"/>
              <a:cs typeface="Arial" panose="020B0604020202020204" pitchFamily="34" charset="0"/>
            </a:endParaRPr>
          </a:p>
        </p:txBody>
      </p:sp>
      <p:pic>
        <p:nvPicPr>
          <p:cNvPr id="4" name="Picture 2" descr="Afficher l'image d'origin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55712" y="3889172"/>
            <a:ext cx="2165594" cy="141971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ZoneTexte 4"/>
          <p:cNvSpPr txBox="1"/>
          <p:nvPr/>
        </p:nvSpPr>
        <p:spPr>
          <a:xfrm>
            <a:off x="5241247" y="3678157"/>
            <a:ext cx="1680059" cy="1015663"/>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La diffusion de la culture romaine</a:t>
            </a:r>
            <a:endParaRPr lang="fr-FR" sz="2000" b="1" dirty="0">
              <a:latin typeface="Arial" panose="020B0604020202020204" pitchFamily="34" charset="0"/>
              <a:cs typeface="Arial" panose="020B0604020202020204" pitchFamily="34" charset="0"/>
            </a:endParaRPr>
          </a:p>
        </p:txBody>
      </p:sp>
      <p:cxnSp>
        <p:nvCxnSpPr>
          <p:cNvPr id="6" name="Connecteur droit avec flèche 5"/>
          <p:cNvCxnSpPr/>
          <p:nvPr/>
        </p:nvCxnSpPr>
        <p:spPr>
          <a:xfrm flipV="1">
            <a:off x="6921306" y="2424691"/>
            <a:ext cx="1083211" cy="12534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462911" y="2024581"/>
            <a:ext cx="1680059" cy="400110"/>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Où? </a:t>
            </a:r>
            <a:endParaRPr lang="fr-FR" sz="2000" b="1" dirty="0">
              <a:latin typeface="Arial" panose="020B0604020202020204" pitchFamily="34" charset="0"/>
              <a:cs typeface="Arial" panose="020B0604020202020204" pitchFamily="34" charset="0"/>
            </a:endParaRPr>
          </a:p>
        </p:txBody>
      </p:sp>
      <p:cxnSp>
        <p:nvCxnSpPr>
          <p:cNvPr id="8" name="Connecteur droit avec flèche 7"/>
          <p:cNvCxnSpPr/>
          <p:nvPr/>
        </p:nvCxnSpPr>
        <p:spPr>
          <a:xfrm>
            <a:off x="6921306" y="5022109"/>
            <a:ext cx="1083211" cy="4506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784325" y="5736271"/>
            <a:ext cx="1680059" cy="400110"/>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Pour qui? </a:t>
            </a:r>
            <a:endParaRPr lang="fr-FR" sz="2000" b="1" dirty="0">
              <a:latin typeface="Arial" panose="020B0604020202020204" pitchFamily="34" charset="0"/>
              <a:cs typeface="Arial" panose="020B0604020202020204" pitchFamily="34" charset="0"/>
            </a:endParaRPr>
          </a:p>
        </p:txBody>
      </p:sp>
      <p:cxnSp>
        <p:nvCxnSpPr>
          <p:cNvPr id="12" name="Connecteur droit avec flèche 11"/>
          <p:cNvCxnSpPr/>
          <p:nvPr/>
        </p:nvCxnSpPr>
        <p:spPr>
          <a:xfrm flipH="1">
            <a:off x="5691117" y="5283024"/>
            <a:ext cx="15199" cy="90649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955996" y="6189518"/>
            <a:ext cx="1680059" cy="400110"/>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Pourquoi? </a:t>
            </a:r>
            <a:endParaRPr lang="fr-FR" sz="2000" b="1" dirty="0">
              <a:latin typeface="Arial" panose="020B0604020202020204" pitchFamily="34" charset="0"/>
              <a:cs typeface="Arial" panose="020B0604020202020204" pitchFamily="34" charset="0"/>
            </a:endParaRPr>
          </a:p>
        </p:txBody>
      </p:sp>
      <p:cxnSp>
        <p:nvCxnSpPr>
          <p:cNvPr id="14" name="Connecteur droit avec flèche 13"/>
          <p:cNvCxnSpPr/>
          <p:nvPr/>
        </p:nvCxnSpPr>
        <p:spPr>
          <a:xfrm flipH="1" flipV="1">
            <a:off x="3739487" y="4398974"/>
            <a:ext cx="1016226"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978925" y="3891142"/>
            <a:ext cx="1769172" cy="1015663"/>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Construction de bâtiments romains</a:t>
            </a:r>
            <a:endParaRPr lang="fr-FR" sz="2000" b="1" dirty="0">
              <a:latin typeface="Arial" panose="020B0604020202020204" pitchFamily="34" charset="0"/>
              <a:cs typeface="Arial" panose="020B0604020202020204" pitchFamily="34" charset="0"/>
            </a:endParaRPr>
          </a:p>
        </p:txBody>
      </p:sp>
      <p:cxnSp>
        <p:nvCxnSpPr>
          <p:cNvPr id="16" name="Connecteur droit avec flèche 15"/>
          <p:cNvCxnSpPr/>
          <p:nvPr/>
        </p:nvCxnSpPr>
        <p:spPr>
          <a:xfrm flipH="1" flipV="1">
            <a:off x="4585648" y="2635706"/>
            <a:ext cx="724652" cy="10734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474816" y="1642416"/>
            <a:ext cx="1680059" cy="1015663"/>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Adoption du mode de vie des romains</a:t>
            </a:r>
            <a:endParaRPr lang="fr-FR" sz="2000" b="1" dirty="0">
              <a:latin typeface="Arial" panose="020B0604020202020204" pitchFamily="34" charset="0"/>
              <a:cs typeface="Arial" panose="020B0604020202020204" pitchFamily="34" charset="0"/>
            </a:endParaRPr>
          </a:p>
        </p:txBody>
      </p:sp>
      <p:cxnSp>
        <p:nvCxnSpPr>
          <p:cNvPr id="18" name="Connecteur droit avec flèche 17"/>
          <p:cNvCxnSpPr/>
          <p:nvPr/>
        </p:nvCxnSpPr>
        <p:spPr>
          <a:xfrm>
            <a:off x="6978782" y="4372517"/>
            <a:ext cx="950139" cy="264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755998" y="4150078"/>
            <a:ext cx="1680059" cy="400110"/>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Quand?</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3772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re 1"/>
          <p:cNvSpPr txBox="1">
            <a:spLocks/>
          </p:cNvSpPr>
          <p:nvPr/>
        </p:nvSpPr>
        <p:spPr>
          <a:xfrm>
            <a:off x="0" y="-21313"/>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N°2: 6</a:t>
            </a:r>
            <a:r>
              <a:rPr lang="fr-FR" b="1" baseline="30000" dirty="0" smtClean="0">
                <a:solidFill>
                  <a:srgbClr val="7030A0"/>
                </a:solidFill>
                <a:latin typeface="Arial" panose="020B0604020202020204" pitchFamily="34" charset="0"/>
                <a:cs typeface="Arial" panose="020B0604020202020204" pitchFamily="34" charset="0"/>
              </a:rPr>
              <a:t>ème</a:t>
            </a:r>
            <a:r>
              <a:rPr lang="fr-FR" b="1" dirty="0" smtClean="0">
                <a:solidFill>
                  <a:srgbClr val="7030A0"/>
                </a:solidFill>
                <a:latin typeface="Arial" panose="020B0604020202020204" pitchFamily="34" charset="0"/>
                <a:cs typeface="Arial" panose="020B0604020202020204" pitchFamily="34" charset="0"/>
              </a:rPr>
              <a:t> </a:t>
            </a:r>
            <a:endParaRPr lang="fr-FR" b="1" dirty="0">
              <a:solidFill>
                <a:srgbClr val="7030A0"/>
              </a:solidFill>
              <a:latin typeface="Arial" panose="020B0604020202020204" pitchFamily="34" charset="0"/>
              <a:cs typeface="Arial" panose="020B0604020202020204" pitchFamily="34" charset="0"/>
            </a:endParaRPr>
          </a:p>
        </p:txBody>
      </p:sp>
      <p:sp>
        <p:nvSpPr>
          <p:cNvPr id="4" name="ZoneTexte 3"/>
          <p:cNvSpPr txBox="1"/>
          <p:nvPr/>
        </p:nvSpPr>
        <p:spPr>
          <a:xfrm>
            <a:off x="279009" y="1505033"/>
            <a:ext cx="11633981" cy="2862322"/>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Reprise </a:t>
            </a:r>
          </a:p>
          <a:p>
            <a:endParaRPr lang="fr-FR" sz="2000" b="1" dirty="0">
              <a:latin typeface="Arial" panose="020B0604020202020204" pitchFamily="34" charset="0"/>
              <a:cs typeface="Arial" panose="020B0604020202020204" pitchFamily="34" charset="0"/>
            </a:endParaRPr>
          </a:p>
          <a:p>
            <a:pPr marL="342900" indent="-342900">
              <a:buFontTx/>
              <a:buChar char="-"/>
            </a:pPr>
            <a:r>
              <a:rPr lang="fr-FR" sz="2000" b="1" dirty="0" smtClean="0">
                <a:latin typeface="Arial" panose="020B0604020202020204" pitchFamily="34" charset="0"/>
                <a:cs typeface="Arial" panose="020B0604020202020204" pitchFamily="34" charset="0"/>
              </a:rPr>
              <a:t>À partir du document 4: </a:t>
            </a:r>
          </a:p>
          <a:p>
            <a:pPr lvl="2"/>
            <a:endParaRPr lang="fr-FR" sz="2000" b="1"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Identifier la nature du document et l’époque</a:t>
            </a:r>
          </a:p>
          <a:p>
            <a:pPr marL="1257300" lvl="2" indent="-342900">
              <a:buFont typeface="Wingdings" panose="05000000000000000000" pitchFamily="2" charset="2"/>
              <a:buChar char="§"/>
            </a:pPr>
            <a:r>
              <a:rPr lang="fr-FR" sz="2000" b="1" dirty="0" smtClean="0">
                <a:latin typeface="Arial" panose="020B0604020202020204" pitchFamily="34" charset="0"/>
                <a:cs typeface="Arial" panose="020B0604020202020204" pitchFamily="34" charset="0"/>
              </a:rPr>
              <a:t>Faire entourer à des élèves les monuments romains toujours présents à Arles aujourd’hui</a:t>
            </a:r>
          </a:p>
          <a:p>
            <a:pPr marL="1257300" lvl="2" indent="-342900">
              <a:buFont typeface="Wingdings" panose="05000000000000000000" pitchFamily="2" charset="2"/>
              <a:buChar char="§"/>
            </a:pPr>
            <a:endParaRPr lang="fr-FR" sz="2000" b="1" dirty="0" smtClean="0">
              <a:latin typeface="Arial" panose="020B0604020202020204" pitchFamily="34" charset="0"/>
              <a:cs typeface="Arial" panose="020B0604020202020204" pitchFamily="34" charset="0"/>
            </a:endParaRPr>
          </a:p>
          <a:p>
            <a:r>
              <a:rPr lang="fr-FR" sz="2000" b="1" dirty="0" smtClean="0">
                <a:latin typeface="Arial" panose="020B0604020202020204" pitchFamily="34" charset="0"/>
                <a:cs typeface="Arial" panose="020B0604020202020204" pitchFamily="34" charset="0"/>
              </a:rPr>
              <a:t>- Trace écrite commune sur la </a:t>
            </a:r>
            <a:r>
              <a:rPr lang="fr-FR" sz="2000" b="1" dirty="0" smtClean="0">
                <a:solidFill>
                  <a:srgbClr val="FF0000"/>
                </a:solidFill>
                <a:latin typeface="Arial" panose="020B0604020202020204" pitchFamily="34" charset="0"/>
                <a:cs typeface="Arial" panose="020B0604020202020204" pitchFamily="34" charset="0"/>
              </a:rPr>
              <a:t>romanisation</a:t>
            </a:r>
            <a:endParaRPr lang="fr-FR"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1048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re 1"/>
          <p:cNvSpPr txBox="1">
            <a:spLocks/>
          </p:cNvSpPr>
          <p:nvPr/>
        </p:nvSpPr>
        <p:spPr>
          <a:xfrm>
            <a:off x="0" y="-21313"/>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N°3: 6</a:t>
            </a:r>
            <a:r>
              <a:rPr lang="fr-FR" b="1" baseline="30000" dirty="0" smtClean="0">
                <a:solidFill>
                  <a:srgbClr val="7030A0"/>
                </a:solidFill>
                <a:latin typeface="Arial" panose="020B0604020202020204" pitchFamily="34" charset="0"/>
                <a:cs typeface="Arial" panose="020B0604020202020204" pitchFamily="34" charset="0"/>
              </a:rPr>
              <a:t>ème</a:t>
            </a:r>
            <a:r>
              <a:rPr lang="fr-FR" b="1" dirty="0" smtClean="0">
                <a:solidFill>
                  <a:srgbClr val="7030A0"/>
                </a:solidFill>
                <a:latin typeface="Arial" panose="020B0604020202020204" pitchFamily="34" charset="0"/>
                <a:cs typeface="Arial" panose="020B0604020202020204" pitchFamily="34" charset="0"/>
              </a:rPr>
              <a:t> </a:t>
            </a:r>
            <a:endParaRPr lang="fr-FR" b="1" dirty="0">
              <a:solidFill>
                <a:srgbClr val="7030A0"/>
              </a:solidFill>
              <a:latin typeface="Arial" panose="020B0604020202020204" pitchFamily="3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0" y="1557755"/>
            <a:ext cx="11935527" cy="1245073"/>
          </a:xfrm>
          <a:prstGeom prst="rect">
            <a:avLst/>
          </a:prstGeom>
        </p:spPr>
      </p:pic>
      <p:sp>
        <p:nvSpPr>
          <p:cNvPr id="13" name="Rectangle 12"/>
          <p:cNvSpPr/>
          <p:nvPr/>
        </p:nvSpPr>
        <p:spPr>
          <a:xfrm>
            <a:off x="0" y="1801504"/>
            <a:ext cx="10153934" cy="1001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a:off x="3370997" y="2802828"/>
            <a:ext cx="1705970" cy="1023582"/>
          </a:xfrm>
          <a:prstGeom prst="down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370997" y="3826410"/>
            <a:ext cx="1680059" cy="1015663"/>
          </a:xfrm>
          <a:prstGeom prst="rect">
            <a:avLst/>
          </a:prstGeom>
          <a:noFill/>
        </p:spPr>
        <p:txBody>
          <a:bodyPr wrap="square" rtlCol="0">
            <a:spAutoFit/>
          </a:bodyPr>
          <a:lstStyle/>
          <a:p>
            <a:pPr algn="ctr"/>
            <a:r>
              <a:rPr lang="fr-FR" sz="2000" b="1" dirty="0" smtClean="0">
                <a:latin typeface="Arial" panose="020B0604020202020204" pitchFamily="34" charset="0"/>
                <a:cs typeface="Arial" panose="020B0604020202020204" pitchFamily="34" charset="0"/>
              </a:rPr>
              <a:t>Par une tâche complexe</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0579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2" descr="Afficher l'image d'origin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79539" y="0"/>
            <a:ext cx="5112461" cy="691049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7079539" y="5554638"/>
            <a:ext cx="1577691" cy="736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Belwe Cn BT" panose="02060806050305020504" pitchFamily="18" charset="0"/>
              </a:rPr>
              <a:t>Dans les villes de l’Empire romain!</a:t>
            </a:r>
            <a:endParaRPr lang="fr-FR" dirty="0">
              <a:solidFill>
                <a:schemeClr val="tx1"/>
              </a:solidFill>
              <a:latin typeface="Belwe Cn BT" panose="02060806050305020504" pitchFamily="18" charset="0"/>
            </a:endParaRPr>
          </a:p>
        </p:txBody>
      </p:sp>
      <p:sp>
        <p:nvSpPr>
          <p:cNvPr id="3" name="ZoneTexte 2"/>
          <p:cNvSpPr txBox="1"/>
          <p:nvPr/>
        </p:nvSpPr>
        <p:spPr>
          <a:xfrm>
            <a:off x="313899" y="232012"/>
            <a:ext cx="6277970" cy="2031325"/>
          </a:xfrm>
          <a:prstGeom prst="rect">
            <a:avLst/>
          </a:prstGeom>
          <a:noFill/>
        </p:spPr>
        <p:txBody>
          <a:bodyPr wrap="square" rtlCol="0">
            <a:spAutoFit/>
          </a:bodyPr>
          <a:lstStyle/>
          <a:p>
            <a:r>
              <a:rPr lang="fr-FR" dirty="0" smtClean="0"/>
              <a:t>Le magazine Science &amp; Vie Junior va publier un numéro spécial « L’Empire romain » dans quelques jours seulement: la couverture est déjà prête! Mais le journaliste chargé de l’article « dans les villes de l’Empire romain » est malade et a besoin d’u remplaçant… Tu as déjà une certaine expertise sur la  culture romaine, le magazine a donc pensé à toi! Rassure toi, le journaliste précédent a laissé des documents et ses notes. </a:t>
            </a: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6168238"/>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592838" y="3179108"/>
            <a:ext cx="6116466" cy="3092828"/>
          </a:xfrm>
          <a:prstGeom prst="rect">
            <a:avLst/>
          </a:prstGeom>
        </p:spPr>
      </p:pic>
      <p:pic>
        <p:nvPicPr>
          <p:cNvPr id="3" name="Image 2"/>
          <p:cNvPicPr>
            <a:picLocks noChangeAspect="1"/>
          </p:cNvPicPr>
          <p:nvPr/>
        </p:nvPicPr>
        <p:blipFill>
          <a:blip r:embed="rId3"/>
          <a:stretch>
            <a:fillRect/>
          </a:stretch>
        </p:blipFill>
        <p:spPr>
          <a:xfrm>
            <a:off x="5798141" y="339245"/>
            <a:ext cx="3104081" cy="1688774"/>
          </a:xfrm>
          <a:prstGeom prst="rect">
            <a:avLst/>
          </a:prstGeom>
        </p:spPr>
      </p:pic>
      <p:pic>
        <p:nvPicPr>
          <p:cNvPr id="4" name="Picture 4" descr="http://img.over-blog-kiwi.com/0/48/06/41/201304/ob_06d4791b12633ace8ba7873d6b21c35f_1-plan-arles.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76969" y="332198"/>
            <a:ext cx="2677273" cy="218033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2" descr="Afficher l'image d'origine"/>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1883" y="3506069"/>
            <a:ext cx="4329606" cy="300878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Image 5"/>
          <p:cNvPicPr>
            <a:picLocks noChangeAspect="1"/>
          </p:cNvPicPr>
          <p:nvPr/>
        </p:nvPicPr>
        <p:blipFill>
          <a:blip r:embed="rId6"/>
          <a:stretch>
            <a:fillRect/>
          </a:stretch>
        </p:blipFill>
        <p:spPr>
          <a:xfrm rot="20504379">
            <a:off x="206802" y="167621"/>
            <a:ext cx="2732419" cy="2718188"/>
          </a:xfrm>
          <a:prstGeom prst="rect">
            <a:avLst/>
          </a:prstGeom>
        </p:spPr>
      </p:pic>
      <p:pic>
        <p:nvPicPr>
          <p:cNvPr id="7" name="Image 6"/>
          <p:cNvPicPr>
            <a:picLocks noChangeAspect="1"/>
          </p:cNvPicPr>
          <p:nvPr/>
        </p:nvPicPr>
        <p:blipFill>
          <a:blip r:embed="rId7"/>
          <a:stretch>
            <a:fillRect/>
          </a:stretch>
        </p:blipFill>
        <p:spPr>
          <a:xfrm rot="1212604">
            <a:off x="8694657" y="166189"/>
            <a:ext cx="3586286" cy="3607096"/>
          </a:xfrm>
          <a:prstGeom prst="rect">
            <a:avLst/>
          </a:prstGeom>
        </p:spPr>
      </p:pic>
      <p:sp>
        <p:nvSpPr>
          <p:cNvPr id="8" name="ZoneTexte 7"/>
          <p:cNvSpPr txBox="1"/>
          <p:nvPr/>
        </p:nvSpPr>
        <p:spPr>
          <a:xfrm rot="20656488">
            <a:off x="370440" y="415791"/>
            <a:ext cx="2332170" cy="1754326"/>
          </a:xfrm>
          <a:prstGeom prst="rect">
            <a:avLst/>
          </a:prstGeom>
          <a:noFill/>
        </p:spPr>
        <p:txBody>
          <a:bodyPr wrap="square" rtlCol="0">
            <a:spAutoFit/>
          </a:bodyPr>
          <a:lstStyle/>
          <a:p>
            <a:pPr algn="just"/>
            <a:r>
              <a:rPr lang="fr-FR" dirty="0" smtClean="0">
                <a:latin typeface="Belwe Cn BT" panose="02060806050305020504" pitchFamily="18" charset="0"/>
              </a:rPr>
              <a:t>Montrer que les habitants des villes de l’Empire romain ont adopté la culture romaine. Expliquer pourquoi!</a:t>
            </a:r>
            <a:endParaRPr lang="fr-FR" dirty="0">
              <a:latin typeface="Belwe Cn BT" panose="02060806050305020504" pitchFamily="18" charset="0"/>
            </a:endParaRPr>
          </a:p>
        </p:txBody>
      </p:sp>
      <p:sp>
        <p:nvSpPr>
          <p:cNvPr id="9" name="ZoneTexte 8"/>
          <p:cNvSpPr txBox="1"/>
          <p:nvPr/>
        </p:nvSpPr>
        <p:spPr>
          <a:xfrm rot="875385">
            <a:off x="9085108" y="709090"/>
            <a:ext cx="2948212" cy="2169825"/>
          </a:xfrm>
          <a:prstGeom prst="rect">
            <a:avLst/>
          </a:prstGeom>
          <a:noFill/>
        </p:spPr>
        <p:txBody>
          <a:bodyPr wrap="square" rtlCol="0">
            <a:spAutoFit/>
          </a:bodyPr>
          <a:lstStyle/>
          <a:p>
            <a:pPr algn="just">
              <a:lnSpc>
                <a:spcPct val="150000"/>
              </a:lnSpc>
            </a:pPr>
            <a:r>
              <a:rPr lang="fr-FR" dirty="0" smtClean="0">
                <a:latin typeface="Belwe Cn BT" panose="02060806050305020504" pitchFamily="18" charset="0"/>
              </a:rPr>
              <a:t>Ne pas oublier de vérifier les sources! Je ne suis pas sûr qu’on puisse faire complètement confiance à tous les documents…</a:t>
            </a:r>
            <a:endParaRPr lang="fr-FR" dirty="0">
              <a:latin typeface="Belwe Cn BT" panose="02060806050305020504" pitchFamily="18" charset="0"/>
            </a:endParaRPr>
          </a:p>
        </p:txBody>
      </p:sp>
      <p:pic>
        <p:nvPicPr>
          <p:cNvPr id="10" name="Image 9"/>
          <p:cNvPicPr>
            <a:picLocks noChangeAspect="1"/>
          </p:cNvPicPr>
          <p:nvPr/>
        </p:nvPicPr>
        <p:blipFill>
          <a:blip r:embed="rId6"/>
          <a:stretch>
            <a:fillRect/>
          </a:stretch>
        </p:blipFill>
        <p:spPr>
          <a:xfrm>
            <a:off x="6123920" y="1073144"/>
            <a:ext cx="1412931" cy="1405572"/>
          </a:xfrm>
          <a:prstGeom prst="rect">
            <a:avLst/>
          </a:prstGeom>
        </p:spPr>
      </p:pic>
      <p:sp>
        <p:nvSpPr>
          <p:cNvPr id="12" name="ZoneTexte 11"/>
          <p:cNvSpPr txBox="1"/>
          <p:nvPr/>
        </p:nvSpPr>
        <p:spPr>
          <a:xfrm>
            <a:off x="6195666" y="1175765"/>
            <a:ext cx="1424918" cy="1200329"/>
          </a:xfrm>
          <a:prstGeom prst="rect">
            <a:avLst/>
          </a:prstGeom>
          <a:noFill/>
        </p:spPr>
        <p:txBody>
          <a:bodyPr wrap="square" rtlCol="0">
            <a:spAutoFit/>
          </a:bodyPr>
          <a:lstStyle/>
          <a:p>
            <a:pPr algn="just"/>
            <a:r>
              <a:rPr lang="fr-FR" dirty="0" smtClean="0">
                <a:latin typeface="Belwe Cn BT" panose="02060806050305020504" pitchFamily="18" charset="0"/>
              </a:rPr>
              <a:t>Arles aujourd’hui… qu’en reste-t-il? </a:t>
            </a:r>
            <a:endParaRPr lang="fr-FR" dirty="0">
              <a:latin typeface="Belwe Cn BT" panose="020608060503050205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838197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0837"/>
            <a:ext cx="12192000" cy="2264898"/>
          </a:xfrm>
        </p:spPr>
        <p:txBody>
          <a:bodyPr>
            <a:normAutofit fontScale="90000"/>
          </a:bodyPr>
          <a:lstStyle/>
          <a:p>
            <a:r>
              <a:rPr lang="fr-FR" dirty="0" smtClean="0"/>
              <a:t>Connaissances:</a:t>
            </a:r>
            <a:br>
              <a:rPr lang="fr-FR" dirty="0" smtClean="0"/>
            </a:br>
            <a:r>
              <a:rPr lang="fr-FR" dirty="0" smtClean="0"/>
              <a:t/>
            </a:r>
            <a:br>
              <a:rPr lang="fr-FR" dirty="0" smtClean="0"/>
            </a:br>
            <a:r>
              <a:rPr lang="fr-FR" dirty="0" smtClean="0"/>
              <a:t/>
            </a:r>
            <a:br>
              <a:rPr lang="fr-FR" dirty="0" smtClean="0"/>
            </a:br>
            <a:endParaRPr lang="fr-FR" dirty="0"/>
          </a:p>
        </p:txBody>
      </p:sp>
      <p:pic>
        <p:nvPicPr>
          <p:cNvPr id="6" name="Image 5"/>
          <p:cNvPicPr>
            <a:picLocks noChangeAspect="1"/>
          </p:cNvPicPr>
          <p:nvPr/>
        </p:nvPicPr>
        <p:blipFill>
          <a:blip r:embed="rId2"/>
          <a:stretch>
            <a:fillRect/>
          </a:stretch>
        </p:blipFill>
        <p:spPr>
          <a:xfrm>
            <a:off x="-1" y="2071940"/>
            <a:ext cx="10564837" cy="4436123"/>
          </a:xfrm>
          <a:prstGeom prst="rect">
            <a:avLst/>
          </a:prstGeom>
        </p:spPr>
      </p:pic>
      <p:cxnSp>
        <p:nvCxnSpPr>
          <p:cNvPr id="7" name="Connecteur droit 6"/>
          <p:cNvCxnSpPr/>
          <p:nvPr/>
        </p:nvCxnSpPr>
        <p:spPr>
          <a:xfrm>
            <a:off x="4712677" y="4684542"/>
            <a:ext cx="523318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Connecteur droit avec flèche 8"/>
          <p:cNvCxnSpPr/>
          <p:nvPr/>
        </p:nvCxnSpPr>
        <p:spPr>
          <a:xfrm flipV="1">
            <a:off x="6096000" y="1506894"/>
            <a:ext cx="2949526" cy="3022602"/>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ZoneTexte 10"/>
          <p:cNvSpPr txBox="1"/>
          <p:nvPr/>
        </p:nvSpPr>
        <p:spPr>
          <a:xfrm>
            <a:off x="9002151" y="744284"/>
            <a:ext cx="3011658" cy="1077218"/>
          </a:xfrm>
          <a:prstGeom prst="rect">
            <a:avLst/>
          </a:prstGeom>
          <a:noFill/>
        </p:spPr>
        <p:txBody>
          <a:bodyPr wrap="square" rtlCol="0">
            <a:spAutoFit/>
          </a:bodyPr>
          <a:lstStyle/>
          <a:p>
            <a:pPr algn="ctr"/>
            <a:r>
              <a:rPr lang="fr-FR" sz="3200" b="1" dirty="0" smtClean="0">
                <a:solidFill>
                  <a:srgbClr val="FF0000"/>
                </a:solidFill>
                <a:latin typeface="Arial" panose="020B0604020202020204" pitchFamily="34" charset="0"/>
                <a:cs typeface="Arial" panose="020B0604020202020204" pitchFamily="34" charset="0"/>
              </a:rPr>
              <a:t>« Apports de la romanité »</a:t>
            </a:r>
            <a:endParaRPr lang="fr-FR"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9165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90" name="Picture 2" descr="Afficher l'image d'origin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5204" y="0"/>
            <a:ext cx="10940677" cy="6858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791570" y="873457"/>
            <a:ext cx="4776717" cy="143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36042" y="2199564"/>
            <a:ext cx="3232245" cy="1553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336042" y="4765343"/>
            <a:ext cx="3232245" cy="1075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43720" y="5841242"/>
            <a:ext cx="4924567" cy="895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717644" y="2893325"/>
            <a:ext cx="1384111" cy="267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348484" y="320006"/>
            <a:ext cx="4776717" cy="143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accent2"/>
              </a:solidFill>
              <a:latin typeface="Belwe Cn BT" panose="02060806050305020504" pitchFamily="18" charset="0"/>
            </a:endParaRPr>
          </a:p>
        </p:txBody>
      </p:sp>
      <p:sp>
        <p:nvSpPr>
          <p:cNvPr id="9" name="Rectangle 8"/>
          <p:cNvSpPr/>
          <p:nvPr/>
        </p:nvSpPr>
        <p:spPr>
          <a:xfrm>
            <a:off x="6960358" y="2073027"/>
            <a:ext cx="4164843" cy="254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Comment les habitants des villes de l’Empire ont-ils adopté la culture romaine? </a:t>
            </a:r>
            <a:endParaRPr lang="fr-FR" dirty="0">
              <a:solidFill>
                <a:schemeClr val="bg1"/>
              </a:solidFill>
            </a:endParaRPr>
          </a:p>
        </p:txBody>
      </p:sp>
      <p:sp>
        <p:nvSpPr>
          <p:cNvPr id="10" name="Rectangle 9"/>
          <p:cNvSpPr/>
          <p:nvPr/>
        </p:nvSpPr>
        <p:spPr>
          <a:xfrm>
            <a:off x="6059607" y="2456597"/>
            <a:ext cx="5065594" cy="4251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a:stretch>
            <a:fillRect/>
          </a:stretch>
        </p:blipFill>
        <p:spPr>
          <a:xfrm>
            <a:off x="2364195" y="3750272"/>
            <a:ext cx="988688" cy="1188529"/>
          </a:xfrm>
          <a:prstGeom prst="rect">
            <a:avLst/>
          </a:prstGeom>
        </p:spPr>
      </p:pic>
      <p:pic>
        <p:nvPicPr>
          <p:cNvPr id="12" name="Image 11"/>
          <p:cNvPicPr>
            <a:picLocks noChangeAspect="1"/>
          </p:cNvPicPr>
          <p:nvPr/>
        </p:nvPicPr>
        <p:blipFill>
          <a:blip r:embed="rId4"/>
          <a:stretch>
            <a:fillRect/>
          </a:stretch>
        </p:blipFill>
        <p:spPr>
          <a:xfrm>
            <a:off x="3405737" y="3801871"/>
            <a:ext cx="1092854" cy="963471"/>
          </a:xfrm>
          <a:prstGeom prst="rect">
            <a:avLst/>
          </a:prstGeom>
        </p:spPr>
      </p:pic>
      <p:pic>
        <p:nvPicPr>
          <p:cNvPr id="13" name="Image 12"/>
          <p:cNvPicPr>
            <a:picLocks noChangeAspect="1"/>
          </p:cNvPicPr>
          <p:nvPr/>
        </p:nvPicPr>
        <p:blipFill>
          <a:blip r:embed="rId5"/>
          <a:stretch>
            <a:fillRect/>
          </a:stretch>
        </p:blipFill>
        <p:spPr>
          <a:xfrm>
            <a:off x="4551445" y="3801872"/>
            <a:ext cx="1300414" cy="934386"/>
          </a:xfrm>
          <a:prstGeom prst="rect">
            <a:avLst/>
          </a:prstGeom>
        </p:spPr>
      </p:pic>
      <p:sp>
        <p:nvSpPr>
          <p:cNvPr id="15" name="ZoneTexte 14"/>
          <p:cNvSpPr txBox="1"/>
          <p:nvPr/>
        </p:nvSpPr>
        <p:spPr>
          <a:xfrm>
            <a:off x="717644" y="2910540"/>
            <a:ext cx="1384111" cy="430887"/>
          </a:xfrm>
          <a:prstGeom prst="rect">
            <a:avLst/>
          </a:prstGeom>
          <a:noFill/>
        </p:spPr>
        <p:txBody>
          <a:bodyPr wrap="square" rtlCol="0">
            <a:spAutoFit/>
          </a:bodyPr>
          <a:lstStyle/>
          <a:p>
            <a:pPr algn="ctr"/>
            <a:r>
              <a:rPr lang="fr-FR" sz="1100" b="1" dirty="0" smtClean="0">
                <a:solidFill>
                  <a:schemeClr val="accent2"/>
                </a:solidFill>
                <a:latin typeface="Lucida Handwriting" panose="03010101010101010101" pitchFamily="66" charset="0"/>
              </a:rPr>
              <a:t>C’est quoi la romanisation? </a:t>
            </a:r>
            <a:endParaRPr lang="fr-FR" sz="1100" b="1" dirty="0">
              <a:solidFill>
                <a:schemeClr val="accent2"/>
              </a:solidFill>
              <a:latin typeface="Lucida Handwriting" panose="03010101010101010101" pitchFamily="66" charset="0"/>
            </a:endParaRPr>
          </a:p>
        </p:txBody>
      </p:sp>
      <p:sp>
        <p:nvSpPr>
          <p:cNvPr id="14" name="Rectangle à coins arrondis 13"/>
          <p:cNvSpPr/>
          <p:nvPr/>
        </p:nvSpPr>
        <p:spPr>
          <a:xfrm>
            <a:off x="2309504" y="3382371"/>
            <a:ext cx="3595150" cy="3245323"/>
          </a:xfrm>
          <a:prstGeom prst="round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09918" y="634039"/>
            <a:ext cx="3043451" cy="261610"/>
          </a:xfrm>
          <a:prstGeom prst="rect">
            <a:avLst/>
          </a:prstGeom>
          <a:noFill/>
        </p:spPr>
        <p:txBody>
          <a:bodyPr wrap="square" rtlCol="0">
            <a:spAutoFit/>
          </a:bodyPr>
          <a:lstStyle/>
          <a:p>
            <a:pPr algn="ctr"/>
            <a:r>
              <a:rPr lang="fr-FR" sz="1100" b="1" dirty="0" smtClean="0">
                <a:solidFill>
                  <a:schemeClr val="accent2"/>
                </a:solidFill>
                <a:latin typeface="Lucida Handwriting" panose="03010101010101010101" pitchFamily="66" charset="0"/>
              </a:rPr>
              <a:t>Quelles sont nos sources? </a:t>
            </a:r>
            <a:endParaRPr lang="fr-FR" sz="1100" b="1" dirty="0">
              <a:solidFill>
                <a:schemeClr val="accent2"/>
              </a:solidFill>
              <a:latin typeface="Lucida Handwriting" panose="03010101010101010101" pitchFamily="66" charset="0"/>
            </a:endParaRPr>
          </a:p>
        </p:txBody>
      </p:sp>
      <p:sp>
        <p:nvSpPr>
          <p:cNvPr id="16" name="Rectangle 15"/>
          <p:cNvSpPr/>
          <p:nvPr/>
        </p:nvSpPr>
        <p:spPr>
          <a:xfrm>
            <a:off x="4978283" y="129849"/>
            <a:ext cx="4750018" cy="584775"/>
          </a:xfrm>
          <a:prstGeom prst="rect">
            <a:avLst/>
          </a:prstGeom>
        </p:spPr>
        <p:txBody>
          <a:bodyPr wrap="none">
            <a:spAutoFit/>
          </a:bodyPr>
          <a:lstStyle/>
          <a:p>
            <a:pPr algn="ctr"/>
            <a:r>
              <a:rPr lang="fr-FR" sz="3200" dirty="0" smtClean="0">
                <a:solidFill>
                  <a:schemeClr val="accent2"/>
                </a:solidFill>
                <a:latin typeface="Belwe Cn BT" panose="02060806050305020504" pitchFamily="18" charset="0"/>
              </a:rPr>
              <a:t>La romanisation de l’Empire</a:t>
            </a:r>
            <a:endParaRPr lang="fr-FR" sz="3200" dirty="0">
              <a:solidFill>
                <a:schemeClr val="accent2"/>
              </a:solidFill>
              <a:latin typeface="Belwe Cn BT" panose="02060806050305020504" pitchFamily="18" charset="0"/>
            </a:endParaRPr>
          </a:p>
        </p:txBody>
      </p:sp>
      <p:pic>
        <p:nvPicPr>
          <p:cNvPr id="37894" name="Picture 6" descr="Afficher l'image d'origine"/>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100186" y="270316"/>
            <a:ext cx="1084934" cy="153239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6655001"/>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p:cNvSpPr txBox="1"/>
          <p:nvPr/>
        </p:nvSpPr>
        <p:spPr>
          <a:xfrm>
            <a:off x="0" y="0"/>
            <a:ext cx="11818961" cy="6971139"/>
          </a:xfrm>
          <a:prstGeom prst="rect">
            <a:avLst/>
          </a:prstGeom>
          <a:noFill/>
        </p:spPr>
        <p:txBody>
          <a:bodyPr wrap="square" rtlCol="0">
            <a:spAutoFit/>
          </a:bodyPr>
          <a:lstStyle/>
          <a:p>
            <a:pPr algn="just">
              <a:lnSpc>
                <a:spcPct val="150000"/>
              </a:lnSpc>
            </a:pPr>
            <a:r>
              <a:rPr lang="fr-FR" sz="2800" b="1" dirty="0" smtClean="0">
                <a:latin typeface="Arial" panose="020B0604020202020204" pitchFamily="34" charset="0"/>
                <a:cs typeface="Arial" panose="020B0604020202020204" pitchFamily="34" charset="0"/>
              </a:rPr>
              <a:t>Document 1: La diffusion de la culture romaine en Bretagne</a:t>
            </a:r>
          </a:p>
          <a:p>
            <a:pPr algn="just">
              <a:lnSpc>
                <a:spcPct val="150000"/>
              </a:lnSpc>
            </a:pPr>
            <a:r>
              <a:rPr lang="fr-FR" i="1" dirty="0" smtClean="0">
                <a:latin typeface="Arial" panose="020B0604020202020204" pitchFamily="34" charset="0"/>
                <a:cs typeface="Arial" panose="020B0604020202020204" pitchFamily="34" charset="0"/>
              </a:rPr>
              <a:t>Le général Agricola (40-93) a conquis la majeure partie de la Bretagne dont il est gouverneur pendant plusieurs années. </a:t>
            </a:r>
          </a:p>
          <a:p>
            <a:pPr algn="just">
              <a:lnSpc>
                <a:spcPct val="150000"/>
              </a:lnSpc>
            </a:pPr>
            <a:r>
              <a:rPr lang="fr-FR" sz="2000" dirty="0" smtClean="0">
                <a:latin typeface="Arial" panose="020B0604020202020204" pitchFamily="34" charset="0"/>
                <a:cs typeface="Arial" panose="020B0604020202020204" pitchFamily="34" charset="0"/>
              </a:rPr>
              <a:t>« Après les combats de l’été vint l’hiver, qui fut entièrement consacré à la mise en œuvre d’initiatives très salutaires pour des gens dispersés et incultes et d’autant plus portés à faire la guerre. Le gouverneur Agricola voulait les habituer à vivre paisiblement et à occuper agréablement le temps libre. Il les y invitait individuellement. Il aidait des collectivités à édifier des temples, à aménager des places publiques, à construire des maisons. […]</a:t>
            </a:r>
          </a:p>
          <a:p>
            <a:pPr algn="just">
              <a:lnSpc>
                <a:spcPct val="150000"/>
              </a:lnSpc>
            </a:pPr>
            <a:r>
              <a:rPr lang="fr-FR" sz="2000" i="1" dirty="0" smtClean="0">
                <a:latin typeface="Arial" panose="020B0604020202020204" pitchFamily="34" charset="0"/>
                <a:cs typeface="Arial" panose="020B0604020202020204" pitchFamily="34" charset="0"/>
              </a:rPr>
              <a:t>De plus, </a:t>
            </a:r>
            <a:r>
              <a:rPr lang="fr-FR" sz="2000" i="1" dirty="0" err="1" smtClean="0">
                <a:latin typeface="Arial" panose="020B0604020202020204" pitchFamily="34" charset="0"/>
                <a:cs typeface="Arial" panose="020B0604020202020204" pitchFamily="34" charset="0"/>
              </a:rPr>
              <a:t>Cneius</a:t>
            </a:r>
            <a:r>
              <a:rPr lang="fr-FR" sz="2000" i="1" dirty="0" smtClean="0">
                <a:latin typeface="Arial" panose="020B0604020202020204" pitchFamily="34" charset="0"/>
                <a:cs typeface="Arial" panose="020B0604020202020204" pitchFamily="34" charset="0"/>
              </a:rPr>
              <a:t> Julius Agricola faisait initier les enfants des notables aux </a:t>
            </a:r>
            <a:r>
              <a:rPr lang="fr-FR" sz="2000" i="1" dirty="0" smtClean="0">
                <a:solidFill>
                  <a:srgbClr val="00B050"/>
                </a:solidFill>
                <a:latin typeface="Arial" panose="020B0604020202020204" pitchFamily="34" charset="0"/>
                <a:cs typeface="Arial" panose="020B0604020202020204" pitchFamily="34" charset="0"/>
              </a:rPr>
              <a:t>arts libéraux</a:t>
            </a:r>
            <a:r>
              <a:rPr lang="fr-FR" sz="2000" i="1"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 Eux qui naguère méprisaient notre langue ne désiraient-ils pas maintenant, à tout prix, la parler couramment? </a:t>
            </a:r>
          </a:p>
          <a:p>
            <a:pPr algn="just">
              <a:lnSpc>
                <a:spcPct val="150000"/>
              </a:lnSpc>
            </a:pPr>
            <a:r>
              <a:rPr lang="fr-FR" sz="2000" dirty="0" smtClean="0">
                <a:latin typeface="Arial" panose="020B0604020202020204" pitchFamily="34" charset="0"/>
                <a:cs typeface="Arial" panose="020B0604020202020204" pitchFamily="34" charset="0"/>
              </a:rPr>
              <a:t>Par la suite, cela fit bien de s’habiller comme nous et beaucoup adoptèrent la toge. Peu à peu, les Bretons laissèrent aller à l’attrait des plaisirs à découvrir sous les portiques, dans les thermes et le raffinement des festins. »</a:t>
            </a:r>
          </a:p>
          <a:p>
            <a:pPr algn="just">
              <a:lnSpc>
                <a:spcPct val="150000"/>
              </a:lnSpc>
            </a:pPr>
            <a:r>
              <a:rPr lang="fr-FR" i="1" dirty="0" smtClean="0">
                <a:latin typeface="Arial" panose="020B0604020202020204" pitchFamily="34" charset="0"/>
                <a:cs typeface="Arial" panose="020B0604020202020204" pitchFamily="34" charset="0"/>
              </a:rPr>
              <a:t>Tacite, Vie d’Agricole, 98. Tacite est un historien romain. C’est aussi le gendre du général Agricola.</a:t>
            </a:r>
          </a:p>
          <a:p>
            <a:pPr algn="just">
              <a:lnSpc>
                <a:spcPct val="150000"/>
              </a:lnSpc>
            </a:pPr>
            <a:r>
              <a:rPr lang="fr-FR" dirty="0" smtClean="0">
                <a:solidFill>
                  <a:srgbClr val="00B050"/>
                </a:solidFill>
                <a:latin typeface="Arial" panose="020B0604020202020204" pitchFamily="34" charset="0"/>
                <a:cs typeface="Arial" panose="020B0604020202020204" pitchFamily="34" charset="0"/>
              </a:rPr>
              <a:t>Arts libéraux: base de l’éducation romaine (arithmétique, grammaire, musique…)</a:t>
            </a:r>
            <a:endParaRPr lang="fr-FR"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0757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2827105" y="255824"/>
            <a:ext cx="5826098" cy="461665"/>
          </a:xfrm>
          <a:prstGeom prst="rect">
            <a:avLst/>
          </a:prstGeom>
          <a:noFill/>
        </p:spPr>
        <p:txBody>
          <a:bodyPr wrap="square" rtlCol="0">
            <a:spAutoFit/>
          </a:bodyPr>
          <a:lstStyle/>
          <a:p>
            <a:pPr algn="ctr"/>
            <a:r>
              <a:rPr lang="fr-FR" sz="2400" b="1" dirty="0" smtClean="0">
                <a:latin typeface="Arial" panose="020B0604020202020204" pitchFamily="34" charset="0"/>
                <a:cs typeface="Arial" panose="020B0604020202020204" pitchFamily="34" charset="0"/>
              </a:rPr>
              <a:t>Document 2: Carte de l’Empire romain</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9204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122829" y="351988"/>
            <a:ext cx="5826098" cy="461665"/>
          </a:xfrm>
          <a:prstGeom prst="rect">
            <a:avLst/>
          </a:prstGeom>
          <a:noFill/>
        </p:spPr>
        <p:txBody>
          <a:bodyPr wrap="square" rtlCol="0">
            <a:spAutoFit/>
          </a:bodyPr>
          <a:lstStyle/>
          <a:p>
            <a:pPr algn="ctr"/>
            <a:r>
              <a:rPr lang="fr-FR" sz="2400" b="1" dirty="0" smtClean="0">
                <a:latin typeface="Arial" panose="020B0604020202020204" pitchFamily="34" charset="0"/>
                <a:cs typeface="Arial" panose="020B0604020202020204" pitchFamily="34" charset="0"/>
              </a:rPr>
              <a:t>Document 3: Plan d’Arles au Ier siècle</a:t>
            </a:r>
            <a:endParaRPr lang="fr-FR" sz="2400" b="1" dirty="0">
              <a:latin typeface="Arial" panose="020B0604020202020204" pitchFamily="34" charset="0"/>
              <a:cs typeface="Arial" panose="020B0604020202020204" pitchFamily="34" charset="0"/>
            </a:endParaRPr>
          </a:p>
        </p:txBody>
      </p:sp>
      <p:sp>
        <p:nvSpPr>
          <p:cNvPr id="6" name="ZoneTexte 5"/>
          <p:cNvSpPr txBox="1"/>
          <p:nvPr/>
        </p:nvSpPr>
        <p:spPr>
          <a:xfrm>
            <a:off x="5826099" y="1703116"/>
            <a:ext cx="6162675" cy="461665"/>
          </a:xfrm>
          <a:prstGeom prst="rect">
            <a:avLst/>
          </a:prstGeom>
          <a:noFill/>
        </p:spPr>
        <p:txBody>
          <a:bodyPr wrap="square" rtlCol="0">
            <a:spAutoFit/>
          </a:bodyPr>
          <a:lstStyle/>
          <a:p>
            <a:pPr algn="ctr"/>
            <a:r>
              <a:rPr lang="fr-FR" sz="2400" b="1" dirty="0" smtClean="0">
                <a:latin typeface="Arial" panose="020B0604020202020204" pitchFamily="34" charset="0"/>
                <a:cs typeface="Arial" panose="020B0604020202020204" pitchFamily="34" charset="0"/>
              </a:rPr>
              <a:t>Document 4: Photographie d’Arles</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9280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1786597"/>
            <a:ext cx="12192000" cy="2264898"/>
          </a:xfrm>
        </p:spPr>
        <p:txBody>
          <a:bodyPr>
            <a:normAutofit fontScale="90000"/>
          </a:bodyPr>
          <a:lstStyle/>
          <a:p>
            <a:r>
              <a:rPr lang="fr-FR" dirty="0" smtClean="0"/>
              <a:t>Connaissances:</a:t>
            </a:r>
            <a:br>
              <a:rPr lang="fr-FR" dirty="0" smtClean="0"/>
            </a:br>
            <a:r>
              <a:rPr lang="fr-FR" dirty="0" smtClean="0"/>
              <a:t/>
            </a:r>
            <a:br>
              <a:rPr lang="fr-FR" dirty="0" smtClean="0"/>
            </a:br>
            <a:r>
              <a:rPr lang="fr-FR" dirty="0" smtClean="0"/>
              <a:t/>
            </a:r>
            <a:br>
              <a:rPr lang="fr-FR" dirty="0" smtClean="0"/>
            </a:br>
            <a:endParaRPr lang="fr-FR" dirty="0"/>
          </a:p>
        </p:txBody>
      </p:sp>
      <p:pic>
        <p:nvPicPr>
          <p:cNvPr id="8" name="Image 7"/>
          <p:cNvPicPr>
            <a:picLocks noChangeAspect="1"/>
          </p:cNvPicPr>
          <p:nvPr/>
        </p:nvPicPr>
        <p:blipFill>
          <a:blip r:embed="rId2"/>
          <a:stretch>
            <a:fillRect/>
          </a:stretch>
        </p:blipFill>
        <p:spPr>
          <a:xfrm>
            <a:off x="-43857" y="2553286"/>
            <a:ext cx="12171857" cy="3207153"/>
          </a:xfrm>
          <a:prstGeom prst="rect">
            <a:avLst/>
          </a:prstGeom>
        </p:spPr>
      </p:pic>
      <p:cxnSp>
        <p:nvCxnSpPr>
          <p:cNvPr id="7" name="Connecteur droit 6"/>
          <p:cNvCxnSpPr/>
          <p:nvPr/>
        </p:nvCxnSpPr>
        <p:spPr>
          <a:xfrm>
            <a:off x="7357403" y="3756074"/>
            <a:ext cx="1505244" cy="14068"/>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9" name="ZoneTexte 8"/>
          <p:cNvSpPr txBox="1"/>
          <p:nvPr/>
        </p:nvSpPr>
        <p:spPr>
          <a:xfrm>
            <a:off x="7906044" y="1201822"/>
            <a:ext cx="3631114" cy="584775"/>
          </a:xfrm>
          <a:prstGeom prst="rect">
            <a:avLst/>
          </a:prstGeom>
          <a:noFill/>
        </p:spPr>
        <p:txBody>
          <a:bodyPr wrap="square" rtlCol="0">
            <a:spAutoFit/>
          </a:bodyPr>
          <a:lstStyle/>
          <a:p>
            <a:pPr algn="ctr"/>
            <a:r>
              <a:rPr lang="fr-FR" sz="3200" b="1" dirty="0" smtClean="0">
                <a:solidFill>
                  <a:srgbClr val="FF0000"/>
                </a:solidFill>
                <a:latin typeface="Arial" panose="020B0604020202020204" pitchFamily="34" charset="0"/>
                <a:cs typeface="Arial" panose="020B0604020202020204" pitchFamily="34" charset="0"/>
              </a:rPr>
              <a:t>« Romanisation »</a:t>
            </a:r>
            <a:endParaRPr lang="fr-FR" sz="3200" b="1" dirty="0">
              <a:solidFill>
                <a:srgbClr val="FF0000"/>
              </a:solidFill>
              <a:latin typeface="Arial" panose="020B0604020202020204" pitchFamily="34" charset="0"/>
              <a:cs typeface="Arial" panose="020B0604020202020204" pitchFamily="34" charset="0"/>
            </a:endParaRPr>
          </a:p>
        </p:txBody>
      </p:sp>
      <p:cxnSp>
        <p:nvCxnSpPr>
          <p:cNvPr id="10" name="Connecteur droit avec flèche 9"/>
          <p:cNvCxnSpPr/>
          <p:nvPr/>
        </p:nvCxnSpPr>
        <p:spPr>
          <a:xfrm flipV="1">
            <a:off x="7906044" y="1786597"/>
            <a:ext cx="1815557" cy="1691297"/>
          </a:xfrm>
          <a:prstGeom prst="straightConnector1">
            <a:avLst/>
          </a:prstGeom>
          <a:ln w="762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4888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p:cNvSpPr txBox="1"/>
          <p:nvPr/>
        </p:nvSpPr>
        <p:spPr>
          <a:xfrm>
            <a:off x="0" y="0"/>
            <a:ext cx="11818961" cy="6971139"/>
          </a:xfrm>
          <a:prstGeom prst="rect">
            <a:avLst/>
          </a:prstGeom>
          <a:noFill/>
        </p:spPr>
        <p:txBody>
          <a:bodyPr wrap="square" rtlCol="0">
            <a:spAutoFit/>
          </a:bodyPr>
          <a:lstStyle/>
          <a:p>
            <a:pPr algn="just">
              <a:lnSpc>
                <a:spcPct val="150000"/>
              </a:lnSpc>
            </a:pPr>
            <a:r>
              <a:rPr lang="fr-FR" sz="2800" b="1" dirty="0" smtClean="0">
                <a:latin typeface="Arial" panose="020B0604020202020204" pitchFamily="34" charset="0"/>
                <a:cs typeface="Arial" panose="020B0604020202020204" pitchFamily="34" charset="0"/>
              </a:rPr>
              <a:t>Document 1: La diffusion de la culture romaine en Bretagne</a:t>
            </a:r>
          </a:p>
          <a:p>
            <a:pPr algn="just">
              <a:lnSpc>
                <a:spcPct val="150000"/>
              </a:lnSpc>
            </a:pPr>
            <a:r>
              <a:rPr lang="fr-FR" i="1" dirty="0" smtClean="0">
                <a:latin typeface="Arial" panose="020B0604020202020204" pitchFamily="34" charset="0"/>
                <a:cs typeface="Arial" panose="020B0604020202020204" pitchFamily="34" charset="0"/>
              </a:rPr>
              <a:t>Le général Agricola (40-93) a conquis la majeure partie de la Bretagne dont il est gouverneur pendant plusieurs années. </a:t>
            </a:r>
          </a:p>
          <a:p>
            <a:pPr algn="just">
              <a:lnSpc>
                <a:spcPct val="150000"/>
              </a:lnSpc>
            </a:pPr>
            <a:r>
              <a:rPr lang="fr-FR" sz="2000" dirty="0" smtClean="0">
                <a:latin typeface="Arial" panose="020B0604020202020204" pitchFamily="34" charset="0"/>
                <a:cs typeface="Arial" panose="020B0604020202020204" pitchFamily="34" charset="0"/>
              </a:rPr>
              <a:t>« Après les combats de l’été vint l’hiver, qui fut entièrement consacré à la mise en œuvre d’initiatives très salutaires pour des gens dispersés et incultes et d’autant plus portés à faire la guerre. Le gouverneur Agricola voulait les habituer à vivre paisiblement et à occuper agréablement le temps libre. Il les y invitait individuellement. Il aidait des collectivités à édifier des temples, à aménager des places publiques, à construire des maisons. […]</a:t>
            </a:r>
          </a:p>
          <a:p>
            <a:pPr algn="just">
              <a:lnSpc>
                <a:spcPct val="150000"/>
              </a:lnSpc>
            </a:pPr>
            <a:r>
              <a:rPr lang="fr-FR" sz="2000" i="1" dirty="0" smtClean="0">
                <a:latin typeface="Arial" panose="020B0604020202020204" pitchFamily="34" charset="0"/>
                <a:cs typeface="Arial" panose="020B0604020202020204" pitchFamily="34" charset="0"/>
              </a:rPr>
              <a:t>De plus, </a:t>
            </a:r>
            <a:r>
              <a:rPr lang="fr-FR" sz="2000" i="1" dirty="0" err="1" smtClean="0">
                <a:latin typeface="Arial" panose="020B0604020202020204" pitchFamily="34" charset="0"/>
                <a:cs typeface="Arial" panose="020B0604020202020204" pitchFamily="34" charset="0"/>
              </a:rPr>
              <a:t>Cneius</a:t>
            </a:r>
            <a:r>
              <a:rPr lang="fr-FR" sz="2000" i="1" dirty="0" smtClean="0">
                <a:latin typeface="Arial" panose="020B0604020202020204" pitchFamily="34" charset="0"/>
                <a:cs typeface="Arial" panose="020B0604020202020204" pitchFamily="34" charset="0"/>
              </a:rPr>
              <a:t> Julius Agricola faisait initier les enfants des notables aux </a:t>
            </a:r>
            <a:r>
              <a:rPr lang="fr-FR" sz="2000" i="1" dirty="0" smtClean="0">
                <a:solidFill>
                  <a:srgbClr val="00B050"/>
                </a:solidFill>
                <a:latin typeface="Arial" panose="020B0604020202020204" pitchFamily="34" charset="0"/>
                <a:cs typeface="Arial" panose="020B0604020202020204" pitchFamily="34" charset="0"/>
              </a:rPr>
              <a:t>arts libéraux</a:t>
            </a:r>
            <a:r>
              <a:rPr lang="fr-FR" sz="2000" i="1"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 Eux qui naguère méprisaient notre langue ne désiraient-ils pas maintenant, à tout prix, la parler couramment? </a:t>
            </a:r>
          </a:p>
          <a:p>
            <a:pPr algn="just">
              <a:lnSpc>
                <a:spcPct val="150000"/>
              </a:lnSpc>
            </a:pPr>
            <a:r>
              <a:rPr lang="fr-FR" sz="2000" dirty="0" smtClean="0">
                <a:latin typeface="Arial" panose="020B0604020202020204" pitchFamily="34" charset="0"/>
                <a:cs typeface="Arial" panose="020B0604020202020204" pitchFamily="34" charset="0"/>
              </a:rPr>
              <a:t>Par la suite, cela fit bien de s’habiller comme nous et beaucoup adoptèrent la toge. Peu à peu, les Bretons laissèrent aller à l’attrait des plaisirs à découvrir sous les portiques, dans les thermes et le raffinement des festins. »</a:t>
            </a:r>
          </a:p>
          <a:p>
            <a:pPr algn="just">
              <a:lnSpc>
                <a:spcPct val="150000"/>
              </a:lnSpc>
            </a:pPr>
            <a:r>
              <a:rPr lang="fr-FR" i="1" dirty="0" smtClean="0">
                <a:latin typeface="Arial" panose="020B0604020202020204" pitchFamily="34" charset="0"/>
                <a:cs typeface="Arial" panose="020B0604020202020204" pitchFamily="34" charset="0"/>
              </a:rPr>
              <a:t>Tacite, Vie d’Agricole, 98. Tacite est un historien romain. C’est aussi le gendre du général Agricola.</a:t>
            </a:r>
          </a:p>
          <a:p>
            <a:pPr algn="just">
              <a:lnSpc>
                <a:spcPct val="150000"/>
              </a:lnSpc>
            </a:pPr>
            <a:r>
              <a:rPr lang="fr-FR" dirty="0" smtClean="0">
                <a:solidFill>
                  <a:srgbClr val="00B050"/>
                </a:solidFill>
                <a:latin typeface="Arial" panose="020B0604020202020204" pitchFamily="34" charset="0"/>
                <a:cs typeface="Arial" panose="020B0604020202020204" pitchFamily="34" charset="0"/>
              </a:rPr>
              <a:t>Arts libéraux: base de l’éducation romaine (arithmétique, grammaire, musique…)</a:t>
            </a:r>
            <a:endParaRPr lang="fr-FR"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9965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2827105" y="255824"/>
            <a:ext cx="5826098" cy="461665"/>
          </a:xfrm>
          <a:prstGeom prst="rect">
            <a:avLst/>
          </a:prstGeom>
          <a:noFill/>
        </p:spPr>
        <p:txBody>
          <a:bodyPr wrap="square" rtlCol="0">
            <a:spAutoFit/>
          </a:bodyPr>
          <a:lstStyle/>
          <a:p>
            <a:pPr algn="ctr"/>
            <a:r>
              <a:rPr lang="fr-FR" sz="2400" b="1" dirty="0" smtClean="0">
                <a:latin typeface="Arial" panose="020B0604020202020204" pitchFamily="34" charset="0"/>
                <a:cs typeface="Arial" panose="020B0604020202020204" pitchFamily="34" charset="0"/>
              </a:rPr>
              <a:t>Document 2: Carte de l’Empire romain</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7239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122829" y="351988"/>
            <a:ext cx="5826098" cy="461665"/>
          </a:xfrm>
          <a:prstGeom prst="rect">
            <a:avLst/>
          </a:prstGeom>
          <a:noFill/>
        </p:spPr>
        <p:txBody>
          <a:bodyPr wrap="square" rtlCol="0">
            <a:spAutoFit/>
          </a:bodyPr>
          <a:lstStyle/>
          <a:p>
            <a:pPr algn="ctr"/>
            <a:r>
              <a:rPr lang="fr-FR" sz="2400" b="1" dirty="0" smtClean="0">
                <a:latin typeface="Arial" panose="020B0604020202020204" pitchFamily="34" charset="0"/>
                <a:cs typeface="Arial" panose="020B0604020202020204" pitchFamily="34" charset="0"/>
              </a:rPr>
              <a:t>Document 3: Plan d’Arles au Ier siècle</a:t>
            </a:r>
            <a:endParaRPr lang="fr-FR" sz="2400" b="1" dirty="0">
              <a:latin typeface="Arial" panose="020B0604020202020204" pitchFamily="34" charset="0"/>
              <a:cs typeface="Arial" panose="020B0604020202020204" pitchFamily="34" charset="0"/>
            </a:endParaRPr>
          </a:p>
        </p:txBody>
      </p:sp>
      <p:sp>
        <p:nvSpPr>
          <p:cNvPr id="6" name="ZoneTexte 5"/>
          <p:cNvSpPr txBox="1"/>
          <p:nvPr/>
        </p:nvSpPr>
        <p:spPr>
          <a:xfrm>
            <a:off x="5826099" y="1703116"/>
            <a:ext cx="6162675" cy="461665"/>
          </a:xfrm>
          <a:prstGeom prst="rect">
            <a:avLst/>
          </a:prstGeom>
          <a:noFill/>
        </p:spPr>
        <p:txBody>
          <a:bodyPr wrap="square" rtlCol="0">
            <a:spAutoFit/>
          </a:bodyPr>
          <a:lstStyle/>
          <a:p>
            <a:pPr algn="ctr"/>
            <a:r>
              <a:rPr lang="fr-FR" sz="2400" b="1" dirty="0" smtClean="0">
                <a:latin typeface="Arial" panose="020B0604020202020204" pitchFamily="34" charset="0"/>
                <a:cs typeface="Arial" panose="020B0604020202020204" pitchFamily="34" charset="0"/>
              </a:rPr>
              <a:t>Document 4: Photographie d’Arles</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3633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ZoneTexte 2"/>
          <p:cNvSpPr txBox="1"/>
          <p:nvPr/>
        </p:nvSpPr>
        <p:spPr>
          <a:xfrm>
            <a:off x="379826" y="67128"/>
            <a:ext cx="9748911" cy="1077218"/>
          </a:xfrm>
          <a:prstGeom prst="rect">
            <a:avLst/>
          </a:prstGeom>
          <a:noFill/>
        </p:spPr>
        <p:txBody>
          <a:bodyPr wrap="square" rtlCol="0">
            <a:spAutoFit/>
          </a:bodyPr>
          <a:lstStyle/>
          <a:p>
            <a:pPr algn="ctr"/>
            <a:r>
              <a:rPr lang="fr-FR" sz="3200" dirty="0" smtClean="0">
                <a:latin typeface="Belwe Cn BT" panose="02060806050305020504" pitchFamily="18" charset="0"/>
              </a:rPr>
              <a:t>Document d’accroche : une planche d’Astérix </a:t>
            </a:r>
          </a:p>
          <a:p>
            <a:pPr algn="ctr"/>
            <a:endParaRPr lang="fr-FR" sz="3200" dirty="0">
              <a:latin typeface="Belwe Cn BT" panose="02060806050305020504" pitchFamily="18" charset="0"/>
            </a:endParaRPr>
          </a:p>
        </p:txBody>
      </p:sp>
      <p:sp>
        <p:nvSpPr>
          <p:cNvPr id="4" name="ZoneTexte 3"/>
          <p:cNvSpPr txBox="1"/>
          <p:nvPr/>
        </p:nvSpPr>
        <p:spPr>
          <a:xfrm>
            <a:off x="379827" y="1104661"/>
            <a:ext cx="4473526" cy="1569660"/>
          </a:xfrm>
          <a:prstGeom prst="rect">
            <a:avLst/>
          </a:prstGeom>
          <a:noFill/>
        </p:spPr>
        <p:txBody>
          <a:bodyPr wrap="square" rtlCol="0">
            <a:spAutoFit/>
          </a:bodyPr>
          <a:lstStyle/>
          <a:p>
            <a:pPr algn="ctr"/>
            <a:r>
              <a:rPr lang="fr-FR" sz="3200" dirty="0" smtClean="0">
                <a:latin typeface="Arial" panose="020B0604020202020204" pitchFamily="34" charset="0"/>
                <a:cs typeface="Arial" panose="020B0604020202020204" pitchFamily="34" charset="0"/>
              </a:rPr>
              <a:t>Qu’apprend-t-on sur les Gallo- romains à partir de cette planche ?</a:t>
            </a:r>
            <a:endParaRPr lang="fr-FR" sz="3200" dirty="0">
              <a:latin typeface="Arial" panose="020B0604020202020204" pitchFamily="34" charset="0"/>
              <a:cs typeface="Arial" panose="020B0604020202020204" pitchFamily="34" charset="0"/>
            </a:endParaRPr>
          </a:p>
        </p:txBody>
      </p:sp>
      <p:sp>
        <p:nvSpPr>
          <p:cNvPr id="5" name="ZoneTexte 4"/>
          <p:cNvSpPr txBox="1"/>
          <p:nvPr/>
        </p:nvSpPr>
        <p:spPr>
          <a:xfrm>
            <a:off x="253218" y="3418449"/>
            <a:ext cx="2363372" cy="2554545"/>
          </a:xfrm>
          <a:prstGeom prst="rect">
            <a:avLst/>
          </a:prstGeom>
          <a:noFill/>
        </p:spPr>
        <p:txBody>
          <a:bodyPr wrap="square" rtlCol="0">
            <a:spAutoFit/>
          </a:bodyPr>
          <a:lstStyle/>
          <a:p>
            <a:pPr algn="ctr"/>
            <a:r>
              <a:rPr lang="fr-FR" sz="3200" dirty="0" smtClean="0">
                <a:latin typeface="Arial" panose="020B0604020202020204" pitchFamily="34" charset="0"/>
                <a:cs typeface="Arial" panose="020B0604020202020204" pitchFamily="34" charset="0"/>
              </a:rPr>
              <a:t>Toutatis</a:t>
            </a:r>
          </a:p>
          <a:p>
            <a:pPr algn="ctr"/>
            <a:r>
              <a:rPr lang="fr-FR" sz="3200" dirty="0" smtClean="0">
                <a:latin typeface="Arial" panose="020B0604020202020204" pitchFamily="34" charset="0"/>
                <a:cs typeface="Arial" panose="020B0604020202020204" pitchFamily="34" charset="0"/>
              </a:rPr>
              <a:t>Cheveux longs</a:t>
            </a:r>
          </a:p>
          <a:p>
            <a:pPr algn="ctr"/>
            <a:r>
              <a:rPr lang="fr-FR" sz="3200" dirty="0" smtClean="0">
                <a:latin typeface="Arial" panose="020B0604020202020204" pitchFamily="34" charset="0"/>
                <a:cs typeface="Arial" panose="020B0604020202020204" pitchFamily="34" charset="0"/>
              </a:rPr>
              <a:t>Moustache</a:t>
            </a:r>
          </a:p>
          <a:p>
            <a:pPr algn="ctr"/>
            <a:r>
              <a:rPr lang="fr-FR" sz="3200" dirty="0" smtClean="0">
                <a:latin typeface="Arial" panose="020B0604020202020204" pitchFamily="34" charset="0"/>
                <a:cs typeface="Arial" panose="020B0604020202020204" pitchFamily="34" charset="0"/>
              </a:rPr>
              <a:t>Pantalon</a:t>
            </a:r>
            <a:endParaRPr lang="fr-FR" sz="3200" dirty="0">
              <a:latin typeface="Arial" panose="020B0604020202020204" pitchFamily="34" charset="0"/>
              <a:cs typeface="Arial" panose="020B0604020202020204" pitchFamily="34" charset="0"/>
            </a:endParaRPr>
          </a:p>
        </p:txBody>
      </p:sp>
      <p:sp>
        <p:nvSpPr>
          <p:cNvPr id="8" name="ZoneTexte 7"/>
          <p:cNvSpPr txBox="1"/>
          <p:nvPr/>
        </p:nvSpPr>
        <p:spPr>
          <a:xfrm>
            <a:off x="3685735" y="3587262"/>
            <a:ext cx="2433711" cy="2554545"/>
          </a:xfrm>
          <a:prstGeom prst="rect">
            <a:avLst/>
          </a:prstGeom>
          <a:noFill/>
        </p:spPr>
        <p:txBody>
          <a:bodyPr wrap="square" rtlCol="0">
            <a:spAutoFit/>
          </a:bodyPr>
          <a:lstStyle/>
          <a:p>
            <a:pPr algn="ctr"/>
            <a:r>
              <a:rPr lang="fr-FR" sz="3200" dirty="0" smtClean="0">
                <a:latin typeface="Arial" panose="020B0604020202020204" pitchFamily="34" charset="0"/>
                <a:cs typeface="Arial" panose="020B0604020202020204" pitchFamily="34" charset="0"/>
              </a:rPr>
              <a:t>Jupiter</a:t>
            </a:r>
          </a:p>
          <a:p>
            <a:pPr algn="ctr"/>
            <a:r>
              <a:rPr lang="fr-FR" sz="3200" dirty="0" smtClean="0">
                <a:latin typeface="Arial" panose="020B0604020202020204" pitchFamily="34" charset="0"/>
                <a:cs typeface="Arial" panose="020B0604020202020204" pitchFamily="34" charset="0"/>
              </a:rPr>
              <a:t>Cheveux courts</a:t>
            </a:r>
          </a:p>
          <a:p>
            <a:pPr algn="ctr"/>
            <a:r>
              <a:rPr lang="fr-FR" sz="3200" dirty="0" smtClean="0">
                <a:latin typeface="Arial" panose="020B0604020202020204" pitchFamily="34" charset="0"/>
                <a:cs typeface="Arial" panose="020B0604020202020204" pitchFamily="34" charset="0"/>
              </a:rPr>
              <a:t>Toge</a:t>
            </a:r>
          </a:p>
          <a:p>
            <a:pPr algn="ctr"/>
            <a:r>
              <a:rPr lang="fr-FR" sz="3200" dirty="0" smtClean="0">
                <a:latin typeface="Arial" panose="020B0604020202020204" pitchFamily="34" charset="0"/>
                <a:cs typeface="Arial" panose="020B0604020202020204" pitchFamily="34" charset="0"/>
              </a:rPr>
              <a:t>Aqueduc</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0772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txBox="1">
            <a:spLocks/>
          </p:cNvSpPr>
          <p:nvPr/>
        </p:nvSpPr>
        <p:spPr>
          <a:xfrm>
            <a:off x="0" y="1"/>
            <a:ext cx="12192000" cy="8159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smtClean="0">
                <a:solidFill>
                  <a:srgbClr val="7030A0"/>
                </a:solidFill>
                <a:latin typeface="Arial" panose="020B0604020202020204" pitchFamily="34" charset="0"/>
                <a:cs typeface="Arial" panose="020B0604020202020204" pitchFamily="34" charset="0"/>
              </a:rPr>
              <a:t>Proposition N°1: CM1</a:t>
            </a:r>
            <a:endParaRPr lang="fr-FR" b="1" dirty="0">
              <a:solidFill>
                <a:srgbClr val="7030A0"/>
              </a:solidFill>
              <a:latin typeface="Arial" panose="020B0604020202020204" pitchFamily="34" charset="0"/>
              <a:cs typeface="Arial" panose="020B0604020202020204" pitchFamily="34" charset="0"/>
            </a:endParaRPr>
          </a:p>
        </p:txBody>
      </p:sp>
      <p:sp>
        <p:nvSpPr>
          <p:cNvPr id="3" name="ZoneTexte 2"/>
          <p:cNvSpPr txBox="1"/>
          <p:nvPr/>
        </p:nvSpPr>
        <p:spPr>
          <a:xfrm>
            <a:off x="279009" y="763171"/>
            <a:ext cx="11633981" cy="400110"/>
          </a:xfrm>
          <a:prstGeom prst="rect">
            <a:avLst/>
          </a:prstGeom>
          <a:noFill/>
        </p:spPr>
        <p:txBody>
          <a:bodyPr wrap="square" rtlCol="0">
            <a:spAutoFit/>
          </a:bodyPr>
          <a:lstStyle/>
          <a:p>
            <a:r>
              <a:rPr lang="fr-FR" sz="2000" b="1" dirty="0" smtClean="0">
                <a:latin typeface="Arial" panose="020B0604020202020204" pitchFamily="34" charset="0"/>
                <a:cs typeface="Arial" panose="020B0604020202020204" pitchFamily="34" charset="0"/>
              </a:rPr>
              <a:t>Etape N°1: Comprendre les apports de la romanité d’après les documents</a:t>
            </a:r>
            <a:endParaRPr lang="fr-FR" sz="2000" b="1"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2"/>
          <a:stretch>
            <a:fillRect/>
          </a:stretch>
        </p:blipFill>
        <p:spPr>
          <a:xfrm>
            <a:off x="60960" y="1219212"/>
            <a:ext cx="11935527" cy="1245073"/>
          </a:xfrm>
          <a:prstGeom prst="rect">
            <a:avLst/>
          </a:prstGeom>
        </p:spPr>
      </p:pic>
      <p:cxnSp>
        <p:nvCxnSpPr>
          <p:cNvPr id="13" name="Connecteur droit 12"/>
          <p:cNvCxnSpPr/>
          <p:nvPr/>
        </p:nvCxnSpPr>
        <p:spPr>
          <a:xfrm>
            <a:off x="279009" y="1692322"/>
            <a:ext cx="37880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79009" y="2172269"/>
            <a:ext cx="5749714" cy="113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Bulle ronde 17"/>
          <p:cNvSpPr/>
          <p:nvPr/>
        </p:nvSpPr>
        <p:spPr>
          <a:xfrm>
            <a:off x="2985289" y="3297639"/>
            <a:ext cx="7014949" cy="2421614"/>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latin typeface="Arial" panose="020B0604020202020204" pitchFamily="34" charset="0"/>
                <a:cs typeface="Arial" panose="020B0604020202020204" pitchFamily="34" charset="0"/>
              </a:rPr>
              <a:t>Astérix n’est pas vraiment une source historique… Allons lire ensemble un texte d’époque pour voir si Uderzo et Goscinny ont une vision juste des apports de la culture romaine dans les peuples de l’empire romain!</a:t>
            </a:r>
          </a:p>
          <a:p>
            <a:pPr algn="ctr"/>
            <a:endParaRPr lang="fr-FR"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1432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xmlns:a="http://schemas.openxmlformats.org/drawingml/2006/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1994</Words>
  <Application>Microsoft Macintosh PowerPoint</Application>
  <PresentationFormat>Personnalisé</PresentationFormat>
  <Paragraphs>174</Paragraphs>
  <Slides>33</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33</vt:i4>
      </vt:variant>
    </vt:vector>
  </HeadingPairs>
  <TitlesOfParts>
    <vt:vector size="34" baseType="lpstr">
      <vt:lpstr>Thème Office</vt:lpstr>
      <vt:lpstr>Diapositive 1</vt:lpstr>
      <vt:lpstr>Compétences:   </vt:lpstr>
      <vt:lpstr>Connaissances:   </vt:lpstr>
      <vt:lpstr>Connaissances: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denoyer mathilde</dc:creator>
  <cp:lastModifiedBy>PASQUIER</cp:lastModifiedBy>
  <cp:revision>34</cp:revision>
  <dcterms:created xsi:type="dcterms:W3CDTF">2016-04-19T09:05:14Z</dcterms:created>
  <dcterms:modified xsi:type="dcterms:W3CDTF">2016-04-19T09:14:14Z</dcterms:modified>
</cp:coreProperties>
</file>