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</p:sldMasterIdLst>
  <p:notesMasterIdLst>
    <p:notesMasterId r:id="rId40"/>
  </p:notesMasterIdLst>
  <p:sldIdLst>
    <p:sldId id="256" r:id="rId2"/>
    <p:sldId id="279" r:id="rId3"/>
    <p:sldId id="257" r:id="rId4"/>
    <p:sldId id="259" r:id="rId5"/>
    <p:sldId id="258" r:id="rId6"/>
    <p:sldId id="260" r:id="rId7"/>
    <p:sldId id="261" r:id="rId8"/>
    <p:sldId id="262" r:id="rId9"/>
    <p:sldId id="269" r:id="rId10"/>
    <p:sldId id="263" r:id="rId11"/>
    <p:sldId id="270" r:id="rId12"/>
    <p:sldId id="264" r:id="rId13"/>
    <p:sldId id="272" r:id="rId14"/>
    <p:sldId id="266" r:id="rId15"/>
    <p:sldId id="276" r:id="rId16"/>
    <p:sldId id="277" r:id="rId17"/>
    <p:sldId id="281" r:id="rId18"/>
    <p:sldId id="282" r:id="rId19"/>
    <p:sldId id="287" r:id="rId20"/>
    <p:sldId id="289" r:id="rId21"/>
    <p:sldId id="292" r:id="rId22"/>
    <p:sldId id="296" r:id="rId23"/>
    <p:sldId id="297" r:id="rId24"/>
    <p:sldId id="283" r:id="rId25"/>
    <p:sldId id="315" r:id="rId26"/>
    <p:sldId id="326" r:id="rId27"/>
    <p:sldId id="327" r:id="rId28"/>
    <p:sldId id="323" r:id="rId29"/>
    <p:sldId id="284" r:id="rId30"/>
    <p:sldId id="302" r:id="rId31"/>
    <p:sldId id="304" r:id="rId32"/>
    <p:sldId id="305" r:id="rId33"/>
    <p:sldId id="306" r:id="rId34"/>
    <p:sldId id="307" r:id="rId35"/>
    <p:sldId id="309" r:id="rId36"/>
    <p:sldId id="314" r:id="rId37"/>
    <p:sldId id="328" r:id="rId38"/>
    <p:sldId id="329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5740B-F35B-4203-A36E-FB70F518E4F5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4228-0208-4D56-AA0A-210A67702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53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8A2F3F-89A2-45E0-98B7-9D2158D1A70B}" type="datetime1">
              <a:rPr lang="fr-FR" smtClean="0"/>
              <a:t>29/03/2016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3932-09ED-46AD-B004-49BFF6DD1A09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A4C65B-58BA-4569-91C7-4D7F77BB00BC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A21EA-8129-4236-8ECD-9EC2BC762FB6}" type="datetime1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62F1-29B0-F847-9E3A-E0C62B678E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9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5C43-95B2-40D3-BBB6-AAA0787A1E3C}" type="datetime1">
              <a:rPr lang="fr-FR" smtClean="0"/>
              <a:t>29/03/2016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9DCE-69F1-8E49-93C3-995D3F626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F4EE-0EDD-4E94-80D4-70F4B42D1870}" type="datetime1">
              <a:rPr lang="fr-FR" smtClean="0"/>
              <a:t>29/03/2016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0A4C-EA16-4D06-91B6-E5C5DDB7DB21}" type="datetime1">
              <a:rPr lang="fr-FR" smtClean="0"/>
              <a:t>29/03/2016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BA5B52-0EA5-4EB8-A10C-1F525FC9187E}" type="datetime1">
              <a:rPr lang="fr-FR" smtClean="0"/>
              <a:t>29/03/2016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D9F94A-3A96-42C9-9A25-0AAFDED1914B}" type="datetime1">
              <a:rPr lang="fr-FR" smtClean="0"/>
              <a:t>29/03/2016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688F-554A-4D89-A576-0AD8C9BD3D18}" type="datetime1">
              <a:rPr lang="fr-FR" smtClean="0"/>
              <a:t>29/03/2016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2C0E-09BA-477D-ABDB-C7778A278953}" type="datetime1">
              <a:rPr lang="fr-FR" smtClean="0"/>
              <a:t>29/03/2016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9B24-08AE-4DEB-90D7-E0720585C1D8}" type="datetime1">
              <a:rPr lang="fr-FR" smtClean="0"/>
              <a:t>29/03/2016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E47FD89-9769-40E4-9B9B-09615E9FE9EA}" type="datetime1">
              <a:rPr lang="fr-FR" smtClean="0"/>
              <a:t>29/03/2016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B3677F-AA8F-45BE-8F5C-7236304643A1}" type="datetime1">
              <a:rPr lang="fr-FR" smtClean="0"/>
              <a:t>29/03/2016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E0E09E-0CEC-CE4A-A0E3-28125B1437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natureofcities.com/2015/05/19/taking-resilience-out-of-the-realm-of-metaphor-how-do-you-measure-resilience-in-cities-how-would-you-know-if-your-city-or-your-community-was-resilien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leeduvar.fr/index.php?page=thematiques&amp;PHPSESSID=e27c71dbc0f30340d49001d3dd01068d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2200" y="3402801"/>
            <a:ext cx="6477000" cy="2464599"/>
          </a:xfrm>
        </p:spPr>
        <p:txBody>
          <a:bodyPr>
            <a:normAutofit fontScale="90000"/>
          </a:bodyPr>
          <a:lstStyle/>
          <a:p>
            <a:r>
              <a:rPr lang="fr-FR" dirty="0"/>
              <a:t>Les risques en France métropolitaine -</a:t>
            </a:r>
            <a:br>
              <a:rPr lang="fr-FR" dirty="0"/>
            </a:br>
            <a:r>
              <a:rPr lang="fr-FR" dirty="0"/>
              <a:t>Approche géographique L’exemple des inondations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Magali </a:t>
            </a:r>
            <a:r>
              <a:rPr lang="fr-FR" dirty="0" err="1"/>
              <a:t>Reghezza</a:t>
            </a:r>
            <a:r>
              <a:rPr lang="fr-FR" dirty="0"/>
              <a:t> (</a:t>
            </a:r>
            <a:r>
              <a:rPr lang="fr-FR" dirty="0" err="1"/>
              <a:t>magali.reghezza@ens.fr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1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sur l’aléa : atténuation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86270" y="1834116"/>
            <a:ext cx="4027182" cy="1427289"/>
          </a:xfrm>
        </p:spPr>
        <p:txBody>
          <a:bodyPr>
            <a:normAutofit/>
          </a:bodyPr>
          <a:lstStyle/>
          <a:p>
            <a:r>
              <a:rPr lang="fr-FR" sz="2000" dirty="0"/>
              <a:t>Mesures « structurelles »</a:t>
            </a:r>
          </a:p>
          <a:p>
            <a:r>
              <a:rPr lang="fr-FR" sz="2000" dirty="0"/>
              <a:t>Aménagement du territoire avec action sur les milieux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Agir sur l’exposition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919" y="1700558"/>
            <a:ext cx="39703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" y="1626718"/>
            <a:ext cx="3809692" cy="28572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278" y="4787050"/>
            <a:ext cx="2439810" cy="18275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663" y="4519958"/>
            <a:ext cx="2043093" cy="231421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fr-FR" sz="4000" dirty="0"/>
              <a:t>La réduction de la vulnérabilité biophysique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48" y="1976078"/>
            <a:ext cx="5080000" cy="4191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15" y="2197100"/>
            <a:ext cx="1925201" cy="373489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Réduire la vulnérabilité sociale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7474"/>
            <a:ext cx="2565400" cy="3416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530" y="1720850"/>
            <a:ext cx="4229100" cy="1917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370" y="3750754"/>
            <a:ext cx="1685950" cy="15424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67" y="4959934"/>
            <a:ext cx="3123674" cy="18980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447" y="5440899"/>
            <a:ext cx="2677471" cy="120918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34" y="1691818"/>
            <a:ext cx="6774016" cy="469189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 crise et protection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Résilience et adaptation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916865" y="1605515"/>
            <a:ext cx="3886200" cy="457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Résilience comme capacité à se relever : </a:t>
            </a:r>
            <a:r>
              <a:rPr lang="fr-FR" i="1" dirty="0" err="1"/>
              <a:t>recover</a:t>
            </a:r>
            <a:endParaRPr lang="fr-FR" dirty="0"/>
          </a:p>
          <a:p>
            <a:pPr lvl="2"/>
            <a:r>
              <a:rPr lang="fr-FR" dirty="0"/>
              <a:t>se reconstruire</a:t>
            </a:r>
          </a:p>
          <a:p>
            <a:pPr lvl="2"/>
            <a:r>
              <a:rPr lang="fr-FR" dirty="0"/>
              <a:t>revenir à la normale</a:t>
            </a:r>
          </a:p>
          <a:p>
            <a:pPr lvl="2"/>
            <a:r>
              <a:rPr lang="fr-FR" dirty="0"/>
              <a:t>revenir à l’état antérieur (bond en arrière)</a:t>
            </a:r>
          </a:p>
          <a:p>
            <a:pPr lvl="2"/>
            <a:r>
              <a:rPr lang="fr-FR" dirty="0"/>
              <a:t>restaurer</a:t>
            </a:r>
          </a:p>
          <a:p>
            <a:pPr lvl="2"/>
            <a:r>
              <a:rPr lang="fr-FR" dirty="0"/>
              <a:t>se maintenir (continuité d’activité)</a:t>
            </a:r>
          </a:p>
          <a:p>
            <a:pPr lvl="2"/>
            <a:r>
              <a:rPr lang="fr-FR" dirty="0"/>
              <a:t>absorber</a:t>
            </a:r>
          </a:p>
          <a:p>
            <a:pPr lvl="2"/>
            <a:r>
              <a:rPr lang="fr-FR" dirty="0"/>
              <a:t>s’adapter</a:t>
            </a:r>
          </a:p>
          <a:p>
            <a:pPr lvl="2"/>
            <a:r>
              <a:rPr lang="fr-FR" dirty="0"/>
              <a:t>faire face</a:t>
            </a:r>
          </a:p>
          <a:p>
            <a:pPr lvl="2"/>
            <a:r>
              <a:rPr lang="fr-FR" dirty="0"/>
              <a:t>résister</a:t>
            </a:r>
          </a:p>
          <a:p>
            <a:pPr lvl="2"/>
            <a:r>
              <a:rPr lang="fr-FR" dirty="0"/>
              <a:t>dépasser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441" y="147948"/>
            <a:ext cx="7636555" cy="1143000"/>
          </a:xfrm>
        </p:spPr>
        <p:txBody>
          <a:bodyPr>
            <a:normAutofit/>
          </a:bodyPr>
          <a:lstStyle/>
          <a:p>
            <a:r>
              <a:rPr lang="fr-FR" sz="3600" dirty="0"/>
              <a:t>Deux approches possibles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49675"/>
          </a:xfrm>
        </p:spPr>
        <p:txBody>
          <a:bodyPr>
            <a:normAutofit/>
          </a:bodyPr>
          <a:lstStyle/>
          <a:p>
            <a:pPr lvl="1"/>
            <a:r>
              <a:rPr lang="fr-FR" sz="2000" dirty="0"/>
              <a:t>Résilience pensée  partir du retour à l’équilibre, qu’il soit identique à l’état antérieur au choc ou nouveau; </a:t>
            </a:r>
          </a:p>
          <a:p>
            <a:pPr lvl="1"/>
            <a:r>
              <a:rPr lang="fr-FR" sz="2000" dirty="0"/>
              <a:t>Résilience qui met en avant le renouvellement, la réorganisation, l’émergence de nouvelles trajectoires 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0"/>
            <a:endParaRPr lang="fr-FR" sz="2000" dirty="0"/>
          </a:p>
          <a:p>
            <a:pPr lvl="0"/>
            <a:endParaRPr lang="fr-FR" sz="2000" dirty="0"/>
          </a:p>
          <a:p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507018" y="4565211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hlinkClick r:id="rId2"/>
              </a:rPr>
              <a:t>http://www.thenatureofcities.com/2015/05/19/taking-resilience-out-of-the-realm-of-metaphor-how-do-you-measure-resilience-in-cities-how-would-you-know-if-your-city-or-your-community-was-resilient/</a:t>
            </a:r>
            <a:r>
              <a:rPr lang="fr-FR" sz="1200" i="1" dirty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Risques et dynamiques territoriales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L’exemple de la basse vallée du Var (Alpes-Maritimes)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 et urbanisation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rcRect l="4995"/>
          <a:stretch>
            <a:fillRect/>
          </a:stretch>
        </p:blipFill>
        <p:spPr>
          <a:xfrm>
            <a:off x="0" y="-1"/>
            <a:ext cx="5367626" cy="17236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 l="4995"/>
          <a:stretch>
            <a:fillRect/>
          </a:stretch>
        </p:blipFill>
        <p:spPr>
          <a:xfrm>
            <a:off x="0" y="1723686"/>
            <a:ext cx="5367626" cy="25666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 l="4995" b="4267"/>
          <a:stretch>
            <a:fillRect/>
          </a:stretch>
        </p:blipFill>
        <p:spPr>
          <a:xfrm>
            <a:off x="0" y="4130844"/>
            <a:ext cx="5367626" cy="25676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626" y="859645"/>
            <a:ext cx="3776374" cy="505047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aux sources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675"/>
            <a:ext cx="7952105" cy="51703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952105" y="2282447"/>
            <a:ext cx="1178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Source :</a:t>
            </a:r>
          </a:p>
          <a:p>
            <a:r>
              <a:rPr lang="fr-FR" sz="1000" dirty="0"/>
              <a:t> diagnostic SAGE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92" y="4929024"/>
            <a:ext cx="3327400" cy="2413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milieu fortement </a:t>
            </a:r>
            <a:r>
              <a:rPr lang="fr-FR" dirty="0" err="1"/>
              <a:t>anthropisé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http://www.valleeduvar.fr/index.php?page=thematiques&amp;PHPSESSID=e27c71dbc0f30340d49001d3dd01068d</a:t>
            </a:r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05786" y="1307805"/>
            <a:ext cx="671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Ce lien vous donne accès aux ressources pédagogiques très riches produites sur le sujet par le réseau </a:t>
            </a:r>
            <a:r>
              <a:rPr lang="fr-FR" b="1" dirty="0" err="1">
                <a:solidFill>
                  <a:schemeClr val="accent6"/>
                </a:solidFill>
              </a:rPr>
              <a:t>Canopé</a:t>
            </a:r>
            <a:r>
              <a:rPr lang="fr-FR" b="1" dirty="0">
                <a:solidFill>
                  <a:schemeClr val="accent6"/>
                </a:solidFill>
              </a:rPr>
              <a:t> de l’académie de Nice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2578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293"/>
            <a:ext cx="9144000" cy="469773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L’exemple du marais de l’Aiguillon et de la Faute-sur-Mer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Risque, littoralisation, transition des espaces ruraux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Xynthia</a:t>
            </a:r>
            <a:r>
              <a:rPr lang="fr-FR" sz="3200" dirty="0"/>
              <a:t>, 27-28 février 2010, 47 morts, 1,5 millions d’euros de dégâts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19" y="73840"/>
            <a:ext cx="6171242" cy="672804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421"/>
            <a:ext cx="8889861" cy="506554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561767"/>
            <a:ext cx="7366000" cy="3949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34467"/>
            <a:ext cx="6032500" cy="25273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L’exemple de l’agglomération parisienne face à une crue centennale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Risque et métropolisation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13415"/>
          <a:stretch>
            <a:fillRect/>
          </a:stretch>
        </p:blipFill>
        <p:spPr bwMode="auto">
          <a:xfrm>
            <a:off x="439160" y="1648717"/>
            <a:ext cx="3278237" cy="40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700682" y="5547717"/>
            <a:ext cx="614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Risque = </a:t>
            </a:r>
            <a:r>
              <a:rPr lang="fr-FR" dirty="0">
                <a:solidFill>
                  <a:srgbClr val="FF0000"/>
                </a:solidFill>
              </a:rPr>
              <a:t>situation </a:t>
            </a:r>
            <a:r>
              <a:rPr lang="fr-FR" dirty="0"/>
              <a:t>d’endommagement potentiel</a:t>
            </a:r>
          </a:p>
          <a:p>
            <a:pPr algn="ctr"/>
            <a:r>
              <a:rPr lang="fr-FR" dirty="0"/>
              <a:t>résultant de </a:t>
            </a:r>
            <a:r>
              <a:rPr lang="fr-FR" dirty="0">
                <a:solidFill>
                  <a:srgbClr val="FF0000"/>
                </a:solidFill>
              </a:rPr>
              <a:t>l’exposition </a:t>
            </a:r>
          </a:p>
          <a:p>
            <a:pPr algn="ctr"/>
            <a:r>
              <a:rPr lang="fr-FR" dirty="0"/>
              <a:t>d’un enjeu </a:t>
            </a:r>
            <a:r>
              <a:rPr lang="fr-FR" dirty="0">
                <a:solidFill>
                  <a:srgbClr val="FF0000"/>
                </a:solidFill>
              </a:rPr>
              <a:t>vulnérable </a:t>
            </a:r>
          </a:p>
          <a:p>
            <a:pPr algn="ctr"/>
            <a:r>
              <a:rPr lang="fr-FR" dirty="0"/>
              <a:t>à une source de danger (</a:t>
            </a:r>
            <a:r>
              <a:rPr lang="fr-FR" dirty="0">
                <a:solidFill>
                  <a:srgbClr val="FF0000"/>
                </a:solidFill>
              </a:rPr>
              <a:t>aléa</a:t>
            </a:r>
            <a:r>
              <a:rPr lang="fr-FR" dirty="0"/>
              <a:t>)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Risque = aléa + vulnérabilité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72" y="1600200"/>
            <a:ext cx="4887379" cy="288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L’aléa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28181" cy="4525963"/>
          </a:xfrm>
        </p:spPr>
        <p:txBody>
          <a:bodyPr>
            <a:normAutofit/>
          </a:bodyPr>
          <a:lstStyle/>
          <a:p>
            <a:r>
              <a:rPr lang="fr-FR" sz="1800" dirty="0"/>
              <a:t>Une crue lente dans un pays habitué aux crues « éclair »</a:t>
            </a:r>
          </a:p>
          <a:p>
            <a:r>
              <a:rPr lang="fr-FR" sz="1800" dirty="0"/>
              <a:t> un événement rare pour lequel la mémoire joue contre la conscience</a:t>
            </a:r>
          </a:p>
          <a:p>
            <a:r>
              <a:rPr lang="fr-FR" sz="1800" dirty="0"/>
              <a:t> un événement qui dure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l="3357"/>
          <a:stretch>
            <a:fillRect/>
          </a:stretch>
        </p:blipFill>
        <p:spPr>
          <a:xfrm>
            <a:off x="0" y="4470959"/>
            <a:ext cx="5526203" cy="1997527"/>
          </a:xfrm>
          <a:prstGeom prst="rect">
            <a:avLst/>
          </a:prstGeom>
        </p:spPr>
      </p:pic>
      <p:pic>
        <p:nvPicPr>
          <p:cNvPr id="8" name="Picture 7" descr="1910-hauteur_e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6586" y="3584866"/>
            <a:ext cx="3771627" cy="32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5"/>
          <p:cNvPicPr>
            <a:picLocks noChangeAspect="1"/>
          </p:cNvPicPr>
          <p:nvPr/>
        </p:nvPicPr>
        <p:blipFill>
          <a:blip r:embed="rId2"/>
          <a:srcRect l="1733" t="1724" r="7256" b="1617"/>
          <a:stretch>
            <a:fillRect/>
          </a:stretch>
        </p:blipFill>
        <p:spPr bwMode="auto">
          <a:xfrm>
            <a:off x="-1" y="1600200"/>
            <a:ext cx="2953251" cy="27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5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4000" b="1" dirty="0"/>
              <a:t>Trois aléas pour une crue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3499601" y="1600201"/>
            <a:ext cx="4695667" cy="2743265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Inondation de surface relativement bien documentée</a:t>
            </a:r>
          </a:p>
          <a:p>
            <a:r>
              <a:rPr lang="fr-FR" dirty="0"/>
              <a:t>Inondation des sous-sols largement méconnue</a:t>
            </a:r>
          </a:p>
          <a:p>
            <a:r>
              <a:rPr lang="fr-FR" dirty="0"/>
              <a:t>Inondation du et par le réseau hydrographique artificiel largement méconnue</a:t>
            </a:r>
          </a:p>
          <a:p>
            <a:endParaRPr lang="fr-FR" dirty="0"/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</a:rPr>
              <a:t>+ interactions des 3</a:t>
            </a:r>
          </a:p>
        </p:txBody>
      </p:sp>
      <p:pic>
        <p:nvPicPr>
          <p:cNvPr id="12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902" y="4401039"/>
            <a:ext cx="3130443" cy="22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01039"/>
            <a:ext cx="3234361" cy="2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De l’aléa au risque naturel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64" y="2168876"/>
            <a:ext cx="4038630" cy="3353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2119" y="2511330"/>
            <a:ext cx="329244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dirty="0"/>
              <a:t> Montée des eaux : environ 10 jours</a:t>
            </a:r>
          </a:p>
          <a:p>
            <a:pPr>
              <a:buFontTx/>
              <a:buChar char="•"/>
            </a:pPr>
            <a:r>
              <a:rPr lang="fr-FR" dirty="0"/>
              <a:t> Cinétique lente : 20 jours d’inondation en 1910 </a:t>
            </a:r>
          </a:p>
          <a:p>
            <a:pPr>
              <a:buFontTx/>
              <a:buChar char="•"/>
            </a:pPr>
            <a:r>
              <a:rPr lang="fr-FR" dirty="0"/>
              <a:t> Décrue : 45 jours en 1910</a:t>
            </a:r>
          </a:p>
          <a:p>
            <a:pPr>
              <a:buFontTx/>
              <a:buChar char="•"/>
            </a:pPr>
            <a:r>
              <a:rPr lang="fr-FR" dirty="0"/>
              <a:t> Inondation de surface et des sous-sols : 10% du territoire inondé</a:t>
            </a:r>
          </a:p>
          <a:p>
            <a:pPr>
              <a:buFontTx/>
              <a:buChar char="•"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351541" y="1598119"/>
            <a:ext cx="3524882" cy="5036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508521" y="1909387"/>
            <a:ext cx="3292447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dirty="0"/>
              <a:t> 472 communes inondées dont trois à 100% </a:t>
            </a:r>
          </a:p>
          <a:p>
            <a:endParaRPr lang="fr-FR" dirty="0"/>
          </a:p>
          <a:p>
            <a:pPr>
              <a:buFontTx/>
              <a:buChar char="•"/>
            </a:pPr>
            <a:r>
              <a:rPr lang="fr-FR" dirty="0"/>
              <a:t> 800 000 personnes habitent en zone inondable, dont près de 260 000 à Paris.</a:t>
            </a:r>
          </a:p>
          <a:p>
            <a:pPr>
              <a:buFontTx/>
              <a:buChar char="•"/>
            </a:pPr>
            <a:endParaRPr lang="fr-FR" dirty="0"/>
          </a:p>
          <a:p>
            <a:pPr>
              <a:buFontTx/>
              <a:buChar char="•"/>
            </a:pPr>
            <a:r>
              <a:rPr lang="fr-FR" dirty="0"/>
              <a:t> Plus de 2 500 000 personnes seraient affectées par des dysfonctionnements de toute nature. </a:t>
            </a:r>
          </a:p>
          <a:p>
            <a:pPr>
              <a:buFontTx/>
              <a:buChar char="•"/>
            </a:pPr>
            <a:endParaRPr lang="fr-FR" dirty="0"/>
          </a:p>
          <a:p>
            <a:pPr>
              <a:buFontTx/>
              <a:buChar char="•"/>
            </a:pPr>
            <a:r>
              <a:rPr lang="fr-FR" dirty="0"/>
              <a:t> entre 30 milliards d’euros de dommages direct, jusqu’à 58,5 milliards d’euros de perte de PIB en cumulé sur 5 ans (3%).</a:t>
            </a:r>
          </a:p>
        </p:txBody>
      </p:sp>
      <p:sp>
        <p:nvSpPr>
          <p:cNvPr id="9" name="Flèche vers la droite 8"/>
          <p:cNvSpPr/>
          <p:nvPr/>
        </p:nvSpPr>
        <p:spPr>
          <a:xfrm>
            <a:off x="4445345" y="3595768"/>
            <a:ext cx="727812" cy="54221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396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dirty="0"/>
              <a:t>Les réseaux « critiques »</a:t>
            </a:r>
          </a:p>
        </p:txBody>
      </p:sp>
      <p:pic>
        <p:nvPicPr>
          <p:cNvPr id="27653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224" y="2400566"/>
            <a:ext cx="5578692" cy="39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rcRect t="8852"/>
          <a:stretch>
            <a:fillRect/>
          </a:stretch>
        </p:blipFill>
        <p:spPr>
          <a:xfrm>
            <a:off x="0" y="365086"/>
            <a:ext cx="5295900" cy="61235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03800" y="6488668"/>
            <a:ext cx="444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Atlas des risques en France, 2013, Autrement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42" y="1459925"/>
            <a:ext cx="3044914" cy="325355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4" y="1048568"/>
            <a:ext cx="8746845" cy="575235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7155" y="0"/>
            <a:ext cx="8229600" cy="1143000"/>
          </a:xfrm>
        </p:spPr>
        <p:txBody>
          <a:bodyPr/>
          <a:lstStyle/>
          <a:p>
            <a:r>
              <a:rPr lang="fr-FR" dirty="0"/>
              <a:t>Effets dominos et interdépendance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risques en un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/>
              <a:t>Un risque « classique » : l’inondation endommage des biens matériels dans la zone directement inondée</a:t>
            </a:r>
          </a:p>
          <a:p>
            <a:endParaRPr lang="fr-FR" sz="2400" dirty="0"/>
          </a:p>
          <a:p>
            <a:r>
              <a:rPr lang="fr-FR" sz="2400" dirty="0"/>
              <a:t>Un nouveau risque : les effets dominos créent des perturbations fonctionnelles qui</a:t>
            </a:r>
          </a:p>
          <a:p>
            <a:pPr lvl="1"/>
            <a:r>
              <a:rPr lang="fr-FR" sz="2400" dirty="0"/>
              <a:t>perturbent la vie quotidienne jusqu’à la </a:t>
            </a:r>
            <a:r>
              <a:rPr lang="fr-FR" sz="2400" dirty="0">
                <a:solidFill>
                  <a:srgbClr val="FF0000"/>
                </a:solidFill>
              </a:rPr>
              <a:t>paralysie</a:t>
            </a:r>
          </a:p>
          <a:p>
            <a:pPr lvl="1"/>
            <a:r>
              <a:rPr lang="fr-FR" sz="2400" dirty="0"/>
              <a:t>Perturbent la vie économique avec des conséquences locales, régionales, nationales (voire européenne).</a:t>
            </a:r>
          </a:p>
          <a:p>
            <a:pPr lvl="1"/>
            <a:endParaRPr lang="fr-FR" sz="2400" dirty="0"/>
          </a:p>
          <a:p>
            <a:pPr algn="ctr">
              <a:buNone/>
            </a:pPr>
            <a:r>
              <a:rPr lang="fr-FR" b="1" dirty="0">
                <a:solidFill>
                  <a:srgbClr val="FF0000"/>
                </a:solidFill>
              </a:rPr>
              <a:t>Ce risque de perturbations fonctionnelles est un facteur majeur de complications pour la gestion de crise.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Les risques, clés de lecture des dynamiques spatiales et des trajectoires territoriales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10093" y="1703576"/>
          <a:ext cx="8544680" cy="499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277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Aléa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Potentiel </a:t>
                      </a:r>
                    </a:p>
                    <a:p>
                      <a:pPr algn="ctr"/>
                      <a:r>
                        <a:rPr lang="fr-FR" sz="1400" dirty="0"/>
                        <a:t>de</a:t>
                      </a:r>
                      <a:r>
                        <a:rPr lang="fr-FR" sz="1400" baseline="0" dirty="0"/>
                        <a:t> dommage</a:t>
                      </a:r>
                    </a:p>
                    <a:p>
                      <a:pPr algn="ctr"/>
                      <a:r>
                        <a:rPr lang="fr-FR" sz="1400" baseline="0" dirty="0"/>
                        <a:t>(valeur des enjeux)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Vulnérabilité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Sociale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(faible conscience</a:t>
                      </a:r>
                      <a:r>
                        <a:rPr lang="fr-FR" sz="1400" baseline="0" dirty="0"/>
                        <a:t> et culture du risque)</a:t>
                      </a:r>
                      <a:endParaRPr lang="fr-FR" sz="1400" dirty="0"/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A changé</a:t>
                      </a:r>
                    </a:p>
                    <a:p>
                      <a:pPr algn="ctr"/>
                      <a:r>
                        <a:rPr lang="fr-FR" sz="1400" dirty="0"/>
                        <a:t>la nature du risque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770"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Croissance et étalement urbain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770"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Périurbanisation</a:t>
                      </a:r>
                    </a:p>
                    <a:p>
                      <a:r>
                        <a:rPr lang="fr-FR" sz="1600" dirty="0"/>
                        <a:t>(rurbanisation)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770"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Littoralisation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770"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Métropolisation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81000"/>
            <a:ext cx="3217473" cy="685800"/>
          </a:xfrm>
        </p:spPr>
        <p:txBody>
          <a:bodyPr/>
          <a:lstStyle/>
          <a:p>
            <a:pPr eaLnBrk="1" hangingPunct="1"/>
            <a:r>
              <a:rPr lang="fr-FR" sz="3200" dirty="0">
                <a:ea typeface="ＭＳ Ｐゴシック" pitchFamily="8" charset="-128"/>
                <a:cs typeface="ＭＳ Ｐゴシック" pitchFamily="8" charset="-128"/>
              </a:rPr>
              <a:t>Risque </a:t>
            </a:r>
            <a:r>
              <a:rPr lang="fr-FR" sz="3200" i="1" dirty="0">
                <a:ea typeface="ＭＳ Ｐゴシック" pitchFamily="8" charset="-128"/>
                <a:cs typeface="ＭＳ Ｐゴシック" pitchFamily="8" charset="-128"/>
              </a:rPr>
              <a:t>vs </a:t>
            </a:r>
            <a:r>
              <a:rPr lang="fr-FR" sz="3200" dirty="0">
                <a:ea typeface="ＭＳ Ｐゴシック" pitchFamily="8" charset="-128"/>
                <a:cs typeface="ＭＳ Ｐゴシック" pitchFamily="8" charset="-128"/>
              </a:rPr>
              <a:t>aléa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52452" y="2184991"/>
            <a:ext cx="4477957" cy="3333306"/>
          </a:xfrm>
        </p:spPr>
        <p:txBody>
          <a:bodyPr>
            <a:noAutofit/>
          </a:bodyPr>
          <a:lstStyle/>
          <a:p>
            <a:pPr eaLnBrk="1" hangingPunct="1">
              <a:buFont typeface="Arial" pitchFamily="8" charset="0"/>
              <a:buChar char="•"/>
            </a:pPr>
            <a:r>
              <a:rPr lang="fr-FR" sz="2400" dirty="0">
                <a:ea typeface="ＭＳ Ｐゴシック" pitchFamily="8" charset="-128"/>
                <a:cs typeface="ＭＳ Ｐゴシック" pitchFamily="8" charset="-128"/>
              </a:rPr>
              <a:t> Aléa : source de danger</a:t>
            </a:r>
          </a:p>
          <a:p>
            <a:pPr eaLnBrk="1" hangingPunct="1">
              <a:buFont typeface="Arial" pitchFamily="8" charset="0"/>
              <a:buChar char="•"/>
            </a:pPr>
            <a:r>
              <a:rPr lang="fr-FR" sz="2400" dirty="0">
                <a:ea typeface="ＭＳ Ｐゴシック" pitchFamily="8" charset="-128"/>
                <a:cs typeface="ＭＳ Ｐゴシック" pitchFamily="8" charset="-128"/>
              </a:rPr>
              <a:t> L'aléa est neutre :</a:t>
            </a:r>
          </a:p>
          <a:p>
            <a:pPr lvl="1" eaLnBrk="1" hangingPunct="1">
              <a:buFont typeface="Wingdings" pitchFamily="8" charset="2"/>
              <a:buChar char="§"/>
            </a:pPr>
            <a:r>
              <a:rPr lang="fr-FR" sz="2400" dirty="0"/>
              <a:t> il n'est ni bon ni mauvais. </a:t>
            </a:r>
          </a:p>
          <a:p>
            <a:pPr lvl="1" eaLnBrk="1" hangingPunct="1">
              <a:buFont typeface="Wingdings" pitchFamily="8" charset="2"/>
              <a:buChar char="§"/>
            </a:pPr>
            <a:r>
              <a:rPr lang="fr-FR" sz="2400" dirty="0"/>
              <a:t> selon la façon dont une société fait face à l'aléa, selon son adaptation à celui-ci, il peut devenir une ressource. </a:t>
            </a:r>
          </a:p>
          <a:p>
            <a:pPr eaLnBrk="1" hangingPunct="1">
              <a:buFont typeface="Arial" pitchFamily="8" charset="0"/>
              <a:buChar char="•"/>
            </a:pPr>
            <a:r>
              <a:rPr lang="fr-FR" sz="2400" dirty="0">
                <a:ea typeface="ＭＳ Ｐゴシック" pitchFamily="8" charset="-128"/>
                <a:cs typeface="ＭＳ Ｐゴシック" pitchFamily="8" charset="-128"/>
              </a:rPr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8F99DCE-69F1-8E49-93C3-995D3F6263D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dirty="0">
                <a:ea typeface="ＭＳ Ｐゴシック" pitchFamily="8" charset="-128"/>
                <a:cs typeface="ＭＳ Ｐゴシック" pitchFamily="8" charset="-128"/>
              </a:rPr>
              <a:t>Nature des risques, nature des aléas</a:t>
            </a:r>
          </a:p>
        </p:txBody>
      </p:sp>
      <p:grpSp>
        <p:nvGrpSpPr>
          <p:cNvPr id="2" name="Group 24"/>
          <p:cNvGrpSpPr>
            <a:grpSpLocks noGrp="1" noChangeAspect="1"/>
          </p:cNvGrpSpPr>
          <p:nvPr/>
        </p:nvGrpSpPr>
        <p:grpSpPr bwMode="auto">
          <a:xfrm>
            <a:off x="409575" y="1844675"/>
            <a:ext cx="8734425" cy="4686300"/>
            <a:chOff x="457" y="1462"/>
            <a:chExt cx="2898" cy="723"/>
          </a:xfrm>
        </p:grpSpPr>
        <p:sp>
          <p:nvSpPr>
            <p:cNvPr id="52229" name="AutoShape 23"/>
            <p:cNvSpPr>
              <a:spLocks noChangeAspect="1" noChangeArrowheads="1" noTextEdit="1"/>
            </p:cNvSpPr>
            <p:nvPr/>
          </p:nvSpPr>
          <p:spPr bwMode="auto">
            <a:xfrm>
              <a:off x="457" y="1462"/>
              <a:ext cx="2898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52230" name="_s41027"/>
            <p:cNvCxnSpPr>
              <a:cxnSpLocks noChangeShapeType="1"/>
            </p:cNvCxnSpPr>
            <p:nvPr/>
          </p:nvCxnSpPr>
          <p:spPr bwMode="auto">
            <a:xfrm rot="10800000">
              <a:off x="1126" y="1951"/>
              <a:ext cx="765" cy="1"/>
            </a:xfrm>
            <a:prstGeom prst="bentConnector3">
              <a:avLst>
                <a:gd name="adj1" fmla="val 49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1" name="_s41024"/>
            <p:cNvCxnSpPr>
              <a:cxnSpLocks noChangeShapeType="1"/>
              <a:stCxn id="52252" idx="0"/>
              <a:endCxn id="52240" idx="2"/>
            </p:cNvCxnSpPr>
            <p:nvPr/>
          </p:nvCxnSpPr>
          <p:spPr bwMode="auto">
            <a:xfrm rot="-5400000">
              <a:off x="2422" y="1274"/>
              <a:ext cx="67" cy="621"/>
            </a:xfrm>
            <a:prstGeom prst="bentConnector3">
              <a:avLst>
                <a:gd name="adj1" fmla="val 2647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2" name="_s41020"/>
            <p:cNvCxnSpPr>
              <a:cxnSpLocks noChangeShapeType="1"/>
              <a:stCxn id="52248" idx="0"/>
              <a:endCxn id="52240" idx="2"/>
            </p:cNvCxnSpPr>
            <p:nvPr/>
          </p:nvCxnSpPr>
          <p:spPr bwMode="auto">
            <a:xfrm rot="-5400000">
              <a:off x="2559" y="1743"/>
              <a:ext cx="400" cy="15"/>
            </a:xfrm>
            <a:prstGeom prst="bentConnector3">
              <a:avLst>
                <a:gd name="adj1" fmla="val 440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3" name="_s41015"/>
            <p:cNvCxnSpPr>
              <a:cxnSpLocks noChangeShapeType="1"/>
              <a:endCxn id="52245" idx="2"/>
            </p:cNvCxnSpPr>
            <p:nvPr/>
          </p:nvCxnSpPr>
          <p:spPr bwMode="auto">
            <a:xfrm rot="-5400000">
              <a:off x="1533" y="1805"/>
              <a:ext cx="99" cy="13"/>
            </a:xfrm>
            <a:prstGeom prst="bentConnector3">
              <a:avLst>
                <a:gd name="adj1" fmla="val 1760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4" name="_s41005"/>
            <p:cNvCxnSpPr>
              <a:cxnSpLocks noChangeShapeType="1"/>
              <a:stCxn id="52246" idx="1"/>
              <a:endCxn id="52242" idx="2"/>
            </p:cNvCxnSpPr>
            <p:nvPr/>
          </p:nvCxnSpPr>
          <p:spPr bwMode="auto">
            <a:xfrm rot="10800000">
              <a:off x="773" y="1773"/>
              <a:ext cx="271" cy="34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5" name="_s41003"/>
            <p:cNvCxnSpPr>
              <a:cxnSpLocks noChangeShapeType="1"/>
              <a:stCxn id="52245" idx="0"/>
              <a:endCxn id="52241" idx="2"/>
            </p:cNvCxnSpPr>
            <p:nvPr/>
          </p:nvCxnSpPr>
          <p:spPr bwMode="auto">
            <a:xfrm rot="5400000" flipH="1">
              <a:off x="1151" y="1268"/>
              <a:ext cx="144" cy="732"/>
            </a:xfrm>
            <a:prstGeom prst="bentConnector3">
              <a:avLst>
                <a:gd name="adj1" fmla="val 12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6" name="_s41001"/>
            <p:cNvCxnSpPr>
              <a:cxnSpLocks noChangeShapeType="1"/>
              <a:stCxn id="52244" idx="1"/>
              <a:endCxn id="52242" idx="2"/>
            </p:cNvCxnSpPr>
            <p:nvPr/>
          </p:nvCxnSpPr>
          <p:spPr bwMode="auto">
            <a:xfrm rot="10800000">
              <a:off x="773" y="1773"/>
              <a:ext cx="271" cy="18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7" name="_s40999"/>
            <p:cNvCxnSpPr>
              <a:cxnSpLocks noChangeShapeType="1"/>
              <a:stCxn id="52243" idx="1"/>
              <a:endCxn id="52242" idx="2"/>
            </p:cNvCxnSpPr>
            <p:nvPr/>
          </p:nvCxnSpPr>
          <p:spPr bwMode="auto">
            <a:xfrm rot="10800000">
              <a:off x="773" y="1773"/>
              <a:ext cx="271" cy="26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8" name="_s40997"/>
            <p:cNvCxnSpPr>
              <a:cxnSpLocks noChangeShapeType="1"/>
              <a:stCxn id="52242" idx="0"/>
              <a:endCxn id="52241" idx="2"/>
            </p:cNvCxnSpPr>
            <p:nvPr/>
          </p:nvCxnSpPr>
          <p:spPr bwMode="auto">
            <a:xfrm rot="-5400000">
              <a:off x="743" y="1592"/>
              <a:ext cx="144" cy="84"/>
            </a:xfrm>
            <a:prstGeom prst="bentConnector3">
              <a:avLst>
                <a:gd name="adj1" fmla="val 12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39" name="_s40995"/>
            <p:cNvCxnSpPr>
              <a:cxnSpLocks noChangeShapeType="1"/>
              <a:endCxn id="52240" idx="1"/>
            </p:cNvCxnSpPr>
            <p:nvPr/>
          </p:nvCxnSpPr>
          <p:spPr bwMode="auto">
            <a:xfrm>
              <a:off x="935" y="1518"/>
              <a:ext cx="1457" cy="5"/>
            </a:xfrm>
            <a:prstGeom prst="bentConnector3">
              <a:avLst>
                <a:gd name="adj1" fmla="val 260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2240" name="_s40985"/>
            <p:cNvSpPr>
              <a:spLocks noChangeArrowheads="1"/>
            </p:cNvSpPr>
            <p:nvPr/>
          </p:nvSpPr>
          <p:spPr bwMode="auto">
            <a:xfrm>
              <a:off x="2392" y="1495"/>
              <a:ext cx="748" cy="5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200"/>
                <a:t>Aléa anthropique</a:t>
              </a:r>
            </a:p>
          </p:txBody>
        </p:sp>
        <p:sp>
          <p:nvSpPr>
            <p:cNvPr id="52241" name="_s40994"/>
            <p:cNvSpPr>
              <a:spLocks noChangeArrowheads="1"/>
            </p:cNvSpPr>
            <p:nvPr/>
          </p:nvSpPr>
          <p:spPr bwMode="auto">
            <a:xfrm>
              <a:off x="468" y="1495"/>
              <a:ext cx="777" cy="6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200"/>
                <a:t>Aléa naturel</a:t>
              </a:r>
            </a:p>
          </p:txBody>
        </p:sp>
        <p:sp>
          <p:nvSpPr>
            <p:cNvPr id="52242" name="_s40996"/>
            <p:cNvSpPr>
              <a:spLocks noChangeArrowheads="1"/>
            </p:cNvSpPr>
            <p:nvPr/>
          </p:nvSpPr>
          <p:spPr bwMode="auto">
            <a:xfrm>
              <a:off x="468" y="1706"/>
              <a:ext cx="610" cy="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500"/>
                <a:t>Aléa géophysique</a:t>
              </a:r>
            </a:p>
          </p:txBody>
        </p:sp>
        <p:sp>
          <p:nvSpPr>
            <p:cNvPr id="52243" name="_s40998"/>
            <p:cNvSpPr>
              <a:spLocks noChangeArrowheads="1"/>
            </p:cNvSpPr>
            <p:nvPr/>
          </p:nvSpPr>
          <p:spPr bwMode="auto">
            <a:xfrm>
              <a:off x="1044" y="2006"/>
              <a:ext cx="416" cy="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Climatique</a:t>
              </a:r>
            </a:p>
          </p:txBody>
        </p:sp>
        <p:sp>
          <p:nvSpPr>
            <p:cNvPr id="52244" name="_s41000"/>
            <p:cNvSpPr>
              <a:spLocks noChangeArrowheads="1"/>
            </p:cNvSpPr>
            <p:nvPr/>
          </p:nvSpPr>
          <p:spPr bwMode="auto">
            <a:xfrm>
              <a:off x="1044" y="1929"/>
              <a:ext cx="441" cy="5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Hydrologique</a:t>
              </a:r>
            </a:p>
          </p:txBody>
        </p:sp>
        <p:sp>
          <p:nvSpPr>
            <p:cNvPr id="52245" name="_s41002"/>
            <p:cNvSpPr>
              <a:spLocks noChangeArrowheads="1"/>
            </p:cNvSpPr>
            <p:nvPr/>
          </p:nvSpPr>
          <p:spPr bwMode="auto">
            <a:xfrm>
              <a:off x="1360" y="1706"/>
              <a:ext cx="459" cy="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fr-FR" sz="2200"/>
            </a:p>
          </p:txBody>
        </p:sp>
        <p:sp>
          <p:nvSpPr>
            <p:cNvPr id="52246" name="_s41004"/>
            <p:cNvSpPr>
              <a:spLocks noChangeArrowheads="1"/>
            </p:cNvSpPr>
            <p:nvPr/>
          </p:nvSpPr>
          <p:spPr bwMode="auto">
            <a:xfrm>
              <a:off x="1044" y="2095"/>
              <a:ext cx="393" cy="4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Tellurique</a:t>
              </a:r>
            </a:p>
          </p:txBody>
        </p:sp>
        <p:sp>
          <p:nvSpPr>
            <p:cNvPr id="52247" name="_s41014"/>
            <p:cNvSpPr>
              <a:spLocks noChangeArrowheads="1"/>
            </p:cNvSpPr>
            <p:nvPr/>
          </p:nvSpPr>
          <p:spPr bwMode="auto">
            <a:xfrm>
              <a:off x="1293" y="1818"/>
              <a:ext cx="628" cy="56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200"/>
                <a:t>pandémie</a:t>
              </a:r>
            </a:p>
          </p:txBody>
        </p:sp>
        <p:sp>
          <p:nvSpPr>
            <p:cNvPr id="52248" name="_s41016"/>
            <p:cNvSpPr>
              <a:spLocks noChangeArrowheads="1"/>
            </p:cNvSpPr>
            <p:nvPr/>
          </p:nvSpPr>
          <p:spPr bwMode="auto">
            <a:xfrm>
              <a:off x="2560" y="1951"/>
              <a:ext cx="382" cy="1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Industriel</a:t>
              </a:r>
            </a:p>
          </p:txBody>
        </p:sp>
        <p:sp>
          <p:nvSpPr>
            <p:cNvPr id="52249" name="_s1039"/>
            <p:cNvSpPr>
              <a:spLocks noChangeArrowheads="1"/>
            </p:cNvSpPr>
            <p:nvPr/>
          </p:nvSpPr>
          <p:spPr bwMode="auto">
            <a:xfrm>
              <a:off x="1293" y="1706"/>
              <a:ext cx="610" cy="6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500"/>
                <a:t>Aléa biologique</a:t>
              </a:r>
            </a:p>
          </p:txBody>
        </p:sp>
        <p:sp>
          <p:nvSpPr>
            <p:cNvPr id="52250" name="_s1039"/>
            <p:cNvSpPr>
              <a:spLocks noChangeArrowheads="1"/>
            </p:cNvSpPr>
            <p:nvPr/>
          </p:nvSpPr>
          <p:spPr bwMode="auto">
            <a:xfrm>
              <a:off x="2440" y="1695"/>
              <a:ext cx="610" cy="6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500"/>
                <a:t>Aléa technologique</a:t>
              </a:r>
            </a:p>
          </p:txBody>
        </p:sp>
        <p:sp>
          <p:nvSpPr>
            <p:cNvPr id="52251" name="_s1044"/>
            <p:cNvSpPr>
              <a:spLocks noChangeArrowheads="1"/>
            </p:cNvSpPr>
            <p:nvPr/>
          </p:nvSpPr>
          <p:spPr bwMode="auto">
            <a:xfrm>
              <a:off x="2440" y="1829"/>
              <a:ext cx="625" cy="4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Risque industriel</a:t>
              </a:r>
            </a:p>
          </p:txBody>
        </p:sp>
        <p:sp>
          <p:nvSpPr>
            <p:cNvPr id="52252" name="_s41023"/>
            <p:cNvSpPr>
              <a:spLocks noChangeArrowheads="1"/>
            </p:cNvSpPr>
            <p:nvPr/>
          </p:nvSpPr>
          <p:spPr bwMode="auto">
            <a:xfrm>
              <a:off x="1891" y="1618"/>
              <a:ext cx="509" cy="5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Terrorisme</a:t>
              </a:r>
            </a:p>
          </p:txBody>
        </p:sp>
        <p:sp>
          <p:nvSpPr>
            <p:cNvPr id="52253" name="_s1044"/>
            <p:cNvSpPr>
              <a:spLocks noChangeArrowheads="1"/>
            </p:cNvSpPr>
            <p:nvPr/>
          </p:nvSpPr>
          <p:spPr bwMode="auto">
            <a:xfrm>
              <a:off x="2464" y="1929"/>
              <a:ext cx="624" cy="44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200"/>
                <a:t>Pollutions</a:t>
              </a:r>
            </a:p>
          </p:txBody>
        </p:sp>
        <p:sp>
          <p:nvSpPr>
            <p:cNvPr id="52254" name="_s41026"/>
            <p:cNvSpPr>
              <a:spLocks noChangeArrowheads="1"/>
            </p:cNvSpPr>
            <p:nvPr/>
          </p:nvSpPr>
          <p:spPr bwMode="auto">
            <a:xfrm>
              <a:off x="1700" y="1929"/>
              <a:ext cx="430" cy="43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200"/>
                <a:t>Inondations</a:t>
              </a:r>
            </a:p>
          </p:txBody>
        </p:sp>
        <p:cxnSp>
          <p:nvCxnSpPr>
            <p:cNvPr id="52255" name="_s1028"/>
            <p:cNvCxnSpPr>
              <a:cxnSpLocks noChangeShapeType="1"/>
            </p:cNvCxnSpPr>
            <p:nvPr/>
          </p:nvCxnSpPr>
          <p:spPr bwMode="auto">
            <a:xfrm rot="10800000">
              <a:off x="1269" y="2040"/>
              <a:ext cx="766" cy="1"/>
            </a:xfrm>
            <a:prstGeom prst="bentConnector3">
              <a:avLst>
                <a:gd name="adj1" fmla="val 49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256" name="_s1028"/>
            <p:cNvCxnSpPr>
              <a:cxnSpLocks noChangeShapeType="1"/>
            </p:cNvCxnSpPr>
            <p:nvPr/>
          </p:nvCxnSpPr>
          <p:spPr bwMode="auto">
            <a:xfrm rot="10800000">
              <a:off x="1222" y="2117"/>
              <a:ext cx="765" cy="2"/>
            </a:xfrm>
            <a:prstGeom prst="bentConnector3">
              <a:avLst>
                <a:gd name="adj1" fmla="val 49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2257" name="AutoShape 102"/>
            <p:cNvSpPr>
              <a:spLocks noChangeArrowheads="1"/>
            </p:cNvSpPr>
            <p:nvPr/>
          </p:nvSpPr>
          <p:spPr bwMode="auto">
            <a:xfrm>
              <a:off x="1723" y="2017"/>
              <a:ext cx="789" cy="45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200"/>
                <a:t>Sécheresses, tempêtes, cyclones</a:t>
              </a:r>
            </a:p>
          </p:txBody>
        </p:sp>
        <p:sp>
          <p:nvSpPr>
            <p:cNvPr id="52258" name="AutoShape 103"/>
            <p:cNvSpPr>
              <a:spLocks noChangeArrowheads="1"/>
            </p:cNvSpPr>
            <p:nvPr/>
          </p:nvSpPr>
          <p:spPr bwMode="auto">
            <a:xfrm>
              <a:off x="1723" y="2095"/>
              <a:ext cx="1243" cy="45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200"/>
                <a:t>Séismes, volcanisme, mouvements de terrain</a:t>
              </a:r>
            </a:p>
          </p:txBody>
        </p:sp>
        <p:sp>
          <p:nvSpPr>
            <p:cNvPr id="52259" name="_s1041"/>
            <p:cNvSpPr>
              <a:spLocks noChangeArrowheads="1"/>
            </p:cNvSpPr>
            <p:nvPr/>
          </p:nvSpPr>
          <p:spPr bwMode="auto">
            <a:xfrm>
              <a:off x="1031" y="2006"/>
              <a:ext cx="454" cy="5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Climatique</a:t>
              </a:r>
            </a:p>
          </p:txBody>
        </p:sp>
        <p:sp>
          <p:nvSpPr>
            <p:cNvPr id="52260" name="_s1044"/>
            <p:cNvSpPr>
              <a:spLocks noChangeArrowheads="1"/>
            </p:cNvSpPr>
            <p:nvPr/>
          </p:nvSpPr>
          <p:spPr bwMode="auto">
            <a:xfrm>
              <a:off x="1031" y="2095"/>
              <a:ext cx="429" cy="4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/>
                <a:t>Tellurique</a:t>
              </a: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562F1-29B0-F847-9E3A-E0C62B678EC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Vulnérabilité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6434"/>
          </a:xfrm>
        </p:spPr>
        <p:txBody>
          <a:bodyPr>
            <a:noAutofit/>
          </a:bodyPr>
          <a:lstStyle/>
          <a:p>
            <a:r>
              <a:rPr lang="fr-FR" sz="2200" i="1" dirty="0" err="1"/>
              <a:t>Vulnus</a:t>
            </a:r>
            <a:r>
              <a:rPr lang="fr-FR" sz="2200" i="1" dirty="0"/>
              <a:t>, </a:t>
            </a:r>
            <a:r>
              <a:rPr lang="fr-FR" sz="2200" i="1" dirty="0" err="1"/>
              <a:t>eris</a:t>
            </a:r>
            <a:r>
              <a:rPr lang="fr-FR" sz="2200" i="1" dirty="0"/>
              <a:t>, f</a:t>
            </a:r>
            <a:r>
              <a:rPr lang="fr-FR" sz="2200" dirty="0"/>
              <a:t> : la blessure</a:t>
            </a:r>
          </a:p>
          <a:p>
            <a:endParaRPr lang="fr-FR" sz="2200" dirty="0"/>
          </a:p>
          <a:p>
            <a:r>
              <a:rPr lang="fr-FR" sz="2200" dirty="0"/>
              <a:t>Vulnérabilité désigne la </a:t>
            </a:r>
            <a:r>
              <a:rPr lang="fr-FR" sz="2400" dirty="0"/>
              <a:t>la propension d’une société donnée à subir des dommages en cas de manifestation d’un phénomène naturel ou anthropique</a:t>
            </a:r>
            <a:r>
              <a:rPr lang="fr-FR" sz="2200" b="1" dirty="0"/>
              <a:t>.</a:t>
            </a:r>
            <a:r>
              <a:rPr lang="fr-FR" sz="2200" dirty="0"/>
              <a:t> </a:t>
            </a:r>
          </a:p>
          <a:p>
            <a:pPr lvl="1">
              <a:buFont typeface="Wingdings" pitchFamily="8" charset="2"/>
              <a:buChar char="Ø"/>
            </a:pPr>
            <a:r>
              <a:rPr lang="fr-FR" sz="2200" i="1" dirty="0"/>
              <a:t>Syn. : fragilité, sensibilité</a:t>
            </a:r>
            <a:endParaRPr lang="fr-FR" sz="2200" dirty="0"/>
          </a:p>
          <a:p>
            <a:pPr>
              <a:buNone/>
            </a:pPr>
            <a:endParaRPr lang="fr-FR" sz="2200" dirty="0"/>
          </a:p>
          <a:p>
            <a:r>
              <a:rPr lang="fr-FR" sz="2200" dirty="0"/>
              <a:t>Mot qui recouvre en réalité </a:t>
            </a:r>
            <a:r>
              <a:rPr lang="fr-FR" sz="2200" b="1" dirty="0"/>
              <a:t>différentes approches, définitions, méthodes</a:t>
            </a:r>
            <a:r>
              <a:rPr lang="fr-FR" sz="2200" dirty="0"/>
              <a:t> : le sens varie en fonction des disciplines et des acteurs.</a:t>
            </a:r>
          </a:p>
          <a:p>
            <a:pPr lvl="1">
              <a:buFont typeface="Wingdings" pitchFamily="8" charset="2"/>
              <a:buChar char="Ø"/>
            </a:pPr>
            <a:r>
              <a:rPr lang="fr-FR" sz="2200" i="1" dirty="0"/>
              <a:t>À chaque sens correspondent une méthode d’évaluation et des mesures de gestion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approches de la vulnérabilité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75043"/>
          </a:xfrm>
        </p:spPr>
        <p:txBody>
          <a:bodyPr>
            <a:noAutofit/>
          </a:bodyPr>
          <a:lstStyle/>
          <a:p>
            <a:r>
              <a:rPr lang="fr-FR" sz="2400" dirty="0"/>
              <a:t>sciences physiques et de l’ingénierie définissent le risque défini comme la mesure du potentiel de dommage causé par un aléa.</a:t>
            </a:r>
          </a:p>
          <a:p>
            <a:pPr lvl="1"/>
            <a:r>
              <a:rPr lang="fr-FR" sz="1800" dirty="0"/>
              <a:t> La vulnérabilité désigne alors, conformément à son étymologie, les dommages potentiels. </a:t>
            </a:r>
          </a:p>
          <a:p>
            <a:pPr lvl="1"/>
            <a:r>
              <a:rPr lang="fr-FR" sz="1800" dirty="0"/>
              <a:t>Elle </a:t>
            </a:r>
            <a:r>
              <a:rPr lang="fr-FR" sz="1800" u="sng" dirty="0"/>
              <a:t>mesure </a:t>
            </a:r>
            <a:r>
              <a:rPr lang="fr-FR" sz="1800" dirty="0"/>
              <a:t>l’</a:t>
            </a:r>
            <a:r>
              <a:rPr lang="fr-FR" sz="1800" i="1" dirty="0"/>
              <a:t>impact</a:t>
            </a:r>
            <a:r>
              <a:rPr lang="fr-FR" sz="1800" dirty="0"/>
              <a:t> des aléas à partir de la sensibilité, de la susceptibilité ou de la fragilité des enjeux, c’est-à-dire </a:t>
            </a:r>
            <a:r>
              <a:rPr lang="fr-FR" sz="1800" i="1" dirty="0"/>
              <a:t>in fine</a:t>
            </a:r>
            <a:r>
              <a:rPr lang="fr-FR" sz="1800" dirty="0"/>
              <a:t>, de la capacité d’endommagement des éléments exposés.</a:t>
            </a:r>
          </a:p>
          <a:p>
            <a:pPr lvl="1">
              <a:buNone/>
            </a:pPr>
            <a:endParaRPr lang="fr-FR" sz="1800" dirty="0"/>
          </a:p>
          <a:p>
            <a:pPr lvl="0"/>
            <a:r>
              <a:rPr lang="fr-FR" sz="2400" dirty="0"/>
              <a:t>sciences humaines et sociales s’intéressent non pas aux impacts de l’aléa mais aux </a:t>
            </a:r>
            <a:r>
              <a:rPr lang="fr-FR" sz="2400" i="1" dirty="0"/>
              <a:t>réponses</a:t>
            </a:r>
            <a:r>
              <a:rPr lang="fr-FR" sz="2400" dirty="0"/>
              <a:t> des sociétés face à l’existence d’une menace et de la crise potentielle qui en découle. </a:t>
            </a:r>
          </a:p>
          <a:p>
            <a:pPr lvl="1"/>
            <a:r>
              <a:rPr lang="fr-FR" sz="1800" dirty="0"/>
              <a:t>Cette approche insiste sur les facteurs qui expliquent le potentiel d’endommagement, les « facteurs de vulnérabilité ». </a:t>
            </a:r>
          </a:p>
          <a:p>
            <a:pPr lvl="1"/>
            <a:r>
              <a:rPr lang="fr-FR" sz="1800" dirty="0"/>
              <a:t>La vulnérabilité est ici définie comme l’incapacité d’une société et/ou d’un territoire à faire face à la menace et à la réalisation de cette dernière. 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vulnérabilité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t="10316"/>
          <a:stretch>
            <a:fillRect/>
          </a:stretch>
        </p:blipFill>
        <p:spPr>
          <a:xfrm>
            <a:off x="2137145" y="1586802"/>
            <a:ext cx="5571460" cy="516368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E0E09E-0CEC-CE4A-A0E3-28125B14373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34659" y="1347705"/>
            <a:ext cx="1288515" cy="4430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Times New Roman"/>
                <a:cs typeface="Times New Roman"/>
              </a:rPr>
              <a:t>Prévention des risques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9720" y="1297864"/>
            <a:ext cx="1254240" cy="4477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Times New Roman"/>
                <a:cs typeface="Times New Roman"/>
              </a:rPr>
              <a:t>Disparition de la menace</a:t>
            </a:r>
          </a:p>
        </p:txBody>
      </p:sp>
      <p:sp>
        <p:nvSpPr>
          <p:cNvPr id="7" name="Flèche vers la droite 6"/>
          <p:cNvSpPr/>
          <p:nvPr/>
        </p:nvSpPr>
        <p:spPr>
          <a:xfrm>
            <a:off x="4023953" y="1392805"/>
            <a:ext cx="3571647" cy="2746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Times New Roman"/>
                <a:cs typeface="Times New Roman"/>
              </a:rPr>
              <a:t>Fonctionne</a:t>
            </a:r>
          </a:p>
        </p:txBody>
      </p:sp>
      <p:sp>
        <p:nvSpPr>
          <p:cNvPr id="8" name="Ellipse 7"/>
          <p:cNvSpPr/>
          <p:nvPr/>
        </p:nvSpPr>
        <p:spPr>
          <a:xfrm>
            <a:off x="2221726" y="1392805"/>
            <a:ext cx="1412845" cy="352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Times New Roman"/>
                <a:cs typeface="Times New Roman"/>
              </a:rPr>
              <a:t>Actions sur l’exposition</a:t>
            </a:r>
          </a:p>
        </p:txBody>
      </p:sp>
      <p:sp>
        <p:nvSpPr>
          <p:cNvPr id="9" name="Ellipse 8"/>
          <p:cNvSpPr/>
          <p:nvPr/>
        </p:nvSpPr>
        <p:spPr>
          <a:xfrm>
            <a:off x="2166040" y="1790730"/>
            <a:ext cx="1472573" cy="3499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Times New Roman"/>
                <a:cs typeface="Times New Roman"/>
              </a:rPr>
              <a:t>Actions sur la vulnérabilité</a:t>
            </a:r>
          </a:p>
        </p:txBody>
      </p:sp>
      <p:sp>
        <p:nvSpPr>
          <p:cNvPr id="10" name="Ellipse 9"/>
          <p:cNvSpPr/>
          <p:nvPr/>
        </p:nvSpPr>
        <p:spPr>
          <a:xfrm rot="10800000" flipV="1">
            <a:off x="2221726" y="1016559"/>
            <a:ext cx="1346975" cy="3311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Times New Roman"/>
                <a:cs typeface="Times New Roman"/>
              </a:rPr>
              <a:t>Actions sur l’aléa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1527461" y="1297865"/>
            <a:ext cx="663848" cy="271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527461" y="1569218"/>
            <a:ext cx="663848" cy="294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èche vers le bas 30"/>
          <p:cNvSpPr/>
          <p:nvPr/>
        </p:nvSpPr>
        <p:spPr>
          <a:xfrm>
            <a:off x="618917" y="1863406"/>
            <a:ext cx="430025" cy="8117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Times New Roman"/>
                <a:cs typeface="Times New Roman"/>
              </a:rPr>
              <a:t>Echoue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4659" y="2752554"/>
            <a:ext cx="1288515" cy="548963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Times New Roman"/>
                <a:cs typeface="Times New Roman"/>
              </a:rPr>
              <a:t>Apparition d’une menace</a:t>
            </a:r>
          </a:p>
        </p:txBody>
      </p:sp>
      <p:sp>
        <p:nvSpPr>
          <p:cNvPr id="34" name="Ellipse 33"/>
          <p:cNvSpPr/>
          <p:nvPr/>
        </p:nvSpPr>
        <p:spPr>
          <a:xfrm>
            <a:off x="76120" y="3712242"/>
            <a:ext cx="1481199" cy="512634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Times New Roman"/>
                <a:cs typeface="Times New Roman"/>
              </a:rPr>
              <a:t>Gestion des risques</a:t>
            </a:r>
          </a:p>
        </p:txBody>
      </p:sp>
      <p:sp>
        <p:nvSpPr>
          <p:cNvPr id="37" name="Virage 36"/>
          <p:cNvSpPr/>
          <p:nvPr/>
        </p:nvSpPr>
        <p:spPr>
          <a:xfrm>
            <a:off x="2655257" y="2425198"/>
            <a:ext cx="1826887" cy="322675"/>
          </a:xfrm>
          <a:prstGeom prst="bent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529198" y="2333747"/>
            <a:ext cx="976751" cy="418806"/>
          </a:xfrm>
          <a:prstGeom prst="round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Minimiser la menace</a:t>
            </a:r>
          </a:p>
        </p:txBody>
      </p:sp>
      <p:sp>
        <p:nvSpPr>
          <p:cNvPr id="40" name="Flèche vers le bas 39"/>
          <p:cNvSpPr/>
          <p:nvPr/>
        </p:nvSpPr>
        <p:spPr>
          <a:xfrm rot="16200000">
            <a:off x="1731273" y="3754399"/>
            <a:ext cx="176603" cy="444892"/>
          </a:xfrm>
          <a:prstGeom prst="down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6111024" y="2324272"/>
            <a:ext cx="978058" cy="419795"/>
          </a:xfrm>
          <a:prstGeom prst="round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Prévention de la crise</a:t>
            </a:r>
          </a:p>
        </p:txBody>
      </p:sp>
      <p:sp>
        <p:nvSpPr>
          <p:cNvPr id="42" name="Flèche vers le bas 41"/>
          <p:cNvSpPr/>
          <p:nvPr/>
        </p:nvSpPr>
        <p:spPr>
          <a:xfrm rot="16200000">
            <a:off x="7375514" y="2290403"/>
            <a:ext cx="183690" cy="484911"/>
          </a:xfrm>
          <a:prstGeom prst="down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7955539" y="2374260"/>
            <a:ext cx="905082" cy="313857"/>
          </a:xfrm>
          <a:prstGeom prst="round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Incident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4608987" y="3604987"/>
            <a:ext cx="991447" cy="418806"/>
          </a:xfrm>
          <a:prstGeom prst="roundRect">
            <a:avLst>
              <a:gd name="adj" fmla="val 0"/>
            </a:avLst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Préparation à la crise</a:t>
            </a:r>
          </a:p>
        </p:txBody>
      </p:sp>
      <p:sp>
        <p:nvSpPr>
          <p:cNvPr id="47" name="Ellipse 46"/>
          <p:cNvSpPr/>
          <p:nvPr/>
        </p:nvSpPr>
        <p:spPr>
          <a:xfrm>
            <a:off x="5994323" y="3044789"/>
            <a:ext cx="1109454" cy="338202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imes New Roman"/>
                <a:cs typeface="Times New Roman"/>
              </a:rPr>
              <a:t>Plans de secours</a:t>
            </a:r>
          </a:p>
        </p:txBody>
      </p:sp>
      <p:sp>
        <p:nvSpPr>
          <p:cNvPr id="48" name="Ellipse 47"/>
          <p:cNvSpPr/>
          <p:nvPr/>
        </p:nvSpPr>
        <p:spPr>
          <a:xfrm>
            <a:off x="6045326" y="3497668"/>
            <a:ext cx="1109454" cy="386514"/>
          </a:xfrm>
          <a:prstGeom prst="ellipse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Times New Roman"/>
                <a:cs typeface="Times New Roman"/>
              </a:rPr>
              <a:t>Dispositifs ORSEC</a:t>
            </a:r>
          </a:p>
        </p:txBody>
      </p:sp>
      <p:sp>
        <p:nvSpPr>
          <p:cNvPr id="49" name="Ellipse 48"/>
          <p:cNvSpPr/>
          <p:nvPr/>
        </p:nvSpPr>
        <p:spPr>
          <a:xfrm>
            <a:off x="5980061" y="4023793"/>
            <a:ext cx="1216960" cy="402167"/>
          </a:xfrm>
          <a:prstGeom prst="ellipse">
            <a:avLst/>
          </a:prstGeom>
          <a:solidFill>
            <a:srgbClr val="CC66FF"/>
          </a:solidFill>
          <a:ln>
            <a:solidFill>
              <a:srgbClr val="CCC1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000" dirty="0">
                <a:solidFill>
                  <a:srgbClr val="000000"/>
                </a:solidFill>
                <a:latin typeface="Times New Roman"/>
                <a:cs typeface="Times New Roman"/>
              </a:rPr>
              <a:t>Exercices de  préparation</a:t>
            </a:r>
          </a:p>
        </p:txBody>
      </p:sp>
      <p:cxnSp>
        <p:nvCxnSpPr>
          <p:cNvPr id="55" name="Connecteur droit avec flèche 54"/>
          <p:cNvCxnSpPr>
            <a:stCxn id="47" idx="2"/>
            <a:endCxn id="44" idx="3"/>
          </p:cNvCxnSpPr>
          <p:nvPr/>
        </p:nvCxnSpPr>
        <p:spPr>
          <a:xfrm rot="10800000" flipV="1">
            <a:off x="5600435" y="3213890"/>
            <a:ext cx="393889" cy="600500"/>
          </a:xfrm>
          <a:prstGeom prst="straightConnector1">
            <a:avLst/>
          </a:prstGeom>
          <a:ln>
            <a:solidFill>
              <a:srgbClr val="CC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48" idx="2"/>
            <a:endCxn id="44" idx="3"/>
          </p:cNvCxnSpPr>
          <p:nvPr/>
        </p:nvCxnSpPr>
        <p:spPr>
          <a:xfrm rot="10800000" flipV="1">
            <a:off x="5600434" y="3690924"/>
            <a:ext cx="444892" cy="123465"/>
          </a:xfrm>
          <a:prstGeom prst="straightConnector1">
            <a:avLst/>
          </a:prstGeom>
          <a:ln>
            <a:solidFill>
              <a:srgbClr val="CC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49" idx="2"/>
            <a:endCxn id="44" idx="3"/>
          </p:cNvCxnSpPr>
          <p:nvPr/>
        </p:nvCxnSpPr>
        <p:spPr>
          <a:xfrm rot="10800000">
            <a:off x="5600434" y="3814390"/>
            <a:ext cx="379628" cy="410486"/>
          </a:xfrm>
          <a:prstGeom prst="straightConnector1">
            <a:avLst/>
          </a:prstGeom>
          <a:ln>
            <a:solidFill>
              <a:srgbClr val="CC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à coins arrondis 61"/>
          <p:cNvSpPr/>
          <p:nvPr/>
        </p:nvSpPr>
        <p:spPr>
          <a:xfrm>
            <a:off x="5994325" y="4597161"/>
            <a:ext cx="1160456" cy="469881"/>
          </a:xfrm>
          <a:prstGeom prst="roundRect">
            <a:avLst/>
          </a:prstGeom>
          <a:solidFill>
            <a:srgbClr val="FF66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Gestion de crise</a:t>
            </a:r>
          </a:p>
        </p:txBody>
      </p:sp>
      <p:sp>
        <p:nvSpPr>
          <p:cNvPr id="65" name="Rectangle à coins arrondis 64"/>
          <p:cNvSpPr/>
          <p:nvPr/>
        </p:nvSpPr>
        <p:spPr>
          <a:xfrm>
            <a:off x="7269833" y="3126971"/>
            <a:ext cx="919774" cy="370697"/>
          </a:xfrm>
          <a:prstGeom prst="roundRect">
            <a:avLst>
              <a:gd name="adj" fmla="val 0"/>
            </a:avLst>
          </a:prstGeom>
          <a:solidFill>
            <a:srgbClr val="FF66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Maîtrise de la crise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7837473" y="6317194"/>
            <a:ext cx="1262229" cy="2799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Times New Roman"/>
                <a:cs typeface="Times New Roman"/>
              </a:rPr>
              <a:t>Catastrophe</a:t>
            </a:r>
          </a:p>
        </p:txBody>
      </p:sp>
      <p:sp>
        <p:nvSpPr>
          <p:cNvPr id="80" name="Rectangle à coins arrondis 79"/>
          <p:cNvSpPr/>
          <p:nvPr/>
        </p:nvSpPr>
        <p:spPr>
          <a:xfrm>
            <a:off x="2166040" y="2752554"/>
            <a:ext cx="1225718" cy="2865414"/>
          </a:xfrm>
          <a:prstGeom prst="round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507" tIns="16253" rIns="32507" bIns="16253" rtlCol="0" anchor="ctr"/>
          <a:lstStyle/>
          <a:p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ALÉA : </a:t>
            </a:r>
          </a:p>
          <a:p>
            <a:pPr marL="162535" indent="-162535">
              <a:buFontTx/>
              <a:buChar char="-"/>
            </a:pPr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Prévision</a:t>
            </a:r>
          </a:p>
          <a:p>
            <a:pPr marL="162535" indent="-162535">
              <a:buFontTx/>
              <a:buChar char="-"/>
            </a:pPr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Alerte</a:t>
            </a:r>
          </a:p>
          <a:p>
            <a:pPr marL="162535" indent="-162535">
              <a:buFontTx/>
              <a:buChar char="-"/>
            </a:pPr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Mitigation</a:t>
            </a:r>
          </a:p>
          <a:p>
            <a:pPr marL="162535" indent="-162535">
              <a:buFontTx/>
              <a:buChar char="-"/>
            </a:pPr>
            <a:endParaRPr lang="fr-FR" sz="9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EXPOSITION :</a:t>
            </a:r>
          </a:p>
          <a:p>
            <a:pPr marL="162535" indent="-162535">
              <a:buFontTx/>
              <a:buChar char="-"/>
            </a:pPr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Mesures structurelles de protection</a:t>
            </a:r>
          </a:p>
          <a:p>
            <a:pPr marL="162535" indent="-162535">
              <a:buFontTx/>
              <a:buChar char="-"/>
            </a:pPr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Plans de zonage, PPRN, etc.</a:t>
            </a:r>
          </a:p>
          <a:p>
            <a:pPr marL="162535" indent="-162535">
              <a:buFontTx/>
              <a:buChar char="-"/>
            </a:pPr>
            <a:endParaRPr lang="fr-FR" sz="9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VULNÉRABILITÉ :</a:t>
            </a:r>
          </a:p>
          <a:p>
            <a:pPr marL="121901" indent="-121901">
              <a:buFontTx/>
              <a:buChar char="-"/>
            </a:pPr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Réduction vulnérabilité physique</a:t>
            </a:r>
          </a:p>
          <a:p>
            <a:pPr marL="121901" indent="-121901">
              <a:buFontTx/>
              <a:buChar char="-"/>
            </a:pPr>
            <a:r>
              <a:rPr lang="fr-FR" sz="900" dirty="0">
                <a:solidFill>
                  <a:srgbClr val="000000"/>
                </a:solidFill>
                <a:latin typeface="Times New Roman"/>
                <a:cs typeface="Times New Roman"/>
              </a:rPr>
              <a:t>Réduction vulnérabilité sociale par l’information préventive</a:t>
            </a:r>
          </a:p>
          <a:p>
            <a:pPr marL="121901" indent="-121901">
              <a:buFontTx/>
              <a:buChar char="-"/>
            </a:pPr>
            <a:endParaRPr lang="fr-FR" sz="900" dirty="0"/>
          </a:p>
        </p:txBody>
      </p:sp>
      <p:cxnSp>
        <p:nvCxnSpPr>
          <p:cNvPr id="101" name="Connecteur droit avec flèche 100"/>
          <p:cNvCxnSpPr/>
          <p:nvPr/>
        </p:nvCxnSpPr>
        <p:spPr>
          <a:xfrm>
            <a:off x="1527461" y="1569218"/>
            <a:ext cx="663848" cy="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lèche vers le bas 75"/>
          <p:cNvSpPr/>
          <p:nvPr/>
        </p:nvSpPr>
        <p:spPr>
          <a:xfrm>
            <a:off x="618917" y="3382991"/>
            <a:ext cx="430025" cy="307934"/>
          </a:xfrm>
          <a:prstGeom prst="down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/>
          </a:p>
        </p:txBody>
      </p:sp>
      <p:sp>
        <p:nvSpPr>
          <p:cNvPr id="77" name="Flèche vers le bas 76"/>
          <p:cNvSpPr/>
          <p:nvPr/>
        </p:nvSpPr>
        <p:spPr>
          <a:xfrm rot="16200000">
            <a:off x="5734579" y="2322230"/>
            <a:ext cx="176603" cy="444892"/>
          </a:xfrm>
          <a:prstGeom prst="down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/>
          </a:p>
        </p:txBody>
      </p:sp>
      <p:sp>
        <p:nvSpPr>
          <p:cNvPr id="84" name="Virage 83"/>
          <p:cNvSpPr/>
          <p:nvPr/>
        </p:nvSpPr>
        <p:spPr>
          <a:xfrm rot="10800000" flipH="1">
            <a:off x="2655256" y="5617968"/>
            <a:ext cx="1826887" cy="322675"/>
          </a:xfrm>
          <a:prstGeom prst="bent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Rectangle à coins arrondis 84"/>
          <p:cNvSpPr/>
          <p:nvPr/>
        </p:nvSpPr>
        <p:spPr>
          <a:xfrm>
            <a:off x="4529198" y="5617968"/>
            <a:ext cx="976751" cy="418806"/>
          </a:xfrm>
          <a:prstGeom prst="round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  <a:latin typeface="Times New Roman"/>
                <a:cs typeface="Times New Roman"/>
              </a:rPr>
              <a:t>Persistance</a:t>
            </a:r>
          </a:p>
          <a:p>
            <a:pPr algn="ctr"/>
            <a:r>
              <a:rPr lang="fr-FR" sz="1100" dirty="0">
                <a:solidFill>
                  <a:srgbClr val="000000"/>
                </a:solidFill>
                <a:latin typeface="Times New Roman"/>
                <a:cs typeface="Times New Roman"/>
              </a:rPr>
              <a:t>de la menace</a:t>
            </a:r>
          </a:p>
        </p:txBody>
      </p:sp>
      <p:sp>
        <p:nvSpPr>
          <p:cNvPr id="86" name="Flèche vers le bas 85"/>
          <p:cNvSpPr/>
          <p:nvPr/>
        </p:nvSpPr>
        <p:spPr>
          <a:xfrm flipV="1">
            <a:off x="4853551" y="4065147"/>
            <a:ext cx="248631" cy="1506598"/>
          </a:xfrm>
          <a:prstGeom prst="down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6111024" y="5617968"/>
            <a:ext cx="1043756" cy="418806"/>
          </a:xfrm>
          <a:prstGeom prst="round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Crise</a:t>
            </a:r>
          </a:p>
        </p:txBody>
      </p:sp>
      <p:sp>
        <p:nvSpPr>
          <p:cNvPr id="91" name="Rectangle à coins arrondis 90"/>
          <p:cNvSpPr/>
          <p:nvPr/>
        </p:nvSpPr>
        <p:spPr>
          <a:xfrm>
            <a:off x="7269833" y="5201048"/>
            <a:ext cx="919774" cy="370697"/>
          </a:xfrm>
          <a:prstGeom prst="roundRect">
            <a:avLst>
              <a:gd name="adj" fmla="val 0"/>
            </a:avLst>
          </a:prstGeom>
          <a:solidFill>
            <a:srgbClr val="FF66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/>
                <a:cs typeface="Times New Roman"/>
              </a:rPr>
              <a:t>Échec de la gestion </a:t>
            </a:r>
          </a:p>
        </p:txBody>
      </p:sp>
      <p:sp>
        <p:nvSpPr>
          <p:cNvPr id="94" name="Flèche vers le bas 93"/>
          <p:cNvSpPr/>
          <p:nvPr/>
        </p:nvSpPr>
        <p:spPr>
          <a:xfrm rot="16200000">
            <a:off x="5728402" y="5618892"/>
            <a:ext cx="176603" cy="355243"/>
          </a:xfrm>
          <a:prstGeom prst="down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/>
          </a:p>
        </p:txBody>
      </p:sp>
      <p:sp>
        <p:nvSpPr>
          <p:cNvPr id="95" name="Virage 94"/>
          <p:cNvSpPr/>
          <p:nvPr/>
        </p:nvSpPr>
        <p:spPr>
          <a:xfrm rot="5400000" flipH="1">
            <a:off x="7080768" y="4030575"/>
            <a:ext cx="1258095" cy="359939"/>
          </a:xfrm>
          <a:prstGeom prst="bentArrow">
            <a:avLst>
              <a:gd name="adj1" fmla="val 25000"/>
              <a:gd name="adj2" fmla="val 21796"/>
              <a:gd name="adj3" fmla="val 25000"/>
              <a:gd name="adj4" fmla="val 43750"/>
            </a:avLst>
          </a:prstGeom>
          <a:solidFill>
            <a:srgbClr val="FF66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Virage 95"/>
          <p:cNvSpPr/>
          <p:nvPr/>
        </p:nvSpPr>
        <p:spPr>
          <a:xfrm rot="5400000" flipH="1">
            <a:off x="8187749" y="2883882"/>
            <a:ext cx="552486" cy="289828"/>
          </a:xfrm>
          <a:prstGeom prst="bentArrow">
            <a:avLst>
              <a:gd name="adj1" fmla="val 25000"/>
              <a:gd name="adj2" fmla="val 21796"/>
              <a:gd name="adj3" fmla="val 25000"/>
              <a:gd name="adj4" fmla="val 43750"/>
            </a:avLst>
          </a:prstGeom>
          <a:solidFill>
            <a:srgbClr val="FF66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Virage 96"/>
          <p:cNvSpPr/>
          <p:nvPr/>
        </p:nvSpPr>
        <p:spPr>
          <a:xfrm rot="16200000" flipH="1" flipV="1">
            <a:off x="8037851" y="5603290"/>
            <a:ext cx="967335" cy="404883"/>
          </a:xfrm>
          <a:prstGeom prst="bentArrow">
            <a:avLst>
              <a:gd name="adj1" fmla="val 25000"/>
              <a:gd name="adj2" fmla="val 21796"/>
              <a:gd name="adj3" fmla="val 25000"/>
              <a:gd name="adj4" fmla="val 43750"/>
            </a:avLst>
          </a:prstGeom>
          <a:solidFill>
            <a:srgbClr val="FF66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8" name="Virage 97"/>
          <p:cNvSpPr/>
          <p:nvPr/>
        </p:nvSpPr>
        <p:spPr>
          <a:xfrm rot="16200000" flipH="1" flipV="1">
            <a:off x="7561964" y="4807474"/>
            <a:ext cx="361456" cy="425693"/>
          </a:xfrm>
          <a:prstGeom prst="bentArrow">
            <a:avLst>
              <a:gd name="adj1" fmla="val 25000"/>
              <a:gd name="adj2" fmla="val 21796"/>
              <a:gd name="adj3" fmla="val 25000"/>
              <a:gd name="adj4" fmla="val 43750"/>
            </a:avLst>
          </a:prstGeom>
          <a:solidFill>
            <a:srgbClr val="FF66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9" name="Flèche vers le bas 98"/>
          <p:cNvSpPr/>
          <p:nvPr/>
        </p:nvSpPr>
        <p:spPr>
          <a:xfrm flipV="1">
            <a:off x="6505771" y="5132124"/>
            <a:ext cx="248631" cy="379086"/>
          </a:xfrm>
          <a:prstGeom prst="down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/>
          </a:p>
        </p:txBody>
      </p:sp>
      <p:sp>
        <p:nvSpPr>
          <p:cNvPr id="100" name="Virage 99"/>
          <p:cNvSpPr/>
          <p:nvPr/>
        </p:nvSpPr>
        <p:spPr>
          <a:xfrm rot="10800000" flipH="1">
            <a:off x="5276891" y="4103285"/>
            <a:ext cx="517278" cy="819016"/>
          </a:xfrm>
          <a:prstGeom prst="bentArrow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932" tIns="18467" rIns="36932" bIns="18467" spcCol="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6120" y="6289399"/>
            <a:ext cx="197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Source : F. </a:t>
            </a:r>
            <a:r>
              <a:rPr lang="fr-FR" sz="2000" b="1" i="1" dirty="0" err="1"/>
              <a:t>Bénitez</a:t>
            </a:r>
            <a:endParaRPr lang="fr-FR" sz="2000" b="1" i="1" dirty="0"/>
          </a:p>
        </p:txBody>
      </p:sp>
      <p:sp>
        <p:nvSpPr>
          <p:cNvPr id="52" name="Titre 1"/>
          <p:cNvSpPr txBox="1">
            <a:spLocks/>
          </p:cNvSpPr>
          <p:nvPr/>
        </p:nvSpPr>
        <p:spPr>
          <a:xfrm>
            <a:off x="707221" y="-3311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prévention des catastrophes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E09E-0CEC-CE4A-A0E3-28125B14373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728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Exposition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Médian.thmx</Template>
  <TotalTime>473</TotalTime>
  <Words>871</Words>
  <Application>Microsoft Office PowerPoint</Application>
  <PresentationFormat>Affichage à l'écran (4:3)</PresentationFormat>
  <Paragraphs>264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Times New Roman</vt:lpstr>
      <vt:lpstr>Tw Cen MT</vt:lpstr>
      <vt:lpstr>Wingdings</vt:lpstr>
      <vt:lpstr>Wingdings 2</vt:lpstr>
      <vt:lpstr>Médian</vt:lpstr>
      <vt:lpstr>Les risques en France métropolitaine - Approche géographique L’exemple des inondations</vt:lpstr>
      <vt:lpstr>Retour aux sources</vt:lpstr>
      <vt:lpstr>Risque = aléa + vulnérabilité</vt:lpstr>
      <vt:lpstr>Risque vs aléa</vt:lpstr>
      <vt:lpstr>Nature des risques, nature des aléas</vt:lpstr>
      <vt:lpstr>Vulnérabilité</vt:lpstr>
      <vt:lpstr>Deux approches de la vulnérabilité</vt:lpstr>
      <vt:lpstr>Facteurs de vulnérabilité</vt:lpstr>
      <vt:lpstr>Présentation PowerPoint</vt:lpstr>
      <vt:lpstr>Action sur l’aléa : atténuation</vt:lpstr>
      <vt:lpstr>Agir sur l’exposition</vt:lpstr>
      <vt:lpstr>La réduction de la vulnérabilité biophysique</vt:lpstr>
      <vt:lpstr>Réduire la vulnérabilité sociale</vt:lpstr>
      <vt:lpstr>Gestion de crise et protection civile</vt:lpstr>
      <vt:lpstr>Résilience et adaptation</vt:lpstr>
      <vt:lpstr>Deux approches possibles</vt:lpstr>
      <vt:lpstr>Risques et dynamiques territoriales</vt:lpstr>
      <vt:lpstr>Risque et urbanisation</vt:lpstr>
      <vt:lpstr>Présentation PowerPoint</vt:lpstr>
      <vt:lpstr>Un milieu fortement anthropisé</vt:lpstr>
      <vt:lpstr>Présentation PowerPoint</vt:lpstr>
      <vt:lpstr>Présentation PowerPoint</vt:lpstr>
      <vt:lpstr>Présentation PowerPoint</vt:lpstr>
      <vt:lpstr>Risque, littoralisation, transition des espaces ruraux</vt:lpstr>
      <vt:lpstr>Xynthia, 27-28 février 2010, 47 morts, 1,5 millions d’euros de dégâts</vt:lpstr>
      <vt:lpstr>Présentation PowerPoint</vt:lpstr>
      <vt:lpstr>Présentation PowerPoint</vt:lpstr>
      <vt:lpstr>Présentation PowerPoint</vt:lpstr>
      <vt:lpstr>Risque et métropolisation</vt:lpstr>
      <vt:lpstr>L’aléa</vt:lpstr>
      <vt:lpstr>Trois aléas pour une crue</vt:lpstr>
      <vt:lpstr>De l’aléa au risque naturel</vt:lpstr>
      <vt:lpstr>Les réseaux « critiques »</vt:lpstr>
      <vt:lpstr>Présentation PowerPoint</vt:lpstr>
      <vt:lpstr>Effets dominos et interdépendance</vt:lpstr>
      <vt:lpstr>Deux risques en un</vt:lpstr>
      <vt:lpstr>Conclusion</vt:lpstr>
      <vt:lpstr>Les risques, clés de lecture des dynamiques spatiales et des trajectoires territoriales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Réviseur 1-2 Réviseur 1-2</dc:creator>
  <cp:lastModifiedBy>Marion Beillard</cp:lastModifiedBy>
  <cp:revision>13</cp:revision>
  <dcterms:created xsi:type="dcterms:W3CDTF">2016-03-20T21:34:34Z</dcterms:created>
  <dcterms:modified xsi:type="dcterms:W3CDTF">2016-03-29T14:24:18Z</dcterms:modified>
</cp:coreProperties>
</file>