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sldIdLst>
    <p:sldId id="256" r:id="rId2"/>
    <p:sldId id="257" r:id="rId3"/>
    <p:sldId id="258" r:id="rId4"/>
    <p:sldId id="259" r:id="rId5"/>
    <p:sldId id="298" r:id="rId6"/>
    <p:sldId id="268" r:id="rId7"/>
    <p:sldId id="281" r:id="rId8"/>
    <p:sldId id="262" r:id="rId9"/>
    <p:sldId id="285" r:id="rId10"/>
    <p:sldId id="299" r:id="rId11"/>
    <p:sldId id="282" r:id="rId12"/>
    <p:sldId id="284" r:id="rId13"/>
    <p:sldId id="286" r:id="rId14"/>
    <p:sldId id="290" r:id="rId15"/>
    <p:sldId id="287" r:id="rId16"/>
    <p:sldId id="288" r:id="rId17"/>
    <p:sldId id="280" r:id="rId18"/>
    <p:sldId id="263" r:id="rId19"/>
    <p:sldId id="273" r:id="rId20"/>
    <p:sldId id="274" r:id="rId21"/>
    <p:sldId id="269" r:id="rId22"/>
    <p:sldId id="270" r:id="rId23"/>
    <p:sldId id="271" r:id="rId24"/>
    <p:sldId id="272" r:id="rId25"/>
    <p:sldId id="275" r:id="rId26"/>
    <p:sldId id="264" r:id="rId27"/>
    <p:sldId id="265" r:id="rId28"/>
    <p:sldId id="266" r:id="rId29"/>
    <p:sldId id="267" r:id="rId30"/>
    <p:sldId id="276" r:id="rId31"/>
    <p:sldId id="277" r:id="rId32"/>
    <p:sldId id="278" r:id="rId33"/>
    <p:sldId id="300"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3B887-598E-4A7B-9909-3E8F42238934}"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fr-FR"/>
        </a:p>
      </dgm:t>
    </dgm:pt>
    <dgm:pt modelId="{327731BF-93F9-4AED-B0E2-9341D4D4EBCE}">
      <dgm:prSet phldrT="[Texte]" custT="1"/>
      <dgm:spPr/>
      <dgm:t>
        <a:bodyPr/>
        <a:lstStyle/>
        <a:p>
          <a:pPr algn="ctr"/>
          <a:r>
            <a:rPr lang="fr-FR" sz="1800" b="1" dirty="0">
              <a:solidFill>
                <a:schemeClr val="tx1"/>
              </a:solidFill>
            </a:rPr>
            <a:t>Situations de travail envisageables</a:t>
          </a:r>
        </a:p>
      </dgm:t>
    </dgm:pt>
    <dgm:pt modelId="{597344BE-847A-4BFE-9A37-A1CE22A1CCAE}" type="parTrans" cxnId="{45169AA7-49B6-4930-BCE4-64F7F16EF89A}">
      <dgm:prSet/>
      <dgm:spPr/>
      <dgm:t>
        <a:bodyPr/>
        <a:lstStyle/>
        <a:p>
          <a:endParaRPr lang="fr-FR"/>
        </a:p>
      </dgm:t>
    </dgm:pt>
    <dgm:pt modelId="{C83B03B2-1D46-422C-8F93-9FCF9D36F6F3}" type="sibTrans" cxnId="{45169AA7-49B6-4930-BCE4-64F7F16EF89A}">
      <dgm:prSet/>
      <dgm:spPr>
        <a:blipFill rotWithShape="1">
          <a:blip xmlns:r="http://schemas.openxmlformats.org/officeDocument/2006/relationships" r:embed="rId1"/>
          <a:stretch>
            <a:fillRect/>
          </a:stretch>
        </a:blipFill>
      </dgm:spPr>
      <dgm:t>
        <a:bodyPr/>
        <a:lstStyle/>
        <a:p>
          <a:endParaRPr lang="fr-FR"/>
        </a:p>
      </dgm:t>
    </dgm:pt>
    <dgm:pt modelId="{9C26BAFF-ABBB-4D22-8018-CF471B185C59}">
      <dgm:prSet phldrT="[Texte]" custT="1"/>
      <dgm:spPr/>
      <dgm:t>
        <a:bodyPr/>
        <a:lstStyle/>
        <a:p>
          <a:pPr marL="0" indent="0" algn="ctr">
            <a:buNone/>
          </a:pPr>
          <a:r>
            <a:rPr lang="fr-FR" sz="1600" b="1" dirty="0">
              <a:solidFill>
                <a:srgbClr val="C00000"/>
              </a:solidFill>
            </a:rPr>
            <a:t>Élaboration de parcours d’apprentissage </a:t>
          </a:r>
        </a:p>
        <a:p>
          <a:pPr marL="0" indent="0" algn="ctr">
            <a:buNone/>
          </a:pPr>
          <a:r>
            <a:rPr lang="fr-FR" sz="1600" b="1" dirty="0">
              <a:solidFill>
                <a:srgbClr val="C00000"/>
              </a:solidFill>
            </a:rPr>
            <a:t>(= trajet réalisé par l’élève)</a:t>
          </a:r>
        </a:p>
        <a:p>
          <a:endParaRPr lang="fr-FR" sz="1000" dirty="0"/>
        </a:p>
      </dgm:t>
    </dgm:pt>
    <dgm:pt modelId="{693E23E9-0FD3-4CE8-B5AC-608454D9032B}" type="parTrans" cxnId="{7694D285-7289-48B4-AF97-E73996E7E00D}">
      <dgm:prSet/>
      <dgm:spPr/>
      <dgm:t>
        <a:bodyPr/>
        <a:lstStyle/>
        <a:p>
          <a:endParaRPr lang="fr-FR"/>
        </a:p>
      </dgm:t>
    </dgm:pt>
    <dgm:pt modelId="{723ED206-7214-41C1-A8B1-489BEF08CAFD}" type="sibTrans" cxnId="{7694D285-7289-48B4-AF97-E73996E7E00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t>
        <a:bodyPr/>
        <a:lstStyle/>
        <a:p>
          <a:endParaRPr lang="fr-FR"/>
        </a:p>
      </dgm:t>
    </dgm:pt>
    <dgm:pt modelId="{F843F4C3-0F00-4B1A-BCF6-D27F3A8DDB96}" type="pres">
      <dgm:prSet presAssocID="{2F43B887-598E-4A7B-9909-3E8F42238934}" presName="Name0" presStyleCnt="0">
        <dgm:presLayoutVars>
          <dgm:chMax val="7"/>
          <dgm:chPref val="7"/>
          <dgm:dir/>
        </dgm:presLayoutVars>
      </dgm:prSet>
      <dgm:spPr/>
    </dgm:pt>
    <dgm:pt modelId="{BB4BBA12-FC66-47BC-8984-2CA439C33B60}" type="pres">
      <dgm:prSet presAssocID="{2F43B887-598E-4A7B-9909-3E8F42238934}" presName="dot1" presStyleLbl="alignNode1" presStyleIdx="0" presStyleCnt="10"/>
      <dgm:spPr/>
    </dgm:pt>
    <dgm:pt modelId="{07CFC66D-0759-41FB-9028-7381134182FC}" type="pres">
      <dgm:prSet presAssocID="{2F43B887-598E-4A7B-9909-3E8F42238934}" presName="dot2" presStyleLbl="alignNode1" presStyleIdx="1" presStyleCnt="10"/>
      <dgm:spPr/>
    </dgm:pt>
    <dgm:pt modelId="{5A534943-A851-44F2-BAD1-401936591185}" type="pres">
      <dgm:prSet presAssocID="{2F43B887-598E-4A7B-9909-3E8F42238934}" presName="dot3" presStyleLbl="alignNode1" presStyleIdx="2" presStyleCnt="10"/>
      <dgm:spPr/>
    </dgm:pt>
    <dgm:pt modelId="{E98F89C6-A620-4FD8-AA85-757F3FCE37CC}" type="pres">
      <dgm:prSet presAssocID="{2F43B887-598E-4A7B-9909-3E8F42238934}" presName="dotArrow1" presStyleLbl="alignNode1" presStyleIdx="3" presStyleCnt="10"/>
      <dgm:spPr/>
    </dgm:pt>
    <dgm:pt modelId="{2F93A3F1-6247-44FB-8044-3B06AADB2248}" type="pres">
      <dgm:prSet presAssocID="{2F43B887-598E-4A7B-9909-3E8F42238934}" presName="dotArrow2" presStyleLbl="alignNode1" presStyleIdx="4" presStyleCnt="10"/>
      <dgm:spPr/>
    </dgm:pt>
    <dgm:pt modelId="{AAB9DDF1-765B-4A81-B5A8-6075221208D6}" type="pres">
      <dgm:prSet presAssocID="{2F43B887-598E-4A7B-9909-3E8F42238934}" presName="dotArrow3" presStyleLbl="alignNode1" presStyleIdx="5" presStyleCnt="10"/>
      <dgm:spPr/>
    </dgm:pt>
    <dgm:pt modelId="{44E02F59-B084-49F4-9F98-E9C5207C25BE}" type="pres">
      <dgm:prSet presAssocID="{2F43B887-598E-4A7B-9909-3E8F42238934}" presName="dotArrow4" presStyleLbl="alignNode1" presStyleIdx="6" presStyleCnt="10"/>
      <dgm:spPr/>
    </dgm:pt>
    <dgm:pt modelId="{41D33B47-5DB0-4564-B263-873D562318D4}" type="pres">
      <dgm:prSet presAssocID="{2F43B887-598E-4A7B-9909-3E8F42238934}" presName="dotArrow5" presStyleLbl="alignNode1" presStyleIdx="7" presStyleCnt="10"/>
      <dgm:spPr/>
    </dgm:pt>
    <dgm:pt modelId="{7D0FFBE9-730E-426A-895B-AE6BB47AD258}" type="pres">
      <dgm:prSet presAssocID="{2F43B887-598E-4A7B-9909-3E8F42238934}" presName="dotArrow6" presStyleLbl="alignNode1" presStyleIdx="8" presStyleCnt="10"/>
      <dgm:spPr/>
    </dgm:pt>
    <dgm:pt modelId="{9F6FA9E0-8C50-4EB8-927F-AB0A0B0592CD}" type="pres">
      <dgm:prSet presAssocID="{2F43B887-598E-4A7B-9909-3E8F42238934}" presName="dotArrow7" presStyleLbl="alignNode1" presStyleIdx="9" presStyleCnt="10"/>
      <dgm:spPr/>
    </dgm:pt>
    <dgm:pt modelId="{45758417-B6D8-4B06-9DFA-0ED19298F821}" type="pres">
      <dgm:prSet presAssocID="{327731BF-93F9-4AED-B0E2-9341D4D4EBCE}" presName="parTx1" presStyleLbl="node1" presStyleIdx="0" presStyleCnt="2" custScaleX="192507" custLinFactNeighborX="26373" custLinFactNeighborY="-38444"/>
      <dgm:spPr/>
    </dgm:pt>
    <dgm:pt modelId="{A643365E-E218-4666-847F-401FCB8F7D30}" type="pres">
      <dgm:prSet presAssocID="{C83B03B2-1D46-422C-8F93-9FCF9D36F6F3}" presName="picture1" presStyleCnt="0"/>
      <dgm:spPr/>
    </dgm:pt>
    <dgm:pt modelId="{DDCD5708-24FC-42D0-BB8F-4B882E53A6CE}" type="pres">
      <dgm:prSet presAssocID="{C83B03B2-1D46-422C-8F93-9FCF9D36F6F3}" presName="imageRepeatNode" presStyleLbl="fgImgPlace1" presStyleIdx="0" presStyleCnt="2" custLinFactNeighborX="-35250" custLinFactNeighborY="-12190"/>
      <dgm:spPr/>
    </dgm:pt>
    <dgm:pt modelId="{1C0C625E-D3E7-4E01-964C-90EDD7ABE2A5}" type="pres">
      <dgm:prSet presAssocID="{9C26BAFF-ABBB-4D22-8018-CF471B185C59}" presName="parTx2" presStyleLbl="node1" presStyleIdx="1" presStyleCnt="2" custScaleX="162398" custScaleY="214305" custLinFactNeighborX="-298" custLinFactNeighborY="-10127"/>
      <dgm:spPr/>
    </dgm:pt>
    <dgm:pt modelId="{51889C4B-54C6-4FBE-A60A-4DB9C2A60C3C}" type="pres">
      <dgm:prSet presAssocID="{723ED206-7214-41C1-A8B1-489BEF08CAFD}" presName="picture2" presStyleCnt="0"/>
      <dgm:spPr/>
    </dgm:pt>
    <dgm:pt modelId="{ACC80587-224E-42E9-A634-C9FF7B8A51FD}" type="pres">
      <dgm:prSet presAssocID="{723ED206-7214-41C1-A8B1-489BEF08CAFD}" presName="imageRepeatNode" presStyleLbl="fgImgPlace1" presStyleIdx="1" presStyleCnt="2" custScaleX="99999" custScaleY="91265" custLinFactNeighborX="-64936" custLinFactNeighborY="12172"/>
      <dgm:spPr/>
    </dgm:pt>
  </dgm:ptLst>
  <dgm:cxnLst>
    <dgm:cxn modelId="{75DC138D-7FC7-40A5-ABF9-92D38B5BE0F8}" type="presOf" srcId="{327731BF-93F9-4AED-B0E2-9341D4D4EBCE}" destId="{45758417-B6D8-4B06-9DFA-0ED19298F821}" srcOrd="0" destOrd="0" presId="urn:microsoft.com/office/officeart/2008/layout/AscendingPictureAccentProcess"/>
    <dgm:cxn modelId="{00AF9118-578E-4C18-9A8D-D9F3FB18DE0E}" type="presOf" srcId="{723ED206-7214-41C1-A8B1-489BEF08CAFD}" destId="{ACC80587-224E-42E9-A634-C9FF7B8A51FD}" srcOrd="0" destOrd="0" presId="urn:microsoft.com/office/officeart/2008/layout/AscendingPictureAccentProcess"/>
    <dgm:cxn modelId="{7694D285-7289-48B4-AF97-E73996E7E00D}" srcId="{2F43B887-598E-4A7B-9909-3E8F42238934}" destId="{9C26BAFF-ABBB-4D22-8018-CF471B185C59}" srcOrd="1" destOrd="0" parTransId="{693E23E9-0FD3-4CE8-B5AC-608454D9032B}" sibTransId="{723ED206-7214-41C1-A8B1-489BEF08CAFD}"/>
    <dgm:cxn modelId="{6ADAF52C-17EA-4A44-8326-D24D2E682FA6}" type="presOf" srcId="{2F43B887-598E-4A7B-9909-3E8F42238934}" destId="{F843F4C3-0F00-4B1A-BCF6-D27F3A8DDB96}" srcOrd="0" destOrd="0" presId="urn:microsoft.com/office/officeart/2008/layout/AscendingPictureAccentProcess"/>
    <dgm:cxn modelId="{45BF07AE-B2E2-4E21-83BC-0D330BAB73C7}" type="presOf" srcId="{9C26BAFF-ABBB-4D22-8018-CF471B185C59}" destId="{1C0C625E-D3E7-4E01-964C-90EDD7ABE2A5}" srcOrd="0" destOrd="0" presId="urn:microsoft.com/office/officeart/2008/layout/AscendingPictureAccentProcess"/>
    <dgm:cxn modelId="{E3696AAE-7B8F-4F6E-AA6E-446EE6E57E51}" type="presOf" srcId="{C83B03B2-1D46-422C-8F93-9FCF9D36F6F3}" destId="{DDCD5708-24FC-42D0-BB8F-4B882E53A6CE}" srcOrd="0" destOrd="0" presId="urn:microsoft.com/office/officeart/2008/layout/AscendingPictureAccentProcess"/>
    <dgm:cxn modelId="{45169AA7-49B6-4930-BCE4-64F7F16EF89A}" srcId="{2F43B887-598E-4A7B-9909-3E8F42238934}" destId="{327731BF-93F9-4AED-B0E2-9341D4D4EBCE}" srcOrd="0" destOrd="0" parTransId="{597344BE-847A-4BFE-9A37-A1CE22A1CCAE}" sibTransId="{C83B03B2-1D46-422C-8F93-9FCF9D36F6F3}"/>
    <dgm:cxn modelId="{258C5867-228F-4A09-8202-958E3D3BCC75}" type="presParOf" srcId="{F843F4C3-0F00-4B1A-BCF6-D27F3A8DDB96}" destId="{BB4BBA12-FC66-47BC-8984-2CA439C33B60}" srcOrd="0" destOrd="0" presId="urn:microsoft.com/office/officeart/2008/layout/AscendingPictureAccentProcess"/>
    <dgm:cxn modelId="{B6301F04-FCC1-46EE-BB59-5D61CC7EF8A6}" type="presParOf" srcId="{F843F4C3-0F00-4B1A-BCF6-D27F3A8DDB96}" destId="{07CFC66D-0759-41FB-9028-7381134182FC}" srcOrd="1" destOrd="0" presId="urn:microsoft.com/office/officeart/2008/layout/AscendingPictureAccentProcess"/>
    <dgm:cxn modelId="{A5750CA1-BD8B-4A1D-97C4-0569CB93A565}" type="presParOf" srcId="{F843F4C3-0F00-4B1A-BCF6-D27F3A8DDB96}" destId="{5A534943-A851-44F2-BAD1-401936591185}" srcOrd="2" destOrd="0" presId="urn:microsoft.com/office/officeart/2008/layout/AscendingPictureAccentProcess"/>
    <dgm:cxn modelId="{8A6B2085-896B-4311-96E9-9F5A46E8B5E8}" type="presParOf" srcId="{F843F4C3-0F00-4B1A-BCF6-D27F3A8DDB96}" destId="{E98F89C6-A620-4FD8-AA85-757F3FCE37CC}" srcOrd="3" destOrd="0" presId="urn:microsoft.com/office/officeart/2008/layout/AscendingPictureAccentProcess"/>
    <dgm:cxn modelId="{A567ABBC-0A1D-4C20-A6B1-B2ECB9E67D00}" type="presParOf" srcId="{F843F4C3-0F00-4B1A-BCF6-D27F3A8DDB96}" destId="{2F93A3F1-6247-44FB-8044-3B06AADB2248}" srcOrd="4" destOrd="0" presId="urn:microsoft.com/office/officeart/2008/layout/AscendingPictureAccentProcess"/>
    <dgm:cxn modelId="{6C708F93-1CEB-433F-BF6B-2ACF248F3891}" type="presParOf" srcId="{F843F4C3-0F00-4B1A-BCF6-D27F3A8DDB96}" destId="{AAB9DDF1-765B-4A81-B5A8-6075221208D6}" srcOrd="5" destOrd="0" presId="urn:microsoft.com/office/officeart/2008/layout/AscendingPictureAccentProcess"/>
    <dgm:cxn modelId="{CB30CF23-F656-48EB-9A2A-89D638E9E459}" type="presParOf" srcId="{F843F4C3-0F00-4B1A-BCF6-D27F3A8DDB96}" destId="{44E02F59-B084-49F4-9F98-E9C5207C25BE}" srcOrd="6" destOrd="0" presId="urn:microsoft.com/office/officeart/2008/layout/AscendingPictureAccentProcess"/>
    <dgm:cxn modelId="{1E9B3F10-2086-41C1-915A-098892EAF793}" type="presParOf" srcId="{F843F4C3-0F00-4B1A-BCF6-D27F3A8DDB96}" destId="{41D33B47-5DB0-4564-B263-873D562318D4}" srcOrd="7" destOrd="0" presId="urn:microsoft.com/office/officeart/2008/layout/AscendingPictureAccentProcess"/>
    <dgm:cxn modelId="{3FFF300B-F2FB-4B47-A4D6-DFFF15265116}" type="presParOf" srcId="{F843F4C3-0F00-4B1A-BCF6-D27F3A8DDB96}" destId="{7D0FFBE9-730E-426A-895B-AE6BB47AD258}" srcOrd="8" destOrd="0" presId="urn:microsoft.com/office/officeart/2008/layout/AscendingPictureAccentProcess"/>
    <dgm:cxn modelId="{60002B3A-49B7-4E16-90BC-D02EE119EFF9}" type="presParOf" srcId="{F843F4C3-0F00-4B1A-BCF6-D27F3A8DDB96}" destId="{9F6FA9E0-8C50-4EB8-927F-AB0A0B0592CD}" srcOrd="9" destOrd="0" presId="urn:microsoft.com/office/officeart/2008/layout/AscendingPictureAccentProcess"/>
    <dgm:cxn modelId="{F350248C-FD74-476F-BB00-FA946311789D}" type="presParOf" srcId="{F843F4C3-0F00-4B1A-BCF6-D27F3A8DDB96}" destId="{45758417-B6D8-4B06-9DFA-0ED19298F821}" srcOrd="10" destOrd="0" presId="urn:microsoft.com/office/officeart/2008/layout/AscendingPictureAccentProcess"/>
    <dgm:cxn modelId="{30143EF7-1647-4BDA-9BBC-B770F91DA4A7}" type="presParOf" srcId="{F843F4C3-0F00-4B1A-BCF6-D27F3A8DDB96}" destId="{A643365E-E218-4666-847F-401FCB8F7D30}" srcOrd="11" destOrd="0" presId="urn:microsoft.com/office/officeart/2008/layout/AscendingPictureAccentProcess"/>
    <dgm:cxn modelId="{7F2B568F-C627-45F0-BF5D-A0C24357E74C}" type="presParOf" srcId="{A643365E-E218-4666-847F-401FCB8F7D30}" destId="{DDCD5708-24FC-42D0-BB8F-4B882E53A6CE}" srcOrd="0" destOrd="0" presId="urn:microsoft.com/office/officeart/2008/layout/AscendingPictureAccentProcess"/>
    <dgm:cxn modelId="{74EC5A0A-8388-4456-BF95-AD8477DD63CB}" type="presParOf" srcId="{F843F4C3-0F00-4B1A-BCF6-D27F3A8DDB96}" destId="{1C0C625E-D3E7-4E01-964C-90EDD7ABE2A5}" srcOrd="12" destOrd="0" presId="urn:microsoft.com/office/officeart/2008/layout/AscendingPictureAccentProcess"/>
    <dgm:cxn modelId="{11443713-9682-4DEE-89D3-FB5546934BF5}" type="presParOf" srcId="{F843F4C3-0F00-4B1A-BCF6-D27F3A8DDB96}" destId="{51889C4B-54C6-4FBE-A60A-4DB9C2A60C3C}" srcOrd="13" destOrd="0" presId="urn:microsoft.com/office/officeart/2008/layout/AscendingPictureAccentProcess"/>
    <dgm:cxn modelId="{107EEC83-2285-4953-ACBA-AB27D6095FB0}" type="presParOf" srcId="{51889C4B-54C6-4FBE-A60A-4DB9C2A60C3C}" destId="{ACC80587-224E-42E9-A634-C9FF7B8A51F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BBA12-FC66-47BC-8984-2CA439C33B60}">
      <dsp:nvSpPr>
        <dsp:cNvPr id="0" name=""/>
        <dsp:cNvSpPr/>
      </dsp:nvSpPr>
      <dsp:spPr>
        <a:xfrm>
          <a:off x="2945470" y="2441143"/>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FC66D-0759-41FB-9028-7381134182FC}">
      <dsp:nvSpPr>
        <dsp:cNvPr id="0" name=""/>
        <dsp:cNvSpPr/>
      </dsp:nvSpPr>
      <dsp:spPr>
        <a:xfrm>
          <a:off x="2853120" y="2589139"/>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34943-A851-44F2-BAD1-401936591185}">
      <dsp:nvSpPr>
        <dsp:cNvPr id="0" name=""/>
        <dsp:cNvSpPr/>
      </dsp:nvSpPr>
      <dsp:spPr>
        <a:xfrm>
          <a:off x="2743059" y="2717271"/>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F89C6-A620-4FD8-AA85-757F3FCE37CC}">
      <dsp:nvSpPr>
        <dsp:cNvPr id="0" name=""/>
        <dsp:cNvSpPr/>
      </dsp:nvSpPr>
      <dsp:spPr>
        <a:xfrm>
          <a:off x="2874626" y="951677"/>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3A3F1-6247-44FB-8044-3B06AADB2248}">
      <dsp:nvSpPr>
        <dsp:cNvPr id="0" name=""/>
        <dsp:cNvSpPr/>
      </dsp:nvSpPr>
      <dsp:spPr>
        <a:xfrm>
          <a:off x="3015471" y="867747"/>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9DDF1-765B-4A81-B5A8-6075221208D6}">
      <dsp:nvSpPr>
        <dsp:cNvPr id="0" name=""/>
        <dsp:cNvSpPr/>
      </dsp:nvSpPr>
      <dsp:spPr>
        <a:xfrm>
          <a:off x="3155893" y="783818"/>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02F59-B084-49F4-9F98-E9C5207C25BE}">
      <dsp:nvSpPr>
        <dsp:cNvPr id="0" name=""/>
        <dsp:cNvSpPr/>
      </dsp:nvSpPr>
      <dsp:spPr>
        <a:xfrm>
          <a:off x="3296316" y="867747"/>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33B47-5DB0-4564-B263-873D562318D4}">
      <dsp:nvSpPr>
        <dsp:cNvPr id="0" name=""/>
        <dsp:cNvSpPr/>
      </dsp:nvSpPr>
      <dsp:spPr>
        <a:xfrm>
          <a:off x="3437160" y="951677"/>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FFBE9-730E-426A-895B-AE6BB47AD258}">
      <dsp:nvSpPr>
        <dsp:cNvPr id="0" name=""/>
        <dsp:cNvSpPr/>
      </dsp:nvSpPr>
      <dsp:spPr>
        <a:xfrm>
          <a:off x="3155893" y="960909"/>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FA9E0-8C50-4EB8-927F-AB0A0B0592CD}">
      <dsp:nvSpPr>
        <dsp:cNvPr id="0" name=""/>
        <dsp:cNvSpPr/>
      </dsp:nvSpPr>
      <dsp:spPr>
        <a:xfrm>
          <a:off x="3155893" y="1138000"/>
          <a:ext cx="105422" cy="105422"/>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58417-B6D8-4B06-9DFA-0ED19298F821}">
      <dsp:nvSpPr>
        <dsp:cNvPr id="0" name=""/>
        <dsp:cNvSpPr/>
      </dsp:nvSpPr>
      <dsp:spPr>
        <a:xfrm>
          <a:off x="1846145" y="2867878"/>
          <a:ext cx="4377124" cy="609886"/>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277"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Situations de travail envisageables</a:t>
          </a:r>
        </a:p>
      </dsp:txBody>
      <dsp:txXfrm>
        <a:off x="1875917" y="2897650"/>
        <a:ext cx="4317580" cy="550342"/>
      </dsp:txXfrm>
    </dsp:sp>
    <dsp:sp modelId="{DDCD5708-24FC-42D0-BB8F-4B882E53A6CE}">
      <dsp:nvSpPr>
        <dsp:cNvPr id="0" name=""/>
        <dsp:cNvSpPr/>
      </dsp:nvSpPr>
      <dsp:spPr>
        <a:xfrm>
          <a:off x="1296138" y="2376264"/>
          <a:ext cx="1054222" cy="1054153"/>
        </a:xfrm>
        <a:prstGeom prst="ellipse">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C625E-D3E7-4E01-964C-90EDD7ABE2A5}">
      <dsp:nvSpPr>
        <dsp:cNvPr id="0" name=""/>
        <dsp:cNvSpPr/>
      </dsp:nvSpPr>
      <dsp:spPr>
        <a:xfrm>
          <a:off x="2543045" y="1499097"/>
          <a:ext cx="3692521" cy="1307017"/>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277"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C00000"/>
              </a:solidFill>
            </a:rPr>
            <a:t>Élaboration de parcours d’apprentissage </a:t>
          </a:r>
        </a:p>
        <a:p>
          <a:pPr marL="0" lvl="0" indent="0" algn="ctr" defTabSz="711200">
            <a:lnSpc>
              <a:spcPct val="90000"/>
            </a:lnSpc>
            <a:spcBef>
              <a:spcPct val="0"/>
            </a:spcBef>
            <a:spcAft>
              <a:spcPct val="35000"/>
            </a:spcAft>
            <a:buNone/>
          </a:pPr>
          <a:r>
            <a:rPr lang="fr-FR" sz="1600" b="1" kern="1200" dirty="0">
              <a:solidFill>
                <a:srgbClr val="C00000"/>
              </a:solidFill>
            </a:rPr>
            <a:t>(= trajet réalisé par l’élève)</a:t>
          </a:r>
        </a:p>
        <a:p>
          <a:pPr lvl="0" defTabSz="711200">
            <a:lnSpc>
              <a:spcPct val="90000"/>
            </a:lnSpc>
            <a:spcBef>
              <a:spcPct val="0"/>
            </a:spcBef>
            <a:spcAft>
              <a:spcPct val="35000"/>
            </a:spcAft>
            <a:buNone/>
          </a:pPr>
          <a:endParaRPr lang="fr-FR" sz="1000" kern="1200" dirty="0"/>
        </a:p>
      </dsp:txBody>
      <dsp:txXfrm>
        <a:off x="2606848" y="1562900"/>
        <a:ext cx="3564915" cy="1179411"/>
      </dsp:txXfrm>
    </dsp:sp>
    <dsp:sp modelId="{ACC80587-224E-42E9-A634-C9FF7B8A51FD}">
      <dsp:nvSpPr>
        <dsp:cNvPr id="0" name=""/>
        <dsp:cNvSpPr/>
      </dsp:nvSpPr>
      <dsp:spPr>
        <a:xfrm>
          <a:off x="1944217" y="1486201"/>
          <a:ext cx="1054212" cy="96207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BA884-C5A3-4264-AC3D-24D9704E411D}" type="datetimeFigureOut">
              <a:rPr lang="fr-FR" smtClean="0"/>
              <a:t>12/05/2016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12F1E-5CD8-4D7B-98D9-442F30A57CB8}" type="slidenum">
              <a:rPr lang="fr-FR" smtClean="0"/>
              <a:t>‹N°›</a:t>
            </a:fld>
            <a:endParaRPr lang="fr-FR"/>
          </a:p>
        </p:txBody>
      </p:sp>
    </p:spTree>
    <p:extLst>
      <p:ext uri="{BB962C8B-B14F-4D97-AF65-F5344CB8AC3E}">
        <p14:creationId xmlns:p14="http://schemas.microsoft.com/office/powerpoint/2010/main" val="386062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6245768-F7D4-45B4-851A-4CD68484920C}" type="datetime2">
              <a:rPr lang="en-US" smtClean="0"/>
              <a:t>Thursday, May 12,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290DD12-C01A-44AB-850E-4EDA2BE4BF20}" type="datetime2">
              <a:rPr lang="en-US" smtClean="0"/>
              <a:t>Thursday, May 12,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7F95A7-FBEF-466F-BC23-6A8E3CB502F2}" type="datetime2">
              <a:rPr lang="en-US" smtClean="0"/>
              <a:t>Thursday, May 12,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C4B9BE7-90A1-4A2F-A749-934D5FB90FCB}" type="datetime2">
              <a:rPr lang="en-US" smtClean="0"/>
              <a:t>Thursday, May 12,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80C2EB1-D8D8-40D6-AADC-2ABDFBFD03C7}" type="datetime2">
              <a:rPr lang="en-US" smtClean="0"/>
              <a:t>Thursday, May 12,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C5C88F8-5805-4877-86FC-D44D96238D83}" type="datetime2">
              <a:rPr lang="en-US" smtClean="0"/>
              <a:t>Thursday, May 12,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C9CE7B7-66FD-45BF-AFA7-88DA97E0832D}" type="datetime2">
              <a:rPr lang="en-US" smtClean="0"/>
              <a:t>Thursday, May 12, 2016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119C853A-3F24-4267-BCFC-F77F778E880D}" type="datetime2">
              <a:rPr lang="en-US" smtClean="0"/>
              <a:t>Thursday, May 12, 2016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63E2D-8182-4A97-969D-E195F2A59AA6}" type="datetime2">
              <a:rPr lang="en-US" smtClean="0"/>
              <a:t>Thursday, May 12, 2016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5940954-7299-479A-BAAB-D35A0B8EBC75}" type="datetime2">
              <a:rPr lang="en-US" smtClean="0"/>
              <a:t>Thursday, May 12,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B989F1-D2BA-4C46-B0C0-1B2B5C72A810}" type="datetime2">
              <a:rPr lang="en-US" smtClean="0"/>
              <a:t>Thursday, May 12,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81A80FA-FFE4-4C67-8174-953173710D79}" type="datetime2">
              <a:rPr lang="en-US" smtClean="0"/>
              <a:t>Thursday, May 12, 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multimedia.inrap.fr/archeologie-preventive/chronologie-generale#.Vvk3K3q0fQ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nrap.fr/un-camp-de-hauteur-du-neolithique-au-cap-blanc-nez-518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nrap.fr/un-camp-de-hauteur-neolithique-sur-la-cote-d-opale-953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expositions.bnf.fr/lamer/bornes/feuilletoirs/conjuration/49.htm" TargetMode="External"/><Relationship Id="rId2" Type="http://schemas.openxmlformats.org/officeDocument/2006/relationships/hyperlink" Target="http://gallica.bnf.fr/ark:/12148/btv1b8447303m/f48.image"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zawLvkuQgic"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980728"/>
            <a:ext cx="7848600" cy="4680521"/>
          </a:xfrm>
        </p:spPr>
        <p:txBody>
          <a:bodyPr/>
          <a:lstStyle/>
          <a:p>
            <a:pPr algn="ctr"/>
            <a:br>
              <a:rPr lang="fr-FR" b="1" dirty="0"/>
            </a:br>
            <a:br>
              <a:rPr lang="fr-FR" b="1" dirty="0"/>
            </a:br>
            <a:br>
              <a:rPr lang="fr-FR" b="1" dirty="0"/>
            </a:br>
            <a:br>
              <a:rPr lang="fr-FR" b="1" dirty="0"/>
            </a:br>
            <a:r>
              <a:rPr lang="fr-FR" sz="4400" b="1" dirty="0"/>
              <a:t>Histoire Géographie cycle 3  </a:t>
            </a:r>
            <a:br>
              <a:rPr lang="fr-FR" sz="4400" b="1" dirty="0"/>
            </a:br>
            <a:r>
              <a:rPr lang="fr-FR" sz="4400" b="1" dirty="0"/>
              <a:t>progressivité des apprentissages</a:t>
            </a:r>
            <a:br>
              <a:rPr lang="fr-FR" sz="4400" b="1" dirty="0"/>
            </a:br>
            <a:r>
              <a:rPr lang="fr-FR" dirty="0"/>
              <a:t> </a:t>
            </a:r>
            <a:br>
              <a:rPr lang="fr-FR" dirty="0"/>
            </a:br>
            <a:r>
              <a:rPr lang="fr-FR" sz="3600" dirty="0"/>
              <a:t>Animations de bassin avril 2016</a:t>
            </a:r>
            <a:br>
              <a:rPr lang="fr-FR" sz="3600" dirty="0"/>
            </a:br>
            <a:br>
              <a:rPr lang="fr-FR" sz="3600" dirty="0"/>
            </a:br>
            <a:endParaRPr lang="fr-FR" sz="1800" dirty="0"/>
          </a:p>
        </p:txBody>
      </p:sp>
      <p:sp>
        <p:nvSpPr>
          <p:cNvPr id="3" name="Sous-titre 2"/>
          <p:cNvSpPr>
            <a:spLocks noGrp="1"/>
          </p:cNvSpPr>
          <p:nvPr>
            <p:ph type="subTitle" idx="1"/>
          </p:nvPr>
        </p:nvSpPr>
        <p:spPr>
          <a:xfrm>
            <a:off x="2483768" y="5949280"/>
            <a:ext cx="6400800" cy="604664"/>
          </a:xfrm>
        </p:spPr>
        <p:txBody>
          <a:bodyPr/>
          <a:lstStyle/>
          <a:p>
            <a:r>
              <a:rPr lang="fr-FR" dirty="0"/>
              <a:t>A. OLLIVIER, collège Le Cèdre, Le Vésinet</a:t>
            </a:r>
          </a:p>
        </p:txBody>
      </p:sp>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367617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874541" y="693433"/>
            <a:ext cx="3858757" cy="3096344"/>
          </a:xfrm>
          <a:prstGeom prst="rect">
            <a:avLst/>
          </a:prstGeom>
          <a:solidFill>
            <a:srgbClr val="FFFFFF"/>
          </a:solidFill>
          <a:ln w="63500" cmpd="dbl">
            <a:solidFill>
              <a:srgbClr val="C00000"/>
            </a:solidFill>
            <a:miter lim="800000"/>
            <a:headEnd/>
            <a:tailEnd/>
          </a:ln>
        </p:spPr>
        <p:txBody>
          <a:bodyPr rot="0" vert="horz" wrap="square" lIns="91440" tIns="45720" rIns="91440" bIns="45720" anchor="t" anchorCtr="0" upright="1">
            <a:noAutofit/>
          </a:bodyPr>
          <a:lstStyle/>
          <a:p>
            <a:pPr>
              <a:spcAft>
                <a:spcPts val="0"/>
              </a:spcAft>
              <a:tabLst>
                <a:tab pos="1224280" algn="l"/>
              </a:tabLst>
            </a:pPr>
            <a:r>
              <a:rPr lang="fr-FR" sz="1600" b="1" dirty="0">
                <a:solidFill>
                  <a:srgbClr val="FF0000"/>
                </a:solidFill>
                <a:effectLst/>
                <a:latin typeface="Calibri"/>
                <a:ea typeface="Calibri"/>
                <a:cs typeface="Times New Roman"/>
              </a:rPr>
              <a:t>Histoire 6°</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Thème 1</a:t>
            </a:r>
            <a:r>
              <a:rPr lang="fr-FR" sz="1600" b="1" dirty="0">
                <a:effectLst/>
                <a:latin typeface="Calibri"/>
                <a:ea typeface="Calibri"/>
                <a:cs typeface="Times New Roman"/>
              </a:rPr>
              <a:t> </a:t>
            </a:r>
            <a:r>
              <a:rPr lang="fr-FR" sz="1600" b="1" dirty="0">
                <a:solidFill>
                  <a:srgbClr val="7030A0"/>
                </a:solidFill>
                <a:effectLst/>
                <a:latin typeface="Calibri"/>
                <a:ea typeface="Calibri"/>
                <a:cs typeface="Times New Roman"/>
              </a:rPr>
              <a:t>échelle mondiale</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La longue histoire de l’humanité et des migrations</a:t>
            </a:r>
            <a:endParaRPr lang="fr-FR" sz="1600" dirty="0">
              <a:effectLst/>
              <a:latin typeface="Calibri"/>
              <a:ea typeface="Calibri"/>
              <a:cs typeface="Times New Roman"/>
            </a:endParaRPr>
          </a:p>
          <a:p>
            <a:pPr>
              <a:spcAft>
                <a:spcPts val="0"/>
              </a:spcAft>
              <a:tabLst>
                <a:tab pos="1224280" algn="l"/>
              </a:tabLst>
            </a:pPr>
            <a:r>
              <a:rPr lang="fr-FR" sz="1600" dirty="0">
                <a:solidFill>
                  <a:srgbClr val="FF0000"/>
                </a:solidFill>
                <a:effectLst/>
                <a:latin typeface="Calibri"/>
                <a:ea typeface="Calibri"/>
                <a:cs typeface="Times New Roman"/>
              </a:rPr>
              <a:t>» Les débuts de l’humanité</a:t>
            </a:r>
            <a:endParaRPr lang="fr-FR" sz="1600" dirty="0">
              <a:effectLst/>
              <a:latin typeface="Calibri"/>
              <a:ea typeface="Calibri"/>
              <a:cs typeface="Times New Roman"/>
            </a:endParaRPr>
          </a:p>
          <a:p>
            <a:pPr>
              <a:spcAft>
                <a:spcPts val="0"/>
              </a:spcAft>
              <a:tabLst>
                <a:tab pos="1224280" algn="l"/>
              </a:tabLst>
            </a:pPr>
            <a:r>
              <a:rPr lang="fr-FR" sz="1600" u="sng" dirty="0">
                <a:solidFill>
                  <a:srgbClr val="FF0000"/>
                </a:solidFill>
                <a:effectLst/>
                <a:latin typeface="Calibri"/>
                <a:ea typeface="Calibri"/>
                <a:cs typeface="Times New Roman"/>
              </a:rPr>
              <a:t>» La « révolution » néolithique</a:t>
            </a:r>
            <a:endParaRPr lang="fr-FR" sz="1600" u="sng" dirty="0">
              <a:effectLst/>
              <a:latin typeface="Calibri"/>
              <a:ea typeface="Calibri"/>
              <a:cs typeface="Times New Roman"/>
            </a:endParaRPr>
          </a:p>
          <a:p>
            <a:pPr>
              <a:spcAft>
                <a:spcPts val="0"/>
              </a:spcAft>
              <a:tabLst>
                <a:tab pos="1224280" algn="l"/>
              </a:tabLst>
            </a:pPr>
            <a:r>
              <a:rPr lang="fr-FR" sz="1600" dirty="0">
                <a:effectLst/>
                <a:latin typeface="Calibri"/>
                <a:ea typeface="Calibri"/>
                <a:cs typeface="Times New Roman"/>
              </a:rPr>
              <a:t>Les débuts de l’humanité  et l’histoire du peuplement à partir de faits scientifiques en évolution (≠ mythes et récits sur l’origine du monde).</a:t>
            </a:r>
          </a:p>
          <a:p>
            <a:pPr>
              <a:spcAft>
                <a:spcPts val="0"/>
              </a:spcAft>
              <a:tabLst>
                <a:tab pos="1224280" algn="l"/>
              </a:tabLst>
            </a:pPr>
            <a:r>
              <a:rPr lang="fr-FR" sz="1600" dirty="0">
                <a:effectLst/>
                <a:latin typeface="Calibri"/>
                <a:ea typeface="Calibri"/>
                <a:cs typeface="Times New Roman"/>
              </a:rPr>
              <a:t>Intervention des acteurs sur leur environnement au néolithique</a:t>
            </a:r>
          </a:p>
        </p:txBody>
      </p:sp>
      <p:sp>
        <p:nvSpPr>
          <p:cNvPr id="3" name="Text Box 4"/>
          <p:cNvSpPr txBox="1">
            <a:spLocks noChangeArrowheads="1"/>
          </p:cNvSpPr>
          <p:nvPr/>
        </p:nvSpPr>
        <p:spPr bwMode="auto">
          <a:xfrm>
            <a:off x="152518" y="693433"/>
            <a:ext cx="4408365" cy="30910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tabLst>
                <a:tab pos="1224280" algn="l"/>
              </a:tabLst>
            </a:pPr>
            <a:r>
              <a:rPr lang="fr-FR" sz="1600" b="1" dirty="0">
                <a:solidFill>
                  <a:srgbClr val="FF0000"/>
                </a:solidFill>
                <a:effectLst/>
                <a:latin typeface="Calibri"/>
                <a:ea typeface="Calibri"/>
                <a:cs typeface="Times New Roman"/>
              </a:rPr>
              <a:t>Histoire CM1</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Thème 1</a:t>
            </a:r>
            <a:r>
              <a:rPr lang="fr-FR" sz="1600" b="1" dirty="0">
                <a:effectLst/>
                <a:latin typeface="Calibri"/>
                <a:ea typeface="Calibri"/>
                <a:cs typeface="Times New Roman"/>
              </a:rPr>
              <a:t>  </a:t>
            </a:r>
            <a:r>
              <a:rPr lang="fr-FR" sz="1600" b="1" dirty="0">
                <a:solidFill>
                  <a:srgbClr val="7030A0"/>
                </a:solidFill>
                <a:effectLst/>
                <a:latin typeface="Calibri"/>
                <a:ea typeface="Calibri"/>
                <a:cs typeface="Times New Roman"/>
              </a:rPr>
              <a:t>échelle locale, nationale</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Et avant la France ?</a:t>
            </a:r>
            <a:endParaRPr lang="fr-FR" sz="1600" dirty="0">
              <a:effectLst/>
              <a:latin typeface="Calibri"/>
              <a:ea typeface="Calibri"/>
              <a:cs typeface="Times New Roman"/>
            </a:endParaRPr>
          </a:p>
          <a:p>
            <a:pPr>
              <a:spcAft>
                <a:spcPts val="0"/>
              </a:spcAft>
              <a:tabLst>
                <a:tab pos="1224280" algn="l"/>
              </a:tabLst>
            </a:pPr>
            <a:r>
              <a:rPr lang="fr-FR" sz="1600" dirty="0">
                <a:solidFill>
                  <a:srgbClr val="FF0000"/>
                </a:solidFill>
                <a:effectLst/>
                <a:latin typeface="Calibri"/>
                <a:ea typeface="Calibri"/>
                <a:cs typeface="Times New Roman"/>
              </a:rPr>
              <a:t>» Quelles traces d’une occupation ancienne du </a:t>
            </a:r>
            <a:endParaRPr lang="fr-FR" sz="1600" dirty="0">
              <a:effectLst/>
              <a:latin typeface="Calibri"/>
              <a:ea typeface="Calibri"/>
              <a:cs typeface="Times New Roman"/>
            </a:endParaRPr>
          </a:p>
          <a:p>
            <a:pPr>
              <a:spcAft>
                <a:spcPts val="0"/>
              </a:spcAft>
              <a:tabLst>
                <a:tab pos="1224280" algn="l"/>
              </a:tabLst>
            </a:pPr>
            <a:r>
              <a:rPr lang="fr-FR" sz="1600" dirty="0">
                <a:solidFill>
                  <a:srgbClr val="FF0000"/>
                </a:solidFill>
                <a:effectLst/>
                <a:latin typeface="Calibri"/>
                <a:ea typeface="Calibri"/>
                <a:cs typeface="Times New Roman"/>
              </a:rPr>
              <a:t>territoire français ?</a:t>
            </a:r>
            <a:endParaRPr lang="fr-FR" sz="1600" dirty="0">
              <a:effectLst/>
              <a:latin typeface="Calibri"/>
              <a:ea typeface="Calibri"/>
              <a:cs typeface="Times New Roman"/>
            </a:endParaRPr>
          </a:p>
          <a:p>
            <a:pPr>
              <a:spcAft>
                <a:spcPts val="0"/>
              </a:spcAft>
              <a:tabLst>
                <a:tab pos="1224280" algn="l"/>
              </a:tabLst>
            </a:pPr>
            <a:r>
              <a:rPr lang="fr-FR" sz="1600" b="1" i="1" u="sng" dirty="0">
                <a:effectLst/>
                <a:latin typeface="Calibri"/>
                <a:ea typeface="Calibri"/>
                <a:cs typeface="Times New Roman"/>
              </a:rPr>
              <a:t>Identification</a:t>
            </a:r>
            <a:r>
              <a:rPr lang="fr-FR" sz="1600" i="1" dirty="0">
                <a:effectLst/>
                <a:latin typeface="Calibri"/>
                <a:ea typeface="Calibri"/>
                <a:cs typeface="Times New Roman"/>
              </a:rPr>
              <a:t> </a:t>
            </a:r>
            <a:r>
              <a:rPr lang="fr-FR" sz="1600" dirty="0">
                <a:effectLst/>
                <a:latin typeface="Calibri"/>
                <a:ea typeface="Calibri"/>
                <a:cs typeface="Times New Roman"/>
              </a:rPr>
              <a:t>des </a:t>
            </a:r>
            <a:r>
              <a:rPr lang="fr-FR" sz="1600" b="1" dirty="0">
                <a:effectLst/>
                <a:latin typeface="Calibri"/>
                <a:ea typeface="Calibri"/>
                <a:cs typeface="Times New Roman"/>
              </a:rPr>
              <a:t>traces spécifiques de la préhistoire</a:t>
            </a:r>
            <a:r>
              <a:rPr lang="fr-FR" sz="1600" dirty="0">
                <a:effectLst/>
                <a:latin typeface="Calibri"/>
                <a:ea typeface="Calibri"/>
                <a:cs typeface="Times New Roman"/>
              </a:rPr>
              <a:t> </a:t>
            </a:r>
            <a:r>
              <a:rPr lang="fr-FR" sz="1600" b="1" dirty="0">
                <a:effectLst/>
                <a:latin typeface="Calibri"/>
                <a:ea typeface="Calibri"/>
                <a:cs typeface="Times New Roman"/>
              </a:rPr>
              <a:t>et de  l’histoire</a:t>
            </a:r>
            <a:r>
              <a:rPr lang="fr-FR" sz="1600" dirty="0">
                <a:effectLst/>
                <a:latin typeface="Calibri"/>
                <a:ea typeface="Calibri"/>
                <a:cs typeface="Times New Roman"/>
              </a:rPr>
              <a:t> dans leur environnement proche,  </a:t>
            </a:r>
            <a:r>
              <a:rPr lang="fr-FR" sz="1600" b="1" i="1" u="sng" dirty="0">
                <a:effectLst/>
                <a:latin typeface="Calibri"/>
                <a:ea typeface="Calibri"/>
                <a:cs typeface="Times New Roman"/>
              </a:rPr>
              <a:t>l</a:t>
            </a:r>
            <a:r>
              <a:rPr lang="fr-FR" sz="1600" b="1" i="1" u="sng" dirty="0">
                <a:latin typeface="Calibri"/>
                <a:ea typeface="Calibri"/>
                <a:cs typeface="Times New Roman"/>
              </a:rPr>
              <a:t>es situer dans le temps</a:t>
            </a:r>
            <a:r>
              <a:rPr lang="fr-FR" sz="1600" dirty="0">
                <a:latin typeface="Calibri"/>
                <a:ea typeface="Calibri"/>
                <a:cs typeface="Times New Roman"/>
              </a:rPr>
              <a:t>,</a:t>
            </a:r>
          </a:p>
          <a:p>
            <a:pPr>
              <a:spcAft>
                <a:spcPts val="0"/>
              </a:spcAft>
              <a:tabLst>
                <a:tab pos="1224280" algn="l"/>
              </a:tabLst>
            </a:pPr>
            <a:r>
              <a:rPr lang="fr-FR" sz="1600" b="1" i="1" u="sng" dirty="0">
                <a:effectLst/>
                <a:latin typeface="Calibri"/>
                <a:ea typeface="Calibri"/>
                <a:cs typeface="Times New Roman"/>
              </a:rPr>
              <a:t>les confronter </a:t>
            </a:r>
            <a:r>
              <a:rPr lang="fr-FR" sz="1600" dirty="0">
                <a:effectLst/>
                <a:latin typeface="Calibri"/>
                <a:ea typeface="Calibri"/>
                <a:cs typeface="Times New Roman"/>
              </a:rPr>
              <a:t>avec  des traces préhistoriques et historiques différentes relevées dans un autre lieu en France, pour montrer </a:t>
            </a:r>
            <a:r>
              <a:rPr lang="fr-FR" sz="1600" b="1" dirty="0">
                <a:effectLst/>
                <a:latin typeface="Calibri"/>
                <a:ea typeface="Calibri"/>
                <a:cs typeface="Times New Roman"/>
              </a:rPr>
              <a:t>l’ancienneté du peuplement et la pluralité des héritages</a:t>
            </a:r>
            <a:r>
              <a:rPr lang="fr-FR" sz="1600" dirty="0">
                <a:effectLst/>
                <a:latin typeface="Calibri"/>
                <a:ea typeface="Calibri"/>
                <a:cs typeface="Times New Roman"/>
              </a:rPr>
              <a:t>. </a:t>
            </a:r>
          </a:p>
          <a:p>
            <a:pPr>
              <a:spcAft>
                <a:spcPts val="0"/>
              </a:spcAft>
            </a:pPr>
            <a:r>
              <a:rPr lang="fr-FR" sz="1600" dirty="0">
                <a:effectLst/>
                <a:latin typeface="Calibri"/>
                <a:ea typeface="Calibri"/>
                <a:cs typeface="Times New Roman"/>
              </a:rPr>
              <a:t> </a:t>
            </a:r>
          </a:p>
        </p:txBody>
      </p:sp>
      <p:sp>
        <p:nvSpPr>
          <p:cNvPr id="4" name="Freeform 7"/>
          <p:cNvSpPr>
            <a:spLocks/>
          </p:cNvSpPr>
          <p:nvPr/>
        </p:nvSpPr>
        <p:spPr bwMode="auto">
          <a:xfrm flipH="1">
            <a:off x="1907703" y="0"/>
            <a:ext cx="5433870" cy="687577"/>
          </a:xfrm>
          <a:custGeom>
            <a:avLst/>
            <a:gdLst>
              <a:gd name="T0" fmla="*/ 0 w 4461"/>
              <a:gd name="T1" fmla="*/ 688 h 697"/>
              <a:gd name="T2" fmla="*/ 2579 w 4461"/>
              <a:gd name="T3" fmla="*/ 1 h 697"/>
              <a:gd name="T4" fmla="*/ 4461 w 4461"/>
              <a:gd name="T5" fmla="*/ 697 h 697"/>
            </a:gdLst>
            <a:ahLst/>
            <a:cxnLst>
              <a:cxn ang="0">
                <a:pos x="T0" y="T1"/>
              </a:cxn>
              <a:cxn ang="0">
                <a:pos x="T2" y="T3"/>
              </a:cxn>
              <a:cxn ang="0">
                <a:pos x="T4" y="T5"/>
              </a:cxn>
            </a:cxnLst>
            <a:rect l="0" t="0" r="r" b="b"/>
            <a:pathLst>
              <a:path w="4461" h="697">
                <a:moveTo>
                  <a:pt x="0" y="688"/>
                </a:moveTo>
                <a:cubicBezTo>
                  <a:pt x="918" y="344"/>
                  <a:pt x="1836" y="0"/>
                  <a:pt x="2579" y="1"/>
                </a:cubicBezTo>
                <a:cubicBezTo>
                  <a:pt x="3322" y="2"/>
                  <a:pt x="4147" y="581"/>
                  <a:pt x="4461" y="697"/>
                </a:cubicBezTo>
              </a:path>
            </a:pathLst>
          </a:custGeom>
          <a:noFill/>
          <a:ln w="3810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5" name="Text Box 6"/>
          <p:cNvSpPr txBox="1">
            <a:spLocks noChangeArrowheads="1"/>
          </p:cNvSpPr>
          <p:nvPr/>
        </p:nvSpPr>
        <p:spPr bwMode="auto">
          <a:xfrm>
            <a:off x="3398377" y="343788"/>
            <a:ext cx="2952328" cy="3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b="1" dirty="0">
                <a:effectLst/>
                <a:latin typeface="Calibri"/>
                <a:ea typeface="Calibri"/>
                <a:cs typeface="Times New Roman"/>
              </a:rPr>
              <a:t>Etablir des passerelles </a:t>
            </a:r>
          </a:p>
        </p:txBody>
      </p:sp>
      <p:sp>
        <p:nvSpPr>
          <p:cNvPr id="6" name="Text Box 10"/>
          <p:cNvSpPr txBox="1">
            <a:spLocks noChangeArrowheads="1"/>
          </p:cNvSpPr>
          <p:nvPr/>
        </p:nvSpPr>
        <p:spPr bwMode="auto">
          <a:xfrm>
            <a:off x="553013" y="4191658"/>
            <a:ext cx="5895439" cy="23488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lvl="0" indent="-342900">
              <a:spcAft>
                <a:spcPts val="0"/>
              </a:spcAft>
              <a:buFont typeface="Wingdings"/>
              <a:buChar char=""/>
              <a:tabLst>
                <a:tab pos="1224280" algn="l"/>
              </a:tabLst>
            </a:pPr>
            <a:r>
              <a:rPr lang="fr-FR" sz="1600" b="1" u="sng" dirty="0">
                <a:solidFill>
                  <a:srgbClr val="002060"/>
                </a:solidFill>
                <a:effectLst/>
                <a:latin typeface="Calibri"/>
                <a:ea typeface="Calibri"/>
                <a:cs typeface="Times New Roman"/>
              </a:rPr>
              <a:t>« ce que je sais déjà »</a:t>
            </a:r>
          </a:p>
          <a:p>
            <a:pPr>
              <a:spcAft>
                <a:spcPts val="0"/>
              </a:spcAft>
              <a:tabLst>
                <a:tab pos="1224280" algn="l"/>
              </a:tabLst>
            </a:pPr>
            <a:r>
              <a:rPr lang="fr-FR" sz="1600" dirty="0">
                <a:solidFill>
                  <a:srgbClr val="002060"/>
                </a:solidFill>
                <a:effectLst/>
                <a:latin typeface="Calibri"/>
                <a:ea typeface="Calibri"/>
                <a:cs typeface="Times New Roman"/>
              </a:rPr>
              <a:t>Qu’est-ce qu’une trace de la préhistoire ? Quel(s) lieu(x) porte(nt) une trace de la préhistoire ?  De quelle période ? Qu’est-ce qu’un site archéologique ? Comment permet-il d’écrire l’histoire ?</a:t>
            </a:r>
          </a:p>
          <a:p>
            <a:pPr marL="342900" lvl="0" indent="-342900">
              <a:spcAft>
                <a:spcPts val="0"/>
              </a:spcAft>
              <a:buFont typeface="Wingdings"/>
              <a:buChar char=""/>
              <a:tabLst>
                <a:tab pos="1224280" algn="l"/>
              </a:tabLst>
            </a:pPr>
            <a:r>
              <a:rPr lang="fr-FR" sz="1600" b="1" u="sng" dirty="0">
                <a:solidFill>
                  <a:srgbClr val="002060"/>
                </a:solidFill>
                <a:latin typeface="Calibri"/>
                <a:ea typeface="Calibri"/>
                <a:cs typeface="Times New Roman"/>
              </a:rPr>
              <a:t>m</a:t>
            </a:r>
            <a:r>
              <a:rPr lang="fr-FR" sz="1600" b="1" u="sng" dirty="0">
                <a:solidFill>
                  <a:srgbClr val="002060"/>
                </a:solidFill>
                <a:effectLst/>
                <a:latin typeface="Calibri"/>
                <a:ea typeface="Calibri"/>
                <a:cs typeface="Times New Roman"/>
              </a:rPr>
              <a:t>obiliser des compétences et notions déjà travaillées dans une situation nouvelle</a:t>
            </a:r>
          </a:p>
          <a:p>
            <a:pPr>
              <a:spcAft>
                <a:spcPts val="0"/>
              </a:spcAft>
              <a:tabLst>
                <a:tab pos="1224280" algn="l"/>
              </a:tabLst>
            </a:pPr>
            <a:r>
              <a:rPr lang="fr-FR" sz="1600" dirty="0">
                <a:solidFill>
                  <a:srgbClr val="002060"/>
                </a:solidFill>
                <a:effectLst/>
                <a:latin typeface="Calibri"/>
                <a:ea typeface="Calibri"/>
                <a:cs typeface="Times New Roman"/>
              </a:rPr>
              <a:t>Confronter l’élève à une trace archéologique : identification et situation dans le temps. Quels indices pour écrire l’histoire ? </a:t>
            </a:r>
          </a:p>
          <a:p>
            <a:pPr algn="ctr">
              <a:spcAft>
                <a:spcPts val="0"/>
              </a:spcAft>
              <a:tabLst>
                <a:tab pos="1224280" algn="l"/>
              </a:tabLst>
            </a:pPr>
            <a:r>
              <a:rPr lang="fr-FR" b="1" dirty="0">
                <a:solidFill>
                  <a:srgbClr val="002060"/>
                </a:solidFill>
                <a:latin typeface="Calibri"/>
                <a:ea typeface="Calibri"/>
                <a:cs typeface="Times New Roman"/>
              </a:rPr>
              <a:t>Capacités : comprendre un document  / raisonner</a:t>
            </a:r>
            <a:endParaRPr lang="fr-FR" b="1" dirty="0">
              <a:solidFill>
                <a:srgbClr val="002060"/>
              </a:solidFill>
              <a:effectLst/>
              <a:latin typeface="Calibri"/>
              <a:ea typeface="Calibri"/>
              <a:cs typeface="Times New Roman"/>
            </a:endParaRPr>
          </a:p>
          <a:p>
            <a:pPr>
              <a:spcAft>
                <a:spcPts val="0"/>
              </a:spcAft>
            </a:pPr>
            <a:r>
              <a:rPr lang="fr-FR" sz="1600" dirty="0">
                <a:effectLst/>
                <a:latin typeface="Calibri"/>
                <a:ea typeface="Calibri"/>
                <a:cs typeface="Times New Roman"/>
              </a:rPr>
              <a:t> </a:t>
            </a:r>
          </a:p>
        </p:txBody>
      </p:sp>
      <p:sp>
        <p:nvSpPr>
          <p:cNvPr id="8" name="Forme libre 7"/>
          <p:cNvSpPr/>
          <p:nvPr/>
        </p:nvSpPr>
        <p:spPr>
          <a:xfrm flipH="1">
            <a:off x="152517" y="3789777"/>
            <a:ext cx="400495" cy="968814"/>
          </a:xfrm>
          <a:custGeom>
            <a:avLst/>
            <a:gdLst>
              <a:gd name="connsiteX0" fmla="*/ 138546 w 163175"/>
              <a:gd name="connsiteY0" fmla="*/ 0 h 360218"/>
              <a:gd name="connsiteX1" fmla="*/ 152400 w 163175"/>
              <a:gd name="connsiteY1" fmla="*/ 290946 h 360218"/>
              <a:gd name="connsiteX2" fmla="*/ 0 w 163175"/>
              <a:gd name="connsiteY2" fmla="*/ 360218 h 360218"/>
              <a:gd name="connsiteX3" fmla="*/ 0 w 163175"/>
              <a:gd name="connsiteY3" fmla="*/ 360218 h 360218"/>
            </a:gdLst>
            <a:ahLst/>
            <a:cxnLst>
              <a:cxn ang="0">
                <a:pos x="connsiteX0" y="connsiteY0"/>
              </a:cxn>
              <a:cxn ang="0">
                <a:pos x="connsiteX1" y="connsiteY1"/>
              </a:cxn>
              <a:cxn ang="0">
                <a:pos x="connsiteX2" y="connsiteY2"/>
              </a:cxn>
              <a:cxn ang="0">
                <a:pos x="connsiteX3" y="connsiteY3"/>
              </a:cxn>
            </a:cxnLst>
            <a:rect l="l" t="t" r="r" b="b"/>
            <a:pathLst>
              <a:path w="163175" h="360218">
                <a:moveTo>
                  <a:pt x="138546" y="0"/>
                </a:moveTo>
                <a:cubicBezTo>
                  <a:pt x="157018" y="115455"/>
                  <a:pt x="175491" y="230910"/>
                  <a:pt x="152400" y="290946"/>
                </a:cubicBezTo>
                <a:cubicBezTo>
                  <a:pt x="129309" y="350982"/>
                  <a:pt x="0" y="360218"/>
                  <a:pt x="0" y="360218"/>
                </a:cubicBezTo>
                <a:lnTo>
                  <a:pt x="0" y="360218"/>
                </a:lnTo>
              </a:path>
            </a:pathLst>
          </a:custGeom>
          <a:noFill/>
          <a:ln w="381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63063" y="3815933"/>
            <a:ext cx="2943634" cy="369332"/>
          </a:xfrm>
          <a:prstGeom prst="rect">
            <a:avLst/>
          </a:prstGeom>
          <a:noFill/>
        </p:spPr>
        <p:txBody>
          <a:bodyPr wrap="square" rtlCol="0">
            <a:spAutoFit/>
          </a:bodyPr>
          <a:lstStyle/>
          <a:p>
            <a:r>
              <a:rPr lang="fr-FR" b="1" dirty="0">
                <a:solidFill>
                  <a:srgbClr val="002060"/>
                </a:solidFill>
              </a:rPr>
              <a:t>Retour sur le « déjà vu »</a:t>
            </a:r>
          </a:p>
        </p:txBody>
      </p:sp>
      <p:sp>
        <p:nvSpPr>
          <p:cNvPr id="11" name="ZoneTexte 10"/>
          <p:cNvSpPr txBox="1"/>
          <p:nvPr/>
        </p:nvSpPr>
        <p:spPr>
          <a:xfrm>
            <a:off x="6506641" y="3926155"/>
            <a:ext cx="2771800" cy="830997"/>
          </a:xfrm>
          <a:prstGeom prst="rect">
            <a:avLst/>
          </a:prstGeom>
          <a:noFill/>
        </p:spPr>
        <p:txBody>
          <a:bodyPr wrap="square" rtlCol="0">
            <a:spAutoFit/>
          </a:bodyPr>
          <a:lstStyle/>
          <a:p>
            <a:r>
              <a:rPr lang="fr-FR" sz="1600" b="1" dirty="0">
                <a:solidFill>
                  <a:srgbClr val="002060"/>
                </a:solidFill>
              </a:rPr>
              <a:t>Identifier des acquis, des besoins, des « obstacles</a:t>
            </a:r>
          </a:p>
          <a:p>
            <a:r>
              <a:rPr lang="fr-FR" sz="1600" b="1" dirty="0">
                <a:solidFill>
                  <a:srgbClr val="002060"/>
                </a:solidFill>
              </a:rPr>
              <a:t>franchissables »</a:t>
            </a:r>
          </a:p>
        </p:txBody>
      </p:sp>
      <p:sp>
        <p:nvSpPr>
          <p:cNvPr id="12" name="ZoneTexte 11"/>
          <p:cNvSpPr txBox="1"/>
          <p:nvPr/>
        </p:nvSpPr>
        <p:spPr>
          <a:xfrm>
            <a:off x="6586999" y="5366098"/>
            <a:ext cx="2611084" cy="923330"/>
          </a:xfrm>
          <a:prstGeom prst="rect">
            <a:avLst/>
          </a:prstGeom>
          <a:noFill/>
        </p:spPr>
        <p:txBody>
          <a:bodyPr wrap="square" rtlCol="0">
            <a:spAutoFit/>
          </a:bodyPr>
          <a:lstStyle/>
          <a:p>
            <a:r>
              <a:rPr lang="fr-FR" dirty="0">
                <a:solidFill>
                  <a:srgbClr val="F05510"/>
                </a:solidFill>
              </a:rPr>
              <a:t>Confronter, compléter, rectifier, préciser, </a:t>
            </a:r>
            <a:r>
              <a:rPr lang="fr-FR" b="1" dirty="0">
                <a:solidFill>
                  <a:srgbClr val="F05510"/>
                </a:solidFill>
              </a:rPr>
              <a:t>enrichir / remédier </a:t>
            </a:r>
          </a:p>
        </p:txBody>
      </p:sp>
      <p:sp>
        <p:nvSpPr>
          <p:cNvPr id="13" name="Forme libre 12"/>
          <p:cNvSpPr/>
          <p:nvPr/>
        </p:nvSpPr>
        <p:spPr>
          <a:xfrm flipH="1">
            <a:off x="6448452" y="3815933"/>
            <a:ext cx="1939972" cy="2162317"/>
          </a:xfrm>
          <a:custGeom>
            <a:avLst/>
            <a:gdLst>
              <a:gd name="connsiteX0" fmla="*/ 1828800 w 1828800"/>
              <a:gd name="connsiteY0" fmla="*/ 1385454 h 1608319"/>
              <a:gd name="connsiteX1" fmla="*/ 304800 w 1828800"/>
              <a:gd name="connsiteY1" fmla="*/ 1496290 h 1608319"/>
              <a:gd name="connsiteX2" fmla="*/ 0 w 1828800"/>
              <a:gd name="connsiteY2" fmla="*/ 0 h 1608319"/>
              <a:gd name="connsiteX3" fmla="*/ 0 w 1828800"/>
              <a:gd name="connsiteY3" fmla="*/ 0 h 1608319"/>
            </a:gdLst>
            <a:ahLst/>
            <a:cxnLst>
              <a:cxn ang="0">
                <a:pos x="connsiteX0" y="connsiteY0"/>
              </a:cxn>
              <a:cxn ang="0">
                <a:pos x="connsiteX1" y="connsiteY1"/>
              </a:cxn>
              <a:cxn ang="0">
                <a:pos x="connsiteX2" y="connsiteY2"/>
              </a:cxn>
              <a:cxn ang="0">
                <a:pos x="connsiteX3" y="connsiteY3"/>
              </a:cxn>
            </a:cxnLst>
            <a:rect l="l" t="t" r="r" b="b"/>
            <a:pathLst>
              <a:path w="1828800" h="1608319">
                <a:moveTo>
                  <a:pt x="1828800" y="1385454"/>
                </a:moveTo>
                <a:cubicBezTo>
                  <a:pt x="1219200" y="1556326"/>
                  <a:pt x="609600" y="1727199"/>
                  <a:pt x="304800" y="1496290"/>
                </a:cubicBezTo>
                <a:cubicBezTo>
                  <a:pt x="0" y="1265381"/>
                  <a:pt x="0" y="0"/>
                  <a:pt x="0" y="0"/>
                </a:cubicBezTo>
                <a:lnTo>
                  <a:pt x="0" y="0"/>
                </a:lnTo>
              </a:path>
            </a:pathLst>
          </a:custGeom>
          <a:noFill/>
          <a:ln w="381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nvPr>
        </p:nvSpPr>
        <p:spPr/>
        <p:txBody>
          <a:bodyPr/>
          <a:lstStyle/>
          <a:p>
            <a:pPr algn="r"/>
            <a:endParaRPr lang="en-US" dirty="0"/>
          </a:p>
        </p:txBody>
      </p:sp>
      <p:sp>
        <p:nvSpPr>
          <p:cNvPr id="10" name="Espace réservé du numéro de diapositive 9"/>
          <p:cNvSpPr>
            <a:spLocks noGrp="1"/>
          </p:cNvSpPr>
          <p:nvPr>
            <p:ph type="sldNum" sz="quarter" idx="12"/>
          </p:nvPr>
        </p:nvSpPr>
        <p:spPr/>
        <p:txBody>
          <a:bodyPr/>
          <a:lstStyle/>
          <a:p>
            <a:fld id="{0CFEC368-1D7A-4F81-ABF6-AE0E36BAF64C}" type="slidenum">
              <a:rPr lang="en-US" smtClean="0"/>
              <a:pPr/>
              <a:t>10</a:t>
            </a:fld>
            <a:endParaRPr lang="en-US"/>
          </a:p>
        </p:txBody>
      </p:sp>
      <p:sp>
        <p:nvSpPr>
          <p:cNvPr id="14" name="Ellipse 13"/>
          <p:cNvSpPr/>
          <p:nvPr/>
        </p:nvSpPr>
        <p:spPr>
          <a:xfrm>
            <a:off x="534908" y="4897091"/>
            <a:ext cx="5943578" cy="1844824"/>
          </a:xfrm>
          <a:prstGeom prst="ellipse">
            <a:avLst/>
          </a:prstGeom>
          <a:solidFill>
            <a:srgbClr val="C0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296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123" y="0"/>
            <a:ext cx="8532440" cy="4923272"/>
          </a:xfrm>
        </p:spPr>
      </p:pic>
      <p:sp>
        <p:nvSpPr>
          <p:cNvPr id="6" name="Rectangle 5"/>
          <p:cNvSpPr/>
          <p:nvPr/>
        </p:nvSpPr>
        <p:spPr>
          <a:xfrm>
            <a:off x="899592" y="2871166"/>
            <a:ext cx="1512168" cy="504056"/>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203849" y="1628800"/>
            <a:ext cx="5328592" cy="36004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239852" y="3614457"/>
            <a:ext cx="5184576" cy="325582"/>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012543" y="3123194"/>
            <a:ext cx="1807930" cy="288032"/>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347864" y="3319570"/>
            <a:ext cx="4752527" cy="33693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75857" y="3982082"/>
            <a:ext cx="5544616" cy="311014"/>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pPr algn="r"/>
            <a:endParaRPr lang="en-US"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11</a:t>
            </a:fld>
            <a:endParaRPr lang="en-US"/>
          </a:p>
        </p:txBody>
      </p:sp>
      <p:sp>
        <p:nvSpPr>
          <p:cNvPr id="4" name="Rectangle 3"/>
          <p:cNvSpPr/>
          <p:nvPr/>
        </p:nvSpPr>
        <p:spPr>
          <a:xfrm>
            <a:off x="179512" y="5301208"/>
            <a:ext cx="3137845" cy="1477328"/>
          </a:xfrm>
          <a:prstGeom prst="rect">
            <a:avLst/>
          </a:prstGeom>
        </p:spPr>
        <p:txBody>
          <a:bodyPr wrap="square">
            <a:spAutoFit/>
          </a:bodyPr>
          <a:lstStyle/>
          <a:p>
            <a:r>
              <a:rPr lang="fr-FR" dirty="0">
                <a:hlinkClick r:id="rId3"/>
              </a:rPr>
              <a:t>http://multimedia.inrap.fr/archeologie-preventive/chronologie-generale#.Vvk3K3q0fQg</a:t>
            </a:r>
            <a:endParaRPr lang="fr-FR" dirty="0"/>
          </a:p>
          <a:p>
            <a:endParaRPr lang="fr-FR" dirty="0"/>
          </a:p>
        </p:txBody>
      </p:sp>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b="5795"/>
          <a:stretch/>
        </p:blipFill>
        <p:spPr>
          <a:xfrm>
            <a:off x="3203849" y="4522728"/>
            <a:ext cx="5616624" cy="2335272"/>
          </a:xfrm>
          <a:prstGeom prst="rect">
            <a:avLst/>
          </a:prstGeom>
        </p:spPr>
      </p:pic>
    </p:spTree>
    <p:extLst>
      <p:ext uri="{BB962C8B-B14F-4D97-AF65-F5344CB8AC3E}">
        <p14:creationId xmlns:p14="http://schemas.microsoft.com/office/powerpoint/2010/main" val="351000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780" y="3206450"/>
            <a:ext cx="8229600" cy="3641314"/>
          </a:xfrm>
        </p:spPr>
        <p:txBody>
          <a:bodyPr/>
          <a:lstStyle/>
          <a:p>
            <a:pPr marL="0" indent="0">
              <a:buNone/>
            </a:pPr>
            <a:r>
              <a:rPr lang="fr-FR" b="1" dirty="0">
                <a:solidFill>
                  <a:srgbClr val="0070C0"/>
                </a:solidFill>
              </a:rPr>
              <a:t>Entrée par les capacités :</a:t>
            </a:r>
          </a:p>
          <a:p>
            <a:pPr>
              <a:buFontTx/>
              <a:buChar char="-"/>
            </a:pPr>
            <a:r>
              <a:rPr lang="fr-FR" dirty="0">
                <a:solidFill>
                  <a:srgbClr val="0070C0"/>
                </a:solidFill>
              </a:rPr>
              <a:t>Identifier le document : du mobilier archéologique</a:t>
            </a:r>
          </a:p>
          <a:p>
            <a:pPr>
              <a:buFontTx/>
              <a:buChar char="-"/>
            </a:pPr>
            <a:r>
              <a:rPr lang="fr-FR" dirty="0">
                <a:solidFill>
                  <a:srgbClr val="0070C0"/>
                </a:solidFill>
              </a:rPr>
              <a:t>Extraire des informations pertinentes pour répondre à une question</a:t>
            </a:r>
          </a:p>
          <a:p>
            <a:pPr>
              <a:buFontTx/>
              <a:buChar char="-"/>
            </a:pPr>
            <a:r>
              <a:rPr lang="fr-FR" dirty="0">
                <a:solidFill>
                  <a:srgbClr val="0070C0"/>
                </a:solidFill>
              </a:rPr>
              <a:t>Questionner le sens implicite d’un document (mobilier archéologique)</a:t>
            </a:r>
          </a:p>
          <a:p>
            <a:pPr>
              <a:buFontTx/>
              <a:buChar char="-"/>
            </a:pPr>
            <a:r>
              <a:rPr lang="fr-FR" dirty="0">
                <a:solidFill>
                  <a:srgbClr val="0070C0"/>
                </a:solidFill>
              </a:rPr>
              <a:t>Poser des questions, se poser des questions</a:t>
            </a:r>
          </a:p>
          <a:p>
            <a:pPr>
              <a:buFontTx/>
              <a:buChar char="-"/>
            </a:pPr>
            <a:r>
              <a:rPr lang="fr-FR" dirty="0">
                <a:solidFill>
                  <a:srgbClr val="0070C0"/>
                </a:solidFill>
              </a:rPr>
              <a:t>Formuler des hypothèses, vérifier, justifier</a:t>
            </a:r>
          </a:p>
          <a:p>
            <a:pPr>
              <a:buFontTx/>
              <a:buChar char="-"/>
            </a:pPr>
            <a:endParaRPr lang="fr-FR" dirty="0"/>
          </a:p>
          <a:p>
            <a:pPr>
              <a:buFontTx/>
              <a:buChar char="-"/>
            </a:pPr>
            <a:endParaRPr lang="fr-FR" dirty="0"/>
          </a:p>
        </p:txBody>
      </p:sp>
      <p:sp>
        <p:nvSpPr>
          <p:cNvPr id="2" name="Titre 1"/>
          <p:cNvSpPr>
            <a:spLocks noGrp="1"/>
          </p:cNvSpPr>
          <p:nvPr>
            <p:ph type="title"/>
          </p:nvPr>
        </p:nvSpPr>
        <p:spPr>
          <a:xfrm>
            <a:off x="628780" y="1772816"/>
            <a:ext cx="8229600" cy="990600"/>
          </a:xfrm>
        </p:spPr>
        <p:txBody>
          <a:bodyPr>
            <a:noAutofit/>
          </a:bodyPr>
          <a:lstStyle/>
          <a:p>
            <a:pPr algn="ctr"/>
            <a:r>
              <a:rPr lang="fr-FR" sz="2400" b="1" dirty="0">
                <a:solidFill>
                  <a:srgbClr val="C00000"/>
                </a:solidFill>
              </a:rPr>
              <a:t>Objectifs élève cycle 3 (début d’année) : </a:t>
            </a:r>
            <a:br>
              <a:rPr lang="fr-FR" sz="2400" b="1" dirty="0">
                <a:solidFill>
                  <a:srgbClr val="C00000"/>
                </a:solidFill>
              </a:rPr>
            </a:br>
            <a:r>
              <a:rPr lang="fr-FR" sz="2400" dirty="0">
                <a:solidFill>
                  <a:srgbClr val="C00000"/>
                </a:solidFill>
              </a:rPr>
              <a:t>prendre conscience / découvrir / rappeler </a:t>
            </a:r>
            <a:br>
              <a:rPr lang="fr-FR" sz="2400" dirty="0">
                <a:solidFill>
                  <a:srgbClr val="C00000"/>
                </a:solidFill>
              </a:rPr>
            </a:br>
            <a:r>
              <a:rPr lang="fr-FR" sz="2400" dirty="0">
                <a:solidFill>
                  <a:srgbClr val="C00000"/>
                </a:solidFill>
              </a:rPr>
              <a:t>comment la démarche historique (scientifique) permet d’apporter des réponses aux interrogations ; distinguer histoire et fiction</a:t>
            </a:r>
            <a:br>
              <a:rPr lang="fr-FR" sz="2400" dirty="0">
                <a:solidFill>
                  <a:srgbClr val="C00000"/>
                </a:solidFill>
              </a:rPr>
            </a:br>
            <a:r>
              <a:rPr lang="fr-FR" sz="2400" b="1" dirty="0">
                <a:solidFill>
                  <a:srgbClr val="C00000"/>
                </a:solidFill>
              </a:rPr>
              <a:t>Objectif professeur  cycle 3 (début d’année) : </a:t>
            </a:r>
            <a:br>
              <a:rPr lang="fr-FR" sz="2400" b="1" dirty="0">
                <a:solidFill>
                  <a:srgbClr val="C00000"/>
                </a:solidFill>
              </a:rPr>
            </a:br>
            <a:r>
              <a:rPr lang="fr-FR" sz="2400" dirty="0">
                <a:solidFill>
                  <a:srgbClr val="C00000"/>
                </a:solidFill>
              </a:rPr>
              <a:t>état des lieux </a:t>
            </a:r>
            <a:r>
              <a:rPr lang="fr-FR" sz="2400" i="1" dirty="0">
                <a:solidFill>
                  <a:srgbClr val="C00000"/>
                </a:solidFill>
              </a:rPr>
              <a:t>comprendre un document, raisonner </a:t>
            </a:r>
            <a:br>
              <a:rPr lang="fr-FR" sz="2400" dirty="0">
                <a:solidFill>
                  <a:srgbClr val="C00000"/>
                </a:solidFill>
              </a:rPr>
            </a:br>
            <a:endParaRPr lang="fr-FR" sz="2400" dirty="0">
              <a:solidFill>
                <a:srgbClr val="C00000"/>
              </a:solidFill>
            </a:endParaRPr>
          </a:p>
        </p:txBody>
      </p:sp>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12</a:t>
            </a:fld>
            <a:endParaRPr lang="en-US"/>
          </a:p>
        </p:txBody>
      </p:sp>
      <p:sp>
        <p:nvSpPr>
          <p:cNvPr id="6" name="ZoneTexte 5"/>
          <p:cNvSpPr txBox="1"/>
          <p:nvPr/>
        </p:nvSpPr>
        <p:spPr>
          <a:xfrm>
            <a:off x="135068" y="295869"/>
            <a:ext cx="9217024" cy="707886"/>
          </a:xfrm>
          <a:prstGeom prst="rect">
            <a:avLst/>
          </a:prstGeom>
          <a:noFill/>
        </p:spPr>
        <p:txBody>
          <a:bodyPr wrap="square" rtlCol="0">
            <a:spAutoFit/>
          </a:bodyPr>
          <a:lstStyle/>
          <a:p>
            <a:r>
              <a:rPr lang="fr-FR" sz="2000" b="1" u="sng" dirty="0">
                <a:solidFill>
                  <a:srgbClr val="C00000"/>
                </a:solidFill>
              </a:rPr>
              <a:t>Comment les hommes et les femmes du Néolithique interviennent-ils sur leur environnement ?</a:t>
            </a:r>
          </a:p>
        </p:txBody>
      </p:sp>
    </p:spTree>
    <p:extLst>
      <p:ext uri="{BB962C8B-B14F-4D97-AF65-F5344CB8AC3E}">
        <p14:creationId xmlns:p14="http://schemas.microsoft.com/office/powerpoint/2010/main" val="382995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229600" cy="990600"/>
          </a:xfrm>
        </p:spPr>
        <p:txBody>
          <a:bodyPr>
            <a:normAutofit fontScale="90000"/>
          </a:bodyPr>
          <a:lstStyle/>
          <a:p>
            <a:pPr algn="ctr"/>
            <a:r>
              <a:rPr lang="fr-FR" sz="2800" dirty="0">
                <a:solidFill>
                  <a:schemeClr val="tx1"/>
                </a:solidFill>
              </a:rPr>
              <a:t>Schéma général de la démarche</a:t>
            </a:r>
            <a:br>
              <a:rPr lang="fr-FR" sz="2800" dirty="0">
                <a:solidFill>
                  <a:schemeClr val="tx1"/>
                </a:solidFill>
              </a:rPr>
            </a:br>
            <a:r>
              <a:rPr lang="fr-FR" sz="2800" b="1" dirty="0">
                <a:solidFill>
                  <a:schemeClr val="tx1"/>
                </a:solidFill>
              </a:rPr>
              <a:t>A la découverte d’un site archéologique :</a:t>
            </a:r>
            <a:br>
              <a:rPr lang="fr-FR" sz="2800" b="1" dirty="0">
                <a:solidFill>
                  <a:schemeClr val="tx1"/>
                </a:solidFill>
              </a:rPr>
            </a:br>
            <a:r>
              <a:rPr lang="fr-FR" sz="2800" b="1" dirty="0">
                <a:solidFill>
                  <a:schemeClr val="tx1"/>
                </a:solidFill>
              </a:rPr>
              <a:t>le camp de hauteur du néolithique du Cap Blanc Nez</a:t>
            </a:r>
            <a:endParaRPr lang="fr-FR" sz="2800" dirty="0"/>
          </a:p>
        </p:txBody>
      </p:sp>
      <p:sp>
        <p:nvSpPr>
          <p:cNvPr id="3" name="Espace réservé du contenu 2"/>
          <p:cNvSpPr>
            <a:spLocks noGrp="1"/>
          </p:cNvSpPr>
          <p:nvPr>
            <p:ph idx="1"/>
          </p:nvPr>
        </p:nvSpPr>
        <p:spPr>
          <a:xfrm>
            <a:off x="251520" y="1106320"/>
            <a:ext cx="8712968" cy="4876800"/>
          </a:xfrm>
        </p:spPr>
        <p:txBody>
          <a:bodyPr>
            <a:normAutofit fontScale="85000" lnSpcReduction="20000"/>
          </a:bodyPr>
          <a:lstStyle/>
          <a:p>
            <a:pPr marL="0" indent="0">
              <a:buNone/>
            </a:pPr>
            <a:r>
              <a:rPr lang="fr-FR" b="1" u="sng" dirty="0">
                <a:solidFill>
                  <a:srgbClr val="C00000"/>
                </a:solidFill>
              </a:rPr>
              <a:t>Etape 1: du côté des élèves</a:t>
            </a:r>
          </a:p>
          <a:p>
            <a:pPr marL="0" indent="0">
              <a:buNone/>
            </a:pPr>
            <a:r>
              <a:rPr lang="fr-FR" sz="2000" dirty="0"/>
              <a:t>« Ce que je sais déjà sur les traces de la préhistoire » par écrit</a:t>
            </a:r>
          </a:p>
          <a:p>
            <a:pPr marL="0" indent="0">
              <a:buNone/>
            </a:pPr>
            <a:endParaRPr lang="fr-FR" sz="1400" b="1" u="sng" dirty="0">
              <a:solidFill>
                <a:srgbClr val="C00000"/>
              </a:solidFill>
            </a:endParaRPr>
          </a:p>
          <a:p>
            <a:pPr marL="0" indent="0">
              <a:buNone/>
            </a:pPr>
            <a:r>
              <a:rPr lang="fr-FR" dirty="0">
                <a:solidFill>
                  <a:srgbClr val="C00000"/>
                </a:solidFill>
              </a:rPr>
              <a:t>A partir du site de l’INRAP, en groupe, les élèves :</a:t>
            </a:r>
          </a:p>
          <a:p>
            <a:pPr marL="0" indent="0">
              <a:buNone/>
            </a:pPr>
            <a:r>
              <a:rPr lang="fr-FR" b="1" u="sng" dirty="0">
                <a:solidFill>
                  <a:srgbClr val="C00000"/>
                </a:solidFill>
                <a:hlinkClick r:id="rId2"/>
              </a:rPr>
              <a:t>http://www.inrap.fr/un-camp-de-hauteur-du-neolithique-au-cap-blanc-nez-5181</a:t>
            </a:r>
            <a:endParaRPr lang="fr-FR" dirty="0">
              <a:solidFill>
                <a:srgbClr val="C00000"/>
              </a:solidFill>
            </a:endParaRPr>
          </a:p>
          <a:p>
            <a:pPr>
              <a:buFont typeface="Wingdings" panose="05000000000000000000" pitchFamily="2" charset="2"/>
              <a:buChar char="Ø"/>
            </a:pPr>
            <a:r>
              <a:rPr lang="fr-FR" dirty="0">
                <a:solidFill>
                  <a:srgbClr val="C00000"/>
                </a:solidFill>
              </a:rPr>
              <a:t> </a:t>
            </a:r>
            <a:r>
              <a:rPr lang="fr-FR" b="1" dirty="0">
                <a:solidFill>
                  <a:srgbClr val="C00000"/>
                </a:solidFill>
              </a:rPr>
              <a:t>Établissent une « fiche d’identité du site » </a:t>
            </a:r>
            <a:r>
              <a:rPr lang="fr-FR" sz="1500" b="1" dirty="0">
                <a:solidFill>
                  <a:srgbClr val="0070C0"/>
                </a:solidFill>
              </a:rPr>
              <a:t>(prélèvement d’informations)</a:t>
            </a:r>
          </a:p>
          <a:p>
            <a:pPr>
              <a:buFont typeface="Wingdings" panose="05000000000000000000" pitchFamily="2" charset="2"/>
              <a:buChar char="Ø"/>
            </a:pPr>
            <a:r>
              <a:rPr lang="fr-FR" dirty="0">
                <a:solidFill>
                  <a:srgbClr val="C00000"/>
                </a:solidFill>
              </a:rPr>
              <a:t> </a:t>
            </a:r>
            <a:r>
              <a:rPr lang="fr-FR" b="1" dirty="0">
                <a:solidFill>
                  <a:srgbClr val="C00000"/>
                </a:solidFill>
              </a:rPr>
              <a:t>Recherchent </a:t>
            </a:r>
            <a:r>
              <a:rPr lang="fr-FR" sz="1500" b="1" dirty="0">
                <a:solidFill>
                  <a:srgbClr val="0070C0"/>
                </a:solidFill>
              </a:rPr>
              <a:t> (identifier le document : du mobilier archéologique)</a:t>
            </a:r>
          </a:p>
          <a:p>
            <a:pPr marL="0" indent="0">
              <a:buNone/>
            </a:pPr>
            <a:r>
              <a:rPr lang="fr-FR" dirty="0">
                <a:solidFill>
                  <a:srgbClr val="C00000"/>
                </a:solidFill>
              </a:rPr>
              <a:t>	</a:t>
            </a:r>
            <a:r>
              <a:rPr lang="fr-FR" dirty="0"/>
              <a:t>Quels </a:t>
            </a:r>
            <a:r>
              <a:rPr lang="fr-FR" u="sng" dirty="0"/>
              <a:t>mobiliers archéologiques</a:t>
            </a:r>
            <a:r>
              <a:rPr lang="fr-FR" dirty="0"/>
              <a:t> ont été retrouvés à l’intérieur du fossé ? </a:t>
            </a:r>
          </a:p>
          <a:p>
            <a:pPr>
              <a:buFont typeface="Wingdings" panose="05000000000000000000" pitchFamily="2" charset="2"/>
              <a:buChar char="Ø"/>
            </a:pPr>
            <a:r>
              <a:rPr lang="fr-FR" b="1" dirty="0">
                <a:solidFill>
                  <a:srgbClr val="C00000"/>
                </a:solidFill>
              </a:rPr>
              <a:t>Se posent des questions et émettent des hypothèses :</a:t>
            </a:r>
          </a:p>
          <a:p>
            <a:pPr marL="0" indent="0">
              <a:buNone/>
            </a:pPr>
            <a:r>
              <a:rPr lang="fr-FR" sz="1600" b="1" dirty="0">
                <a:solidFill>
                  <a:srgbClr val="0070C0"/>
                </a:solidFill>
              </a:rPr>
              <a:t>(questionner le sens implicite d’un document  ; poser des questions, se poser des questions ; formuler des hypothèses, justifier)</a:t>
            </a:r>
          </a:p>
          <a:p>
            <a:pPr marL="0" indent="0">
              <a:buNone/>
            </a:pPr>
            <a:r>
              <a:rPr lang="fr-FR" dirty="0">
                <a:solidFill>
                  <a:srgbClr val="C00000"/>
                </a:solidFill>
              </a:rPr>
              <a:t>             </a:t>
            </a:r>
            <a:r>
              <a:rPr lang="fr-FR" dirty="0"/>
              <a:t>Quels </a:t>
            </a:r>
            <a:r>
              <a:rPr lang="fr-FR" u="sng" dirty="0"/>
              <a:t>indices</a:t>
            </a:r>
            <a:r>
              <a:rPr lang="fr-FR" dirty="0"/>
              <a:t> nous donnent-ils sur les pratiques/activités des hommes au Néolithique sur ce site ? Quelles </a:t>
            </a:r>
            <a:r>
              <a:rPr lang="fr-FR" u="sng" dirty="0"/>
              <a:t>questions</a:t>
            </a:r>
            <a:r>
              <a:rPr lang="fr-FR" dirty="0"/>
              <a:t> pose la présence de ce mobilier archéologique ? D’après </a:t>
            </a:r>
            <a:r>
              <a:rPr lang="fr-FR" u="sng" dirty="0"/>
              <a:t>les indices</a:t>
            </a:r>
            <a:r>
              <a:rPr lang="fr-FR" dirty="0"/>
              <a:t>, quel est selon vous l’histoire du site ? </a:t>
            </a:r>
          </a:p>
          <a:p>
            <a:pPr marL="0" indent="0" algn="ctr">
              <a:buNone/>
            </a:pPr>
            <a:r>
              <a:rPr lang="fr-FR" dirty="0"/>
              <a:t>Quels sont vos </a:t>
            </a:r>
            <a:r>
              <a:rPr lang="fr-FR" u="sng" dirty="0"/>
              <a:t>doutes</a:t>
            </a:r>
            <a:r>
              <a:rPr lang="fr-FR" dirty="0"/>
              <a:t> / </a:t>
            </a:r>
            <a:r>
              <a:rPr lang="fr-FR" u="sng" dirty="0"/>
              <a:t>certitudes</a:t>
            </a:r>
            <a:r>
              <a:rPr lang="fr-FR" dirty="0"/>
              <a:t> ? Pourquoi ? </a:t>
            </a:r>
            <a:endParaRPr lang="fr-FR" sz="1300" b="1" dirty="0"/>
          </a:p>
        </p:txBody>
      </p:sp>
      <p:sp>
        <p:nvSpPr>
          <p:cNvPr id="4" name="Flèche droite 3"/>
          <p:cNvSpPr/>
          <p:nvPr/>
        </p:nvSpPr>
        <p:spPr>
          <a:xfrm>
            <a:off x="319779" y="606134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043608" y="5918200"/>
            <a:ext cx="7757004" cy="646331"/>
          </a:xfrm>
          <a:prstGeom prst="rect">
            <a:avLst/>
          </a:prstGeom>
          <a:gradFill>
            <a:gsLst>
              <a:gs pos="63000">
                <a:srgbClr val="C00000"/>
              </a:gs>
              <a:gs pos="95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fr-FR" b="1" dirty="0">
                <a:solidFill>
                  <a:schemeClr val="bg1"/>
                </a:solidFill>
              </a:rPr>
              <a:t>Mise en commun des réponses, des hypothèses et scénarios, des</a:t>
            </a:r>
            <a:endParaRPr lang="fr-FR" dirty="0">
              <a:solidFill>
                <a:schemeClr val="bg1"/>
              </a:solidFill>
            </a:endParaRPr>
          </a:p>
          <a:p>
            <a:pPr algn="ctr"/>
            <a:r>
              <a:rPr lang="fr-FR" b="1" dirty="0">
                <a:solidFill>
                  <a:schemeClr val="bg1"/>
                </a:solidFill>
              </a:rPr>
              <a:t>questionnements</a:t>
            </a:r>
            <a:endParaRPr lang="fr-FR" dirty="0">
              <a:solidFill>
                <a:schemeClr val="bg1"/>
              </a:solidFill>
            </a:endParaRPr>
          </a:p>
        </p:txBody>
      </p:sp>
      <p:sp>
        <p:nvSpPr>
          <p:cNvPr id="7" name="Espace réservé du pied de page 6"/>
          <p:cNvSpPr>
            <a:spLocks noGrp="1"/>
          </p:cNvSpPr>
          <p:nvPr>
            <p:ph type="ftr" sz="quarter" idx="11"/>
          </p:nvPr>
        </p:nvSpPr>
        <p:spPr/>
        <p:txBody>
          <a:bodyPr/>
          <a:lstStyle/>
          <a:p>
            <a:pPr algn="r"/>
            <a:endParaRPr lang="en-US" dirty="0"/>
          </a:p>
        </p:txBody>
      </p:sp>
      <p:sp>
        <p:nvSpPr>
          <p:cNvPr id="8" name="Espace réservé du numéro de diapositive 7"/>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411590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628800"/>
            <a:ext cx="7848872" cy="5044915"/>
          </a:xfrm>
          <a:prstGeom prst="rect">
            <a:avLst/>
          </a:prstGeom>
        </p:spPr>
      </p:pic>
      <p:sp>
        <p:nvSpPr>
          <p:cNvPr id="2" name="Titre 1"/>
          <p:cNvSpPr>
            <a:spLocks noGrp="1"/>
          </p:cNvSpPr>
          <p:nvPr>
            <p:ph type="title"/>
          </p:nvPr>
        </p:nvSpPr>
        <p:spPr/>
        <p:txBody>
          <a:bodyPr>
            <a:normAutofit fontScale="90000"/>
          </a:bodyPr>
          <a:lstStyle/>
          <a:p>
            <a:pPr algn="ctr"/>
            <a:r>
              <a:rPr lang="fr-FR" dirty="0"/>
              <a:t>Présenter le site archéologique</a:t>
            </a:r>
            <a:br>
              <a:rPr lang="fr-FR" dirty="0"/>
            </a:br>
            <a:r>
              <a:rPr lang="fr-FR" b="1" dirty="0">
                <a:solidFill>
                  <a:srgbClr val="C00000"/>
                </a:solidFill>
              </a:rPr>
              <a:t> une « fiche d’identité du site »</a:t>
            </a:r>
            <a:endParaRPr lang="fr-FR" dirty="0"/>
          </a:p>
        </p:txBody>
      </p:sp>
      <p:sp>
        <p:nvSpPr>
          <p:cNvPr id="3" name="Espace réservé du contenu 2"/>
          <p:cNvSpPr>
            <a:spLocks noGrp="1"/>
          </p:cNvSpPr>
          <p:nvPr>
            <p:ph idx="1"/>
          </p:nvPr>
        </p:nvSpPr>
        <p:spPr/>
        <p:txBody>
          <a:bodyPr>
            <a:normAutofit/>
          </a:bodyPr>
          <a:lstStyle/>
          <a:p>
            <a:r>
              <a:rPr lang="fr-FR" sz="2800" b="1" dirty="0">
                <a:solidFill>
                  <a:schemeClr val="bg1"/>
                </a:solidFill>
              </a:rPr>
              <a:t>Quel est son nom ?</a:t>
            </a:r>
          </a:p>
          <a:p>
            <a:r>
              <a:rPr lang="fr-FR" sz="2800" b="1" dirty="0">
                <a:solidFill>
                  <a:schemeClr val="bg1"/>
                </a:solidFill>
              </a:rPr>
              <a:t>Où se localise-t-il ?</a:t>
            </a:r>
          </a:p>
          <a:p>
            <a:r>
              <a:rPr lang="fr-FR" sz="2800" b="1" dirty="0">
                <a:solidFill>
                  <a:schemeClr val="bg1"/>
                </a:solidFill>
              </a:rPr>
              <a:t>Quand a-t-il été occupé ? Par qui ?</a:t>
            </a:r>
          </a:p>
          <a:p>
            <a:r>
              <a:rPr lang="fr-FR" sz="2800" b="1" dirty="0">
                <a:solidFill>
                  <a:schemeClr val="bg1"/>
                </a:solidFill>
              </a:rPr>
              <a:t>A quelle occasion a-t-il été découvert ?</a:t>
            </a:r>
          </a:p>
          <a:p>
            <a:r>
              <a:rPr lang="fr-FR" sz="2800" b="1" dirty="0">
                <a:solidFill>
                  <a:schemeClr val="bg1"/>
                </a:solidFill>
              </a:rPr>
              <a:t>Qui mène les fouilles ?</a:t>
            </a:r>
          </a:p>
          <a:p>
            <a:r>
              <a:rPr lang="fr-FR" sz="2800" b="1" dirty="0">
                <a:solidFill>
                  <a:schemeClr val="bg1"/>
                </a:solidFill>
              </a:rPr>
              <a:t>Décrivez / dessinez le site et indiquez sa particularité</a:t>
            </a:r>
          </a:p>
        </p:txBody>
      </p:sp>
      <p:sp>
        <p:nvSpPr>
          <p:cNvPr id="6" name="Espace réservé du pied de page 5"/>
          <p:cNvSpPr>
            <a:spLocks noGrp="1"/>
          </p:cNvSpPr>
          <p:nvPr>
            <p:ph type="ftr" sz="quarter" idx="11"/>
          </p:nvPr>
        </p:nvSpPr>
        <p:spPr/>
        <p:txBody>
          <a:bodyPr/>
          <a:lstStyle/>
          <a:p>
            <a:pPr algn="r"/>
            <a:endParaRPr lang="en-US" dirty="0"/>
          </a:p>
        </p:txBody>
      </p:sp>
      <p:sp>
        <p:nvSpPr>
          <p:cNvPr id="7" name="Espace réservé du numéro de diapositive 6"/>
          <p:cNvSpPr>
            <a:spLocks noGrp="1"/>
          </p:cNvSpPr>
          <p:nvPr>
            <p:ph type="sldNum" sz="quarter" idx="12"/>
          </p:nvPr>
        </p:nvSpPr>
        <p:spPr/>
        <p:txBody>
          <a:bodyPr/>
          <a:lstStyle/>
          <a:p>
            <a:fld id="{0CFEC368-1D7A-4F81-ABF6-AE0E36BAF64C}" type="slidenum">
              <a:rPr lang="en-US" smtClean="0"/>
              <a:pPr/>
              <a:t>14</a:t>
            </a:fld>
            <a:endParaRPr lang="en-US"/>
          </a:p>
        </p:txBody>
      </p:sp>
    </p:spTree>
    <p:extLst>
      <p:ext uri="{BB962C8B-B14F-4D97-AF65-F5344CB8AC3E}">
        <p14:creationId xmlns:p14="http://schemas.microsoft.com/office/powerpoint/2010/main" val="28105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88834"/>
            <a:ext cx="8229600" cy="4876800"/>
          </a:xfrm>
        </p:spPr>
        <p:txBody>
          <a:bodyPr/>
          <a:lstStyle/>
          <a:p>
            <a:pPr marL="0" indent="0">
              <a:buNone/>
            </a:pPr>
            <a:r>
              <a:rPr lang="fr-FR" b="1" u="sng" dirty="0">
                <a:solidFill>
                  <a:srgbClr val="C00000"/>
                </a:solidFill>
              </a:rPr>
              <a:t>Etape 2 : du côté des scientifiques</a:t>
            </a:r>
          </a:p>
          <a:p>
            <a:pPr marL="0" indent="0">
              <a:buNone/>
            </a:pPr>
            <a:r>
              <a:rPr lang="fr-FR" dirty="0">
                <a:solidFill>
                  <a:srgbClr val="C00000"/>
                </a:solidFill>
              </a:rPr>
              <a:t>A partir d’une vidéo de l’INRAP, les élèves extraient des informations :</a:t>
            </a:r>
          </a:p>
          <a:p>
            <a:pPr marL="0" indent="0">
              <a:buNone/>
            </a:pPr>
            <a:r>
              <a:rPr lang="fr-FR" sz="1800" u="sng" dirty="0">
                <a:hlinkClick r:id="rId2"/>
              </a:rPr>
              <a:t>http://www.inrap.fr/un-camp-de-hauteur-neolithique-sur-la-cote-d-opale-9531</a:t>
            </a:r>
            <a:endParaRPr lang="fr-FR" sz="1800" dirty="0"/>
          </a:p>
          <a:p>
            <a:pPr>
              <a:buFont typeface="Wingdings" panose="05000000000000000000" pitchFamily="2" charset="2"/>
              <a:buChar char="Ø"/>
            </a:pPr>
            <a:r>
              <a:rPr lang="fr-FR" dirty="0">
                <a:solidFill>
                  <a:srgbClr val="C00000"/>
                </a:solidFill>
              </a:rPr>
              <a:t> </a:t>
            </a:r>
            <a:r>
              <a:rPr lang="fr-FR" sz="2200" b="1" dirty="0">
                <a:solidFill>
                  <a:srgbClr val="C00000"/>
                </a:solidFill>
              </a:rPr>
              <a:t>Quelles questions se posent les archéologues ?</a:t>
            </a:r>
          </a:p>
          <a:p>
            <a:pPr>
              <a:buFont typeface="Wingdings" panose="05000000000000000000" pitchFamily="2" charset="2"/>
              <a:buChar char="Ø"/>
            </a:pPr>
            <a:r>
              <a:rPr lang="fr-FR" sz="2200" b="1" dirty="0">
                <a:solidFill>
                  <a:srgbClr val="C00000"/>
                </a:solidFill>
              </a:rPr>
              <a:t> Quelles hypothèses ont-ils formulées ? Laquelle est plausible mais quel problème se pose pour la confirmer?</a:t>
            </a:r>
          </a:p>
          <a:p>
            <a:pPr>
              <a:buFont typeface="Wingdings" panose="05000000000000000000" pitchFamily="2" charset="2"/>
              <a:buChar char="Ø"/>
            </a:pPr>
            <a:r>
              <a:rPr lang="fr-FR" sz="2200" b="1" dirty="0">
                <a:solidFill>
                  <a:srgbClr val="C00000"/>
                </a:solidFill>
              </a:rPr>
              <a:t> Quelles méthodes mettent-ils en œuvre pour raconter l’histoire du site ?</a:t>
            </a:r>
          </a:p>
          <a:p>
            <a:pPr>
              <a:buFont typeface="Wingdings" panose="05000000000000000000" pitchFamily="2" charset="2"/>
              <a:buChar char="Ø"/>
            </a:pPr>
            <a:r>
              <a:rPr lang="fr-FR" sz="2200" b="1" dirty="0">
                <a:solidFill>
                  <a:srgbClr val="C00000"/>
                </a:solidFill>
              </a:rPr>
              <a:t> Que peuvent-ils ou ne peuvent-ils pas prouver ?</a:t>
            </a:r>
          </a:p>
          <a:p>
            <a:pPr>
              <a:buFont typeface="Wingdings" panose="05000000000000000000" pitchFamily="2" charset="2"/>
              <a:buChar char="Ø"/>
            </a:pPr>
            <a:endParaRPr lang="fr-FR" sz="2200" b="1" dirty="0">
              <a:solidFill>
                <a:srgbClr val="C00000"/>
              </a:solidFill>
            </a:endParaRPr>
          </a:p>
        </p:txBody>
      </p:sp>
      <p:sp>
        <p:nvSpPr>
          <p:cNvPr id="4" name="Titre 1"/>
          <p:cNvSpPr>
            <a:spLocks noGrp="1"/>
          </p:cNvSpPr>
          <p:nvPr>
            <p:ph type="title"/>
          </p:nvPr>
        </p:nvSpPr>
        <p:spPr>
          <a:xfrm>
            <a:off x="395536" y="22385"/>
            <a:ext cx="8229600" cy="990600"/>
          </a:xfrm>
        </p:spPr>
        <p:txBody>
          <a:bodyPr>
            <a:normAutofit fontScale="90000"/>
          </a:bodyPr>
          <a:lstStyle/>
          <a:p>
            <a:pPr algn="ctr"/>
            <a:r>
              <a:rPr lang="fr-FR" sz="2800" dirty="0">
                <a:solidFill>
                  <a:schemeClr val="tx1"/>
                </a:solidFill>
              </a:rPr>
              <a:t>Schéma général de la démarche</a:t>
            </a:r>
            <a:br>
              <a:rPr lang="fr-FR" sz="2800" dirty="0">
                <a:solidFill>
                  <a:schemeClr val="tx1"/>
                </a:solidFill>
              </a:rPr>
            </a:br>
            <a:r>
              <a:rPr lang="fr-FR" sz="2800" b="1" dirty="0">
                <a:solidFill>
                  <a:schemeClr val="tx1"/>
                </a:solidFill>
              </a:rPr>
              <a:t>A la découverte d’un site archéologique :</a:t>
            </a:r>
            <a:br>
              <a:rPr lang="fr-FR" sz="2800" b="1" dirty="0">
                <a:solidFill>
                  <a:schemeClr val="tx1"/>
                </a:solidFill>
              </a:rPr>
            </a:br>
            <a:r>
              <a:rPr lang="fr-FR" sz="2800" b="1" dirty="0">
                <a:solidFill>
                  <a:schemeClr val="tx1"/>
                </a:solidFill>
              </a:rPr>
              <a:t>le camp de hauteur du néolithique du Cap Blanc Nez</a:t>
            </a:r>
            <a:endParaRPr lang="fr-FR" sz="2800" dirty="0"/>
          </a:p>
        </p:txBody>
      </p:sp>
      <p:sp>
        <p:nvSpPr>
          <p:cNvPr id="5" name="Flèche droite 4"/>
          <p:cNvSpPr/>
          <p:nvPr/>
        </p:nvSpPr>
        <p:spPr>
          <a:xfrm>
            <a:off x="395536" y="560895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87624" y="5230332"/>
            <a:ext cx="6984776" cy="1477328"/>
          </a:xfrm>
          <a:prstGeom prst="rect">
            <a:avLst/>
          </a:prstGeom>
          <a:gradFill>
            <a:gsLst>
              <a:gs pos="55000">
                <a:srgbClr val="C00000"/>
              </a:gs>
              <a:gs pos="95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fr-FR" b="1" dirty="0">
                <a:solidFill>
                  <a:schemeClr val="bg1"/>
                </a:solidFill>
              </a:rPr>
              <a:t>Mise en commun des réponses, discussion</a:t>
            </a:r>
          </a:p>
          <a:p>
            <a:pPr algn="ctr"/>
            <a:r>
              <a:rPr lang="fr-FR" b="1" dirty="0">
                <a:solidFill>
                  <a:schemeClr val="bg1"/>
                </a:solidFill>
              </a:rPr>
              <a:t>Institutionnalisation : quelles sont les interventions des hommes sur leur environnement au Néolithique ?</a:t>
            </a:r>
          </a:p>
          <a:p>
            <a:pPr algn="ctr"/>
            <a:r>
              <a:rPr lang="fr-FR" b="1" dirty="0">
                <a:solidFill>
                  <a:schemeClr val="bg1"/>
                </a:solidFill>
              </a:rPr>
              <a:t>Diachronie du phénomène selon les espaces géographiques.</a:t>
            </a:r>
          </a:p>
          <a:p>
            <a:pPr algn="ctr"/>
            <a:endParaRPr lang="fr-FR" b="1" dirty="0">
              <a:solidFill>
                <a:schemeClr val="bg1"/>
              </a:solidFill>
            </a:endParaRPr>
          </a:p>
        </p:txBody>
      </p:sp>
      <p:sp>
        <p:nvSpPr>
          <p:cNvPr id="2" name="Espace réservé du pied de page 1"/>
          <p:cNvSpPr>
            <a:spLocks noGrp="1"/>
          </p:cNvSpPr>
          <p:nvPr>
            <p:ph type="ftr" sz="quarter" idx="11"/>
          </p:nvPr>
        </p:nvSpPr>
        <p:spPr/>
        <p:txBody>
          <a:bodyPr/>
          <a:lstStyle/>
          <a:p>
            <a:pPr algn="r"/>
            <a:endParaRPr lang="en-US" dirty="0"/>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417079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268760"/>
            <a:ext cx="8649700" cy="4876800"/>
          </a:xfrm>
        </p:spPr>
        <p:txBody>
          <a:bodyPr>
            <a:normAutofit/>
          </a:bodyPr>
          <a:lstStyle/>
          <a:p>
            <a:pPr marL="0" indent="0">
              <a:buNone/>
            </a:pPr>
            <a:r>
              <a:rPr lang="fr-FR" b="1" u="sng" dirty="0">
                <a:solidFill>
                  <a:srgbClr val="C00000"/>
                </a:solidFill>
              </a:rPr>
              <a:t>Etape 3 : des élèves à la démarche scientifique ?</a:t>
            </a:r>
          </a:p>
          <a:p>
            <a:pPr>
              <a:buFont typeface="Wingdings" panose="05000000000000000000" pitchFamily="2" charset="2"/>
              <a:buChar char="Ø"/>
            </a:pPr>
            <a:r>
              <a:rPr lang="fr-FR" dirty="0">
                <a:solidFill>
                  <a:srgbClr val="C00000"/>
                </a:solidFill>
              </a:rPr>
              <a:t> </a:t>
            </a:r>
            <a:r>
              <a:rPr lang="fr-FR" sz="2200" b="1" dirty="0">
                <a:solidFill>
                  <a:srgbClr val="C00000"/>
                </a:solidFill>
              </a:rPr>
              <a:t>comparaison de la démarche intellectuelle et scientifique  des élèves et des archéologues</a:t>
            </a:r>
          </a:p>
          <a:p>
            <a:pPr>
              <a:buFont typeface="Wingdings" panose="05000000000000000000" pitchFamily="2" charset="2"/>
              <a:buChar char="Ø"/>
            </a:pPr>
            <a:r>
              <a:rPr lang="fr-FR" dirty="0">
                <a:solidFill>
                  <a:srgbClr val="C00000"/>
                </a:solidFill>
              </a:rPr>
              <a:t> </a:t>
            </a:r>
            <a:r>
              <a:rPr lang="fr-FR" sz="2200" b="1" dirty="0">
                <a:solidFill>
                  <a:srgbClr val="C00000"/>
                </a:solidFill>
              </a:rPr>
              <a:t>comparaison du traitement et des interprétations des indices pour écrire l’histoire du site</a:t>
            </a:r>
          </a:p>
          <a:p>
            <a:pPr>
              <a:buFont typeface="Wingdings" panose="05000000000000000000" pitchFamily="2" charset="2"/>
              <a:buChar char="Ø"/>
            </a:pPr>
            <a:r>
              <a:rPr lang="fr-FR" dirty="0">
                <a:solidFill>
                  <a:srgbClr val="C00000"/>
                </a:solidFill>
              </a:rPr>
              <a:t> </a:t>
            </a:r>
            <a:r>
              <a:rPr lang="fr-FR" sz="2200" b="1" dirty="0">
                <a:solidFill>
                  <a:srgbClr val="C00000"/>
                </a:solidFill>
              </a:rPr>
              <a:t>retour sur « ce que je sais déjà</a:t>
            </a:r>
            <a:r>
              <a:rPr lang="fr-FR" sz="2000" dirty="0"/>
              <a:t> </a:t>
            </a:r>
            <a:r>
              <a:rPr lang="fr-FR" sz="2000" b="1" dirty="0">
                <a:solidFill>
                  <a:srgbClr val="C00000"/>
                </a:solidFill>
              </a:rPr>
              <a:t>sur les traces de la préhistoire </a:t>
            </a:r>
            <a:r>
              <a:rPr lang="fr-FR" sz="2200" b="1" dirty="0">
                <a:solidFill>
                  <a:srgbClr val="C00000"/>
                </a:solidFill>
              </a:rPr>
              <a:t> » par écrit en début de thème</a:t>
            </a:r>
          </a:p>
          <a:p>
            <a:pPr marL="0" indent="0">
              <a:buNone/>
            </a:pPr>
            <a:r>
              <a:rPr lang="fr-FR" dirty="0">
                <a:solidFill>
                  <a:srgbClr val="002060"/>
                </a:solidFill>
                <a:latin typeface="Calibri"/>
                <a:ea typeface="Calibri"/>
                <a:cs typeface="Times New Roman"/>
              </a:rPr>
              <a:t>Qu’est-ce qu’une trace de la préhistoire ? Quel(s) lieu(x) porte(nt) une trace de la préhistoire ? A quelle période ? Qu’est-ce qu’un site archéologique ? Comment permet-il décrire l’histoire ?</a:t>
            </a:r>
          </a:p>
          <a:p>
            <a:pPr marL="0" indent="0">
              <a:buNone/>
            </a:pPr>
            <a:endParaRPr lang="fr-FR" dirty="0">
              <a:solidFill>
                <a:srgbClr val="C00000"/>
              </a:solidFill>
            </a:endParaRPr>
          </a:p>
          <a:p>
            <a:pPr marL="0" indent="0">
              <a:buNone/>
            </a:pPr>
            <a:endParaRPr lang="fr-FR" dirty="0">
              <a:solidFill>
                <a:srgbClr val="C00000"/>
              </a:solidFill>
            </a:endParaRPr>
          </a:p>
        </p:txBody>
      </p:sp>
      <p:sp>
        <p:nvSpPr>
          <p:cNvPr id="4" name="Titre 1"/>
          <p:cNvSpPr>
            <a:spLocks noGrp="1"/>
          </p:cNvSpPr>
          <p:nvPr>
            <p:ph type="title"/>
          </p:nvPr>
        </p:nvSpPr>
        <p:spPr>
          <a:xfrm>
            <a:off x="323528" y="116632"/>
            <a:ext cx="8229600" cy="990600"/>
          </a:xfrm>
        </p:spPr>
        <p:txBody>
          <a:bodyPr>
            <a:normAutofit fontScale="90000"/>
          </a:bodyPr>
          <a:lstStyle/>
          <a:p>
            <a:pPr algn="ctr"/>
            <a:r>
              <a:rPr lang="fr-FR" sz="2800" dirty="0">
                <a:solidFill>
                  <a:schemeClr val="tx1"/>
                </a:solidFill>
              </a:rPr>
              <a:t>Schéma général de la démarche</a:t>
            </a:r>
            <a:br>
              <a:rPr lang="fr-FR" sz="2800" dirty="0">
                <a:solidFill>
                  <a:schemeClr val="tx1"/>
                </a:solidFill>
              </a:rPr>
            </a:br>
            <a:r>
              <a:rPr lang="fr-FR" sz="2800" b="1" dirty="0">
                <a:solidFill>
                  <a:schemeClr val="tx1"/>
                </a:solidFill>
              </a:rPr>
              <a:t>A la découverte d’un site archéologique :</a:t>
            </a:r>
            <a:br>
              <a:rPr lang="fr-FR" sz="2800" b="1" dirty="0">
                <a:solidFill>
                  <a:schemeClr val="tx1"/>
                </a:solidFill>
              </a:rPr>
            </a:br>
            <a:r>
              <a:rPr lang="fr-FR" sz="2800" b="1" dirty="0">
                <a:solidFill>
                  <a:schemeClr val="tx1"/>
                </a:solidFill>
              </a:rPr>
              <a:t>le camp de hauteur du néolithique du Cap Blanc Nez</a:t>
            </a:r>
            <a:endParaRPr lang="fr-FR" sz="2800" dirty="0"/>
          </a:p>
        </p:txBody>
      </p:sp>
      <p:sp>
        <p:nvSpPr>
          <p:cNvPr id="5" name="ZoneTexte 4"/>
          <p:cNvSpPr txBox="1"/>
          <p:nvPr/>
        </p:nvSpPr>
        <p:spPr>
          <a:xfrm>
            <a:off x="467316" y="5236858"/>
            <a:ext cx="8425163" cy="1477328"/>
          </a:xfrm>
          <a:prstGeom prst="rect">
            <a:avLst/>
          </a:prstGeom>
          <a:gradFill>
            <a:gsLst>
              <a:gs pos="67000">
                <a:srgbClr val="C00000"/>
              </a:gs>
              <a:gs pos="95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fr-FR" b="1" dirty="0">
                <a:solidFill>
                  <a:schemeClr val="bg1"/>
                </a:solidFill>
              </a:rPr>
              <a:t>Institutionnalisation : la construction de la démarche qui mène au récit d’histoire : répondre à une question / problématique par collecte, analyse, confrontation des sources</a:t>
            </a:r>
          </a:p>
          <a:p>
            <a:r>
              <a:rPr lang="fr-FR" b="1" dirty="0">
                <a:solidFill>
                  <a:schemeClr val="bg1"/>
                </a:solidFill>
              </a:rPr>
              <a:t>Renouvellement du récit en fonction des découvertes/ des progrès scientifiques</a:t>
            </a:r>
          </a:p>
        </p:txBody>
      </p:sp>
      <p:sp>
        <p:nvSpPr>
          <p:cNvPr id="6" name="Flèche droite 5"/>
          <p:cNvSpPr/>
          <p:nvPr/>
        </p:nvSpPr>
        <p:spPr>
          <a:xfrm>
            <a:off x="0" y="5795502"/>
            <a:ext cx="49564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pPr algn="r"/>
            <a:endParaRPr lang="en-US" dirty="0"/>
          </a:p>
        </p:txBody>
      </p:sp>
      <p:sp>
        <p:nvSpPr>
          <p:cNvPr id="7" name="Espace réservé du numéro de diapositive 6"/>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390299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229600" cy="2880320"/>
          </a:xfrm>
        </p:spPr>
        <p:txBody>
          <a:bodyPr>
            <a:normAutofit fontScale="90000"/>
          </a:bodyPr>
          <a:lstStyle/>
          <a:p>
            <a:pPr algn="ctr"/>
            <a:r>
              <a:rPr lang="fr-FR" b="1" dirty="0"/>
              <a:t>Construire progressivement une compétence sur le cycle 3 : comprendre un document en histoire</a:t>
            </a:r>
            <a:br>
              <a:rPr lang="fr-FR" dirty="0"/>
            </a:br>
            <a:br>
              <a:rPr lang="fr-FR" dirty="0"/>
            </a:br>
            <a:r>
              <a:rPr lang="fr-FR" b="1" u="sng" dirty="0">
                <a:solidFill>
                  <a:schemeClr val="tx1"/>
                </a:solidFill>
              </a:rPr>
              <a:t>Exemple de mise en œuvre n°2.</a:t>
            </a:r>
            <a:br>
              <a:rPr lang="fr-FR" dirty="0">
                <a:solidFill>
                  <a:schemeClr val="tx1"/>
                </a:solidFill>
              </a:rPr>
            </a:br>
            <a:endParaRPr lang="fr-FR" dirty="0">
              <a:solidFill>
                <a:schemeClr val="tx1"/>
              </a:solidFill>
            </a:endParaRPr>
          </a:p>
        </p:txBody>
      </p:sp>
      <p:sp>
        <p:nvSpPr>
          <p:cNvPr id="3" name="Espace réservé du contenu 2"/>
          <p:cNvSpPr>
            <a:spLocks noGrp="1"/>
          </p:cNvSpPr>
          <p:nvPr>
            <p:ph idx="1"/>
          </p:nvPr>
        </p:nvSpPr>
        <p:spPr>
          <a:xfrm>
            <a:off x="539552" y="3717032"/>
            <a:ext cx="8229600" cy="3840088"/>
          </a:xfrm>
        </p:spPr>
        <p:txBody>
          <a:bodyPr>
            <a:normAutofit/>
          </a:bodyPr>
          <a:lstStyle/>
          <a:p>
            <a:pPr marL="0" indent="0" algn="ctr">
              <a:buNone/>
            </a:pPr>
            <a:r>
              <a:rPr lang="fr-FR" sz="3600" b="1" dirty="0">
                <a:solidFill>
                  <a:schemeClr val="bg1">
                    <a:lumMod val="50000"/>
                  </a:schemeClr>
                </a:solidFill>
              </a:rPr>
              <a:t>Elaboration de parcours d’apprentissage sur des situations de travail communes</a:t>
            </a:r>
          </a:p>
        </p:txBody>
      </p:sp>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186333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72000" y="381234"/>
            <a:ext cx="9072000" cy="4775958"/>
            <a:chOff x="515520" y="366480"/>
            <a:chExt cx="9072000" cy="4775958"/>
          </a:xfrm>
        </p:grpSpPr>
        <p:sp>
          <p:nvSpPr>
            <p:cNvPr id="3" name="CustomShape 1"/>
            <p:cNvSpPr/>
            <p:nvPr/>
          </p:nvSpPr>
          <p:spPr>
            <a:xfrm>
              <a:off x="515520" y="366480"/>
              <a:ext cx="9072000" cy="1348560"/>
            </a:xfrm>
            <a:prstGeom prst="rect">
              <a:avLst/>
            </a:prstGeom>
            <a:solidFill>
              <a:srgbClr val="604A7B"/>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strike="noStrike">
                  <a:solidFill>
                    <a:srgbClr val="FFFFFF"/>
                  </a:solidFill>
                  <a:latin typeface="Calibri"/>
                  <a:ea typeface="DejaVu Sans"/>
                </a:rPr>
                <a:t>A la croisée des arts et de l’histoire,</a:t>
              </a:r>
              <a:endParaRPr/>
            </a:p>
          </p:txBody>
        </p:sp>
        <p:sp>
          <p:nvSpPr>
            <p:cNvPr id="4" name="CustomShape 2"/>
            <p:cNvSpPr/>
            <p:nvPr/>
          </p:nvSpPr>
          <p:spPr>
            <a:xfrm>
              <a:off x="2551320" y="1816233"/>
              <a:ext cx="5000400" cy="638640"/>
            </a:xfrm>
            <a:prstGeom prst="rect">
              <a:avLst/>
            </a:prstGeom>
            <a:solidFill>
              <a:srgbClr val="B3A2C7"/>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600" strike="noStrike" dirty="0">
                  <a:solidFill>
                    <a:srgbClr val="FFFFFF"/>
                  </a:solidFill>
                  <a:latin typeface="Calibri"/>
                  <a:ea typeface="DejaVu Sans"/>
                </a:rPr>
                <a:t>une démarche sensible</a:t>
              </a:r>
              <a:endParaRPr dirty="0"/>
            </a:p>
          </p:txBody>
        </p:sp>
        <p:sp>
          <p:nvSpPr>
            <p:cNvPr id="5" name="CustomShape 3"/>
            <p:cNvSpPr/>
            <p:nvPr/>
          </p:nvSpPr>
          <p:spPr>
            <a:xfrm>
              <a:off x="2925900" y="2622158"/>
              <a:ext cx="3868920" cy="786190"/>
            </a:xfrm>
            <a:prstGeom prst="rect">
              <a:avLst/>
            </a:prstGeom>
            <a:solidFill>
              <a:srgbClr val="403152"/>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400" dirty="0">
                  <a:solidFill>
                    <a:srgbClr val="FFFFFF"/>
                  </a:solidFill>
                  <a:latin typeface="Calibri"/>
                  <a:ea typeface="DejaVu Sans"/>
                </a:rPr>
                <a:t>e</a:t>
              </a:r>
              <a:r>
                <a:rPr lang="fr-FR" sz="4400" strike="noStrike" dirty="0">
                  <a:solidFill>
                    <a:srgbClr val="FFFFFF"/>
                  </a:solidFill>
                  <a:latin typeface="Calibri"/>
                  <a:ea typeface="DejaVu Sans"/>
                </a:rPr>
                <a:t>t investigatrice </a:t>
              </a:r>
            </a:p>
            <a:p>
              <a:pPr>
                <a:lnSpc>
                  <a:spcPct val="100000"/>
                </a:lnSpc>
              </a:pPr>
              <a:endParaRPr dirty="0"/>
            </a:p>
          </p:txBody>
        </p:sp>
        <p:sp>
          <p:nvSpPr>
            <p:cNvPr id="6" name="CustomShape 4"/>
            <p:cNvSpPr/>
            <p:nvPr/>
          </p:nvSpPr>
          <p:spPr>
            <a:xfrm>
              <a:off x="515520" y="3532700"/>
              <a:ext cx="9072000" cy="1609738"/>
            </a:xfrm>
            <a:prstGeom prst="rect">
              <a:avLst/>
            </a:prstGeom>
            <a:solidFill>
              <a:srgbClr val="B3A2C7"/>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4400" strike="noStrike" dirty="0">
                  <a:solidFill>
                    <a:srgbClr val="FFFFFF"/>
                  </a:solidFill>
                  <a:latin typeface="Calibri"/>
                  <a:ea typeface="DejaVu Sans"/>
                </a:rPr>
                <a:t>pour « mettre en appétit ».</a:t>
              </a:r>
            </a:p>
            <a:p>
              <a:pPr algn="ctr"/>
              <a:r>
                <a:rPr lang="fr-FR" sz="4400" dirty="0">
                  <a:solidFill>
                    <a:srgbClr val="FFFFFF"/>
                  </a:solidFill>
                  <a:latin typeface="Calibri"/>
                  <a:ea typeface="DejaVu Sans"/>
                </a:rPr>
                <a:t>Comprendre un document et raisonner</a:t>
              </a:r>
              <a:endParaRPr dirty="0"/>
            </a:p>
          </p:txBody>
        </p:sp>
      </p:grpSp>
      <p:sp>
        <p:nvSpPr>
          <p:cNvPr id="7" name="ZoneTexte 6"/>
          <p:cNvSpPr txBox="1"/>
          <p:nvPr/>
        </p:nvSpPr>
        <p:spPr>
          <a:xfrm>
            <a:off x="205601" y="5013176"/>
            <a:ext cx="8422478" cy="2031325"/>
          </a:xfrm>
          <a:prstGeom prst="rect">
            <a:avLst/>
          </a:prstGeom>
          <a:noFill/>
        </p:spPr>
        <p:txBody>
          <a:bodyPr wrap="square" rtlCol="0">
            <a:spAutoFit/>
          </a:bodyPr>
          <a:lstStyle/>
          <a:p>
            <a:pPr algn="ctr">
              <a:lnSpc>
                <a:spcPct val="100000"/>
              </a:lnSpc>
            </a:pPr>
            <a:r>
              <a:rPr lang="fr-FR" sz="3600" b="1" dirty="0">
                <a:solidFill>
                  <a:srgbClr val="C00000"/>
                </a:solidFill>
                <a:latin typeface="Calibri"/>
                <a:ea typeface="DejaVu Sans"/>
              </a:rPr>
              <a:t>Démarches proposées par le groupe Culture humaniste, Premier degré, DSDEN Val d’Oise, janvier 2015</a:t>
            </a:r>
            <a:endParaRPr lang="fr-FR" sz="3600" b="1" dirty="0">
              <a:solidFill>
                <a:srgbClr val="C00000"/>
              </a:solidFill>
            </a:endParaRPr>
          </a:p>
          <a:p>
            <a:endParaRPr lang="fr-FR" dirty="0"/>
          </a:p>
        </p:txBody>
      </p:sp>
      <p:sp>
        <p:nvSpPr>
          <p:cNvPr id="8" name="Espace réservé du pied de page 7"/>
          <p:cNvSpPr>
            <a:spLocks noGrp="1"/>
          </p:cNvSpPr>
          <p:nvPr>
            <p:ph type="ftr" sz="quarter" idx="11"/>
          </p:nvPr>
        </p:nvSpPr>
        <p:spPr/>
        <p:txBody>
          <a:bodyPr/>
          <a:lstStyle/>
          <a:p>
            <a:pPr algn="r"/>
            <a:endParaRPr lang="en-US" dirty="0"/>
          </a:p>
        </p:txBody>
      </p:sp>
      <p:sp>
        <p:nvSpPr>
          <p:cNvPr id="9" name="Espace réservé du numéro de diapositive 8"/>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58138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8720"/>
            <a:ext cx="8568952" cy="990600"/>
          </a:xfrm>
        </p:spPr>
        <p:txBody>
          <a:bodyPr>
            <a:noAutofit/>
          </a:bodyPr>
          <a:lstStyle/>
          <a:p>
            <a:r>
              <a:rPr lang="fr-FR" sz="3200" b="1" dirty="0"/>
              <a:t>CM1</a:t>
            </a:r>
            <a:br>
              <a:rPr lang="fr-FR" sz="3200" b="1" dirty="0"/>
            </a:br>
            <a:r>
              <a:rPr lang="fr-FR" sz="3200" b="1" dirty="0"/>
              <a:t>Thème 2, Le temps des rois,</a:t>
            </a:r>
            <a:br>
              <a:rPr lang="fr-FR" sz="3200" b="1" dirty="0"/>
            </a:br>
            <a:r>
              <a:rPr lang="fr-FR" sz="3200" b="1" dirty="0"/>
              <a:t>Louis IX, le « roi chrétien » au XIIIème siècle.</a:t>
            </a:r>
          </a:p>
        </p:txBody>
      </p:sp>
      <p:sp>
        <p:nvSpPr>
          <p:cNvPr id="3" name="Espace réservé du contenu 2"/>
          <p:cNvSpPr>
            <a:spLocks noGrp="1"/>
          </p:cNvSpPr>
          <p:nvPr>
            <p:ph idx="1"/>
          </p:nvPr>
        </p:nvSpPr>
        <p:spPr>
          <a:xfrm>
            <a:off x="539552" y="2420888"/>
            <a:ext cx="8229600" cy="3408040"/>
          </a:xfrm>
        </p:spPr>
        <p:txBody>
          <a:bodyPr>
            <a:noAutofit/>
          </a:bodyPr>
          <a:lstStyle/>
          <a:p>
            <a:pPr marL="0" indent="0" algn="just">
              <a:buNone/>
            </a:pPr>
            <a:r>
              <a:rPr lang="fr-FR" sz="2000" dirty="0"/>
              <a:t>Comme l’objectif du cycle 3 est de </a:t>
            </a:r>
            <a:r>
              <a:rPr lang="fr-FR" sz="2000" b="1" dirty="0"/>
              <a:t>construire quelques premiers </a:t>
            </a:r>
          </a:p>
          <a:p>
            <a:pPr marL="0" indent="0" algn="just">
              <a:buNone/>
            </a:pPr>
            <a:r>
              <a:rPr lang="fr-FR" sz="2000" b="1" dirty="0"/>
              <a:t>grands repères de l’histoire de France</a:t>
            </a:r>
            <a:r>
              <a:rPr lang="fr-FR" sz="2000" dirty="0"/>
              <a:t>, </a:t>
            </a:r>
            <a:r>
              <a:rPr lang="fr-FR" sz="2000" b="1" dirty="0"/>
              <a:t>l’étude de la monarchie </a:t>
            </a:r>
          </a:p>
          <a:p>
            <a:pPr marL="0" indent="0" algn="just">
              <a:buNone/>
            </a:pPr>
            <a:r>
              <a:rPr lang="fr-FR" sz="2000" b="1" dirty="0"/>
              <a:t>capétienne se centre sur le pouvoir royal</a:t>
            </a:r>
            <a:r>
              <a:rPr lang="fr-FR" sz="2000" dirty="0"/>
              <a:t>, ses permanences et sur </a:t>
            </a:r>
          </a:p>
          <a:p>
            <a:pPr marL="0" indent="0" algn="just">
              <a:buNone/>
            </a:pPr>
            <a:r>
              <a:rPr lang="fr-FR" sz="2000" dirty="0"/>
              <a:t>la construction territoriale du royaume de France, y compris via </a:t>
            </a:r>
          </a:p>
          <a:p>
            <a:pPr marL="0" indent="0" algn="just">
              <a:buNone/>
            </a:pPr>
            <a:r>
              <a:rPr lang="fr-FR" sz="2000" dirty="0"/>
              <a:t>des jeux d’alliance, dont la mention permet de présenter aux élèves </a:t>
            </a:r>
          </a:p>
          <a:p>
            <a:pPr marL="0" indent="0" algn="just">
              <a:buNone/>
            </a:pPr>
            <a:r>
              <a:rPr lang="fr-FR" sz="2000" dirty="0"/>
              <a:t>quelques figures féminines importantes : Aliénor d’Aquitaine, Anne </a:t>
            </a:r>
          </a:p>
          <a:p>
            <a:pPr marL="0" indent="0" algn="just">
              <a:buNone/>
            </a:pPr>
            <a:r>
              <a:rPr lang="fr-FR" sz="2000" dirty="0"/>
              <a:t>de Bretagne, Catherine de Médicis. Les élèves découvrent ainsi des </a:t>
            </a:r>
          </a:p>
          <a:p>
            <a:pPr marL="0" indent="0" algn="just">
              <a:buNone/>
            </a:pPr>
            <a:r>
              <a:rPr lang="fr-FR" sz="2000" b="1" dirty="0"/>
              <a:t>éléments essentiels de la société féodale et du patrimoine français </a:t>
            </a:r>
            <a:r>
              <a:rPr lang="fr-FR" sz="2000" dirty="0"/>
              <a:t>et sont amenés à s’interroger sur les </a:t>
            </a:r>
            <a:r>
              <a:rPr lang="fr-FR" sz="2000" b="1" dirty="0"/>
              <a:t>liens du Royaume de France avec d’autres acteurs et d’autres espaces. </a:t>
            </a:r>
          </a:p>
        </p:txBody>
      </p:sp>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259083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Programmes et approche spiralaire</a:t>
            </a:r>
          </a:p>
        </p:txBody>
      </p:sp>
      <p:sp>
        <p:nvSpPr>
          <p:cNvPr id="3" name="Espace réservé du contenu 2"/>
          <p:cNvSpPr>
            <a:spLocks noGrp="1"/>
          </p:cNvSpPr>
          <p:nvPr>
            <p:ph idx="1"/>
          </p:nvPr>
        </p:nvSpPr>
        <p:spPr>
          <a:xfrm>
            <a:off x="179512" y="1501097"/>
            <a:ext cx="8712968" cy="4876800"/>
          </a:xfrm>
        </p:spPr>
        <p:txBody>
          <a:bodyPr>
            <a:normAutofit fontScale="92500"/>
          </a:bodyPr>
          <a:lstStyle/>
          <a:p>
            <a:r>
              <a:rPr lang="fr-FR" dirty="0"/>
              <a:t>Une </a:t>
            </a:r>
            <a:r>
              <a:rPr lang="fr-FR" b="1" dirty="0"/>
              <a:t>programmation annuelle </a:t>
            </a:r>
            <a:r>
              <a:rPr lang="fr-FR" dirty="0"/>
              <a:t>fixée du CM1 à la 6</a:t>
            </a:r>
            <a:r>
              <a:rPr lang="fr-FR" baseline="30000" dirty="0"/>
              <a:t>ème</a:t>
            </a:r>
          </a:p>
          <a:p>
            <a:r>
              <a:rPr lang="fr-FR" dirty="0"/>
              <a:t>Des </a:t>
            </a:r>
            <a:r>
              <a:rPr lang="fr-FR" b="1" dirty="0"/>
              <a:t>compétences cyclées </a:t>
            </a:r>
          </a:p>
          <a:p>
            <a:pPr marL="0" indent="0">
              <a:buNone/>
            </a:pPr>
            <a:r>
              <a:rPr lang="fr-FR" dirty="0">
                <a:solidFill>
                  <a:srgbClr val="7030A0"/>
                </a:solidFill>
              </a:rPr>
              <a:t>Se repérer dans le temps : construire des repères historiques</a:t>
            </a:r>
          </a:p>
          <a:p>
            <a:pPr marL="0" indent="0">
              <a:buNone/>
            </a:pPr>
            <a:r>
              <a:rPr lang="fr-FR" dirty="0">
                <a:solidFill>
                  <a:srgbClr val="7030A0"/>
                </a:solidFill>
              </a:rPr>
              <a:t>Se repérer dans l’espace : construire des repères géographiques</a:t>
            </a:r>
          </a:p>
          <a:p>
            <a:pPr marL="0" indent="0">
              <a:buNone/>
            </a:pPr>
            <a:r>
              <a:rPr lang="fr-FR" dirty="0">
                <a:solidFill>
                  <a:srgbClr val="7030A0"/>
                </a:solidFill>
              </a:rPr>
              <a:t>Raisonner, justifier une démarche et les choix effectués</a:t>
            </a:r>
          </a:p>
          <a:p>
            <a:pPr marL="0" indent="0">
              <a:buNone/>
            </a:pPr>
            <a:r>
              <a:rPr lang="fr-FR" dirty="0">
                <a:solidFill>
                  <a:srgbClr val="7030A0"/>
                </a:solidFill>
              </a:rPr>
              <a:t>S’informer dans le monde du numérique</a:t>
            </a:r>
          </a:p>
          <a:p>
            <a:pPr marL="0" indent="0">
              <a:buNone/>
            </a:pPr>
            <a:r>
              <a:rPr lang="fr-FR" dirty="0">
                <a:solidFill>
                  <a:srgbClr val="7030A0"/>
                </a:solidFill>
              </a:rPr>
              <a:t>Comprendre un document</a:t>
            </a:r>
          </a:p>
          <a:p>
            <a:pPr marL="0" indent="0">
              <a:buNone/>
            </a:pPr>
            <a:r>
              <a:rPr lang="fr-FR" dirty="0">
                <a:solidFill>
                  <a:srgbClr val="7030A0"/>
                </a:solidFill>
              </a:rPr>
              <a:t>Pratiquer différents langages en histoire et en géographie</a:t>
            </a:r>
          </a:p>
          <a:p>
            <a:pPr marL="0" indent="0">
              <a:buNone/>
            </a:pPr>
            <a:r>
              <a:rPr lang="fr-FR" dirty="0">
                <a:solidFill>
                  <a:srgbClr val="7030A0"/>
                </a:solidFill>
              </a:rPr>
              <a:t>Coopérer et mutualiser</a:t>
            </a:r>
          </a:p>
          <a:p>
            <a:pPr marL="0" indent="0">
              <a:buNone/>
            </a:pPr>
            <a:endParaRPr lang="fr-FR" dirty="0">
              <a:solidFill>
                <a:srgbClr val="7030A0"/>
              </a:solidFill>
            </a:endParaRPr>
          </a:p>
          <a:p>
            <a:pPr marL="0" indent="0" algn="ctr">
              <a:buNone/>
            </a:pPr>
            <a:r>
              <a:rPr lang="fr-FR" dirty="0">
                <a:solidFill>
                  <a:srgbClr val="7030A0"/>
                </a:solidFill>
              </a:rPr>
              <a:t>             </a:t>
            </a:r>
            <a:r>
              <a:rPr lang="fr-FR" b="1" dirty="0">
                <a:solidFill>
                  <a:srgbClr val="7030A0"/>
                </a:solidFill>
              </a:rPr>
              <a:t>atteindre les objectifs du cycle dans les domaines du socle commun (1 et 2 en particulier, 3 et 5)</a:t>
            </a:r>
            <a:endParaRPr lang="fr-FR" dirty="0">
              <a:solidFill>
                <a:srgbClr val="7030A0"/>
              </a:solidFill>
            </a:endParaRPr>
          </a:p>
          <a:p>
            <a:endParaRPr lang="fr-FR" baseline="30000" dirty="0"/>
          </a:p>
          <a:p>
            <a:endParaRPr lang="fr-FR" baseline="30000" dirty="0"/>
          </a:p>
          <a:p>
            <a:pPr marL="0" indent="0">
              <a:buNone/>
            </a:pPr>
            <a:endParaRPr lang="fr-FR" dirty="0"/>
          </a:p>
          <a:p>
            <a:endParaRPr lang="fr-FR" dirty="0"/>
          </a:p>
          <a:p>
            <a:endParaRPr lang="fr-FR" dirty="0"/>
          </a:p>
        </p:txBody>
      </p:sp>
      <p:sp>
        <p:nvSpPr>
          <p:cNvPr id="4" name="Flèche droite 3"/>
          <p:cNvSpPr/>
          <p:nvPr/>
        </p:nvSpPr>
        <p:spPr>
          <a:xfrm>
            <a:off x="539552" y="5600894"/>
            <a:ext cx="864096"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5"/>
          <p:cNvSpPr>
            <a:spLocks noGrp="1"/>
          </p:cNvSpPr>
          <p:nvPr>
            <p:ph type="ftr" sz="quarter" idx="11"/>
          </p:nvPr>
        </p:nvSpPr>
        <p:spPr/>
        <p:txBody>
          <a:bodyPr/>
          <a:lstStyle/>
          <a:p>
            <a:pPr algn="r"/>
            <a:endParaRPr lang="en-US" dirty="0"/>
          </a:p>
        </p:txBody>
      </p:sp>
      <p:sp>
        <p:nvSpPr>
          <p:cNvPr id="7" name="Espace réservé du numéro de diapositive 6"/>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183700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 y="188640"/>
            <a:ext cx="9106893" cy="6669360"/>
          </a:xfrm>
          <a:prstGeom prst="rect">
            <a:avLst/>
          </a:prstGeom>
        </p:spPr>
      </p:pic>
      <p:sp>
        <p:nvSpPr>
          <p:cNvPr id="3" name="Espace réservé du pied de page 2"/>
          <p:cNvSpPr>
            <a:spLocks noGrp="1"/>
          </p:cNvSpPr>
          <p:nvPr>
            <p:ph type="ftr" sz="quarter" idx="11"/>
          </p:nvPr>
        </p:nvSpPr>
        <p:spPr/>
        <p:txBody>
          <a:bodyPr/>
          <a:lstStyle/>
          <a:p>
            <a:pPr algn="r"/>
            <a:endParaRPr lang="en-US"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221297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3"/>
          <p:cNvSpPr/>
          <p:nvPr/>
        </p:nvSpPr>
        <p:spPr>
          <a:xfrm>
            <a:off x="1835696" y="0"/>
            <a:ext cx="5075944" cy="692696"/>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400" strike="noStrike" dirty="0">
                <a:solidFill>
                  <a:srgbClr val="FFFFFF"/>
                </a:solidFill>
                <a:latin typeface="Calibri"/>
                <a:ea typeface="DejaVu Sans"/>
              </a:rPr>
              <a:t>Schéma général de la démarche</a:t>
            </a:r>
            <a:endParaRPr dirty="0"/>
          </a:p>
        </p:txBody>
      </p:sp>
      <p:sp>
        <p:nvSpPr>
          <p:cNvPr id="5" name="Ellipse 4"/>
          <p:cNvSpPr/>
          <p:nvPr/>
        </p:nvSpPr>
        <p:spPr>
          <a:xfrm>
            <a:off x="191787" y="2364519"/>
            <a:ext cx="2520280" cy="2370044"/>
          </a:xfrm>
          <a:prstGeom prst="ellipse">
            <a:avLst/>
          </a:prstGeom>
        </p:spPr>
        <p:style>
          <a:lnRef idx="1">
            <a:schemeClr val="accent1"/>
          </a:lnRef>
          <a:fillRef idx="1002">
            <a:schemeClr val="dk2"/>
          </a:fillRef>
          <a:effectRef idx="1">
            <a:schemeClr val="accent1"/>
          </a:effectRef>
          <a:fontRef idx="minor">
            <a:schemeClr val="dk1"/>
          </a:fontRef>
        </p:style>
        <p:txBody>
          <a:bodyPr rtlCol="0" anchor="ctr"/>
          <a:lstStyle/>
          <a:p>
            <a:pPr algn="ctr"/>
            <a:endParaRPr lang="fr-FR"/>
          </a:p>
        </p:txBody>
      </p:sp>
      <p:sp>
        <p:nvSpPr>
          <p:cNvPr id="6" name="CustomShape 2"/>
          <p:cNvSpPr/>
          <p:nvPr/>
        </p:nvSpPr>
        <p:spPr>
          <a:xfrm>
            <a:off x="341415" y="2503014"/>
            <a:ext cx="2221024" cy="2168096"/>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90000"/>
              </a:lnSpc>
            </a:pPr>
            <a:r>
              <a:rPr lang="fr-FR" sz="2000" b="1" dirty="0">
                <a:solidFill>
                  <a:srgbClr val="FFFFFF"/>
                </a:solidFill>
                <a:latin typeface="Calibri"/>
                <a:ea typeface="DejaVu Sans"/>
              </a:rPr>
              <a:t>ENLUMINURE </a:t>
            </a:r>
          </a:p>
          <a:p>
            <a:pPr algn="ctr">
              <a:lnSpc>
                <a:spcPct val="90000"/>
              </a:lnSpc>
            </a:pPr>
            <a:r>
              <a:rPr lang="fr-FR" b="1" dirty="0">
                <a:solidFill>
                  <a:srgbClr val="FFFFFF"/>
                </a:solidFill>
                <a:latin typeface="Calibri"/>
                <a:ea typeface="DejaVu Sans"/>
              </a:rPr>
              <a:t>de </a:t>
            </a:r>
            <a:r>
              <a:rPr lang="fr-FR" b="1" dirty="0" err="1">
                <a:solidFill>
                  <a:srgbClr val="FFFFFF"/>
                </a:solidFill>
                <a:latin typeface="Calibri"/>
                <a:ea typeface="DejaVu Sans"/>
              </a:rPr>
              <a:t>Mahiet</a:t>
            </a:r>
            <a:endParaRPr lang="fr-FR" b="1" dirty="0">
              <a:solidFill>
                <a:srgbClr val="FFFFFF"/>
              </a:solidFill>
              <a:latin typeface="Calibri"/>
              <a:ea typeface="DejaVu Sans"/>
            </a:endParaRPr>
          </a:p>
          <a:p>
            <a:pPr algn="ctr">
              <a:lnSpc>
                <a:spcPct val="90000"/>
              </a:lnSpc>
            </a:pPr>
            <a:r>
              <a:rPr lang="fr-FR" b="1" dirty="0">
                <a:solidFill>
                  <a:srgbClr val="FFFFFF"/>
                </a:solidFill>
                <a:latin typeface="Calibri"/>
                <a:ea typeface="DejaVu Sans"/>
              </a:rPr>
              <a:t>tirée du manuscrit </a:t>
            </a:r>
          </a:p>
          <a:p>
            <a:pPr algn="ctr">
              <a:lnSpc>
                <a:spcPct val="90000"/>
              </a:lnSpc>
            </a:pPr>
            <a:r>
              <a:rPr lang="fr-FR" b="1" dirty="0">
                <a:solidFill>
                  <a:srgbClr val="FFFFFF"/>
                </a:solidFill>
                <a:latin typeface="Calibri"/>
                <a:ea typeface="DejaVu Sans"/>
              </a:rPr>
              <a:t>« Vie et miracles de </a:t>
            </a:r>
          </a:p>
          <a:p>
            <a:pPr algn="ctr">
              <a:lnSpc>
                <a:spcPct val="90000"/>
              </a:lnSpc>
            </a:pPr>
            <a:r>
              <a:rPr lang="fr-FR" b="1" dirty="0">
                <a:solidFill>
                  <a:srgbClr val="FFFFFF"/>
                </a:solidFill>
                <a:latin typeface="Calibri"/>
                <a:ea typeface="DejaVu Sans"/>
              </a:rPr>
              <a:t>St Louis », Guillaume de Saint-</a:t>
            </a:r>
            <a:r>
              <a:rPr lang="fr-FR" b="1" dirty="0" err="1">
                <a:solidFill>
                  <a:srgbClr val="FFFFFF"/>
                </a:solidFill>
                <a:latin typeface="Calibri"/>
                <a:ea typeface="DejaVu Sans"/>
              </a:rPr>
              <a:t>Pathus</a:t>
            </a:r>
            <a:r>
              <a:rPr lang="fr-FR" b="1" dirty="0">
                <a:solidFill>
                  <a:srgbClr val="FFFFFF"/>
                </a:solidFill>
                <a:latin typeface="Calibri"/>
                <a:ea typeface="DejaVu Sans"/>
              </a:rPr>
              <a:t>, </a:t>
            </a:r>
          </a:p>
          <a:p>
            <a:pPr algn="ctr">
              <a:lnSpc>
                <a:spcPct val="90000"/>
              </a:lnSpc>
            </a:pPr>
            <a:r>
              <a:rPr lang="fr-FR" b="1" dirty="0">
                <a:solidFill>
                  <a:srgbClr val="FFFFFF"/>
                </a:solidFill>
                <a:latin typeface="Calibri"/>
                <a:ea typeface="DejaVu Sans"/>
              </a:rPr>
              <a:t>1330-1350 </a:t>
            </a:r>
            <a:endParaRPr dirty="0"/>
          </a:p>
        </p:txBody>
      </p:sp>
      <p:sp>
        <p:nvSpPr>
          <p:cNvPr id="7" name="Rectangle à coins arrondis 6"/>
          <p:cNvSpPr/>
          <p:nvPr/>
        </p:nvSpPr>
        <p:spPr>
          <a:xfrm>
            <a:off x="388488" y="824979"/>
            <a:ext cx="1908212" cy="7914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8" name="Rectangle à coins arrondis 7"/>
          <p:cNvSpPr/>
          <p:nvPr/>
        </p:nvSpPr>
        <p:spPr>
          <a:xfrm>
            <a:off x="341415" y="4950636"/>
            <a:ext cx="1908212" cy="10706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CustomShape 8"/>
          <p:cNvSpPr/>
          <p:nvPr/>
        </p:nvSpPr>
        <p:spPr>
          <a:xfrm>
            <a:off x="368543" y="881755"/>
            <a:ext cx="1881084" cy="973955"/>
          </a:xfrm>
          <a:prstGeom prst="rect">
            <a:avLst/>
          </a:prstGeom>
          <a:noFill/>
          <a:ln>
            <a:noFill/>
          </a:ln>
        </p:spPr>
        <p:style>
          <a:lnRef idx="0">
            <a:scrgbClr r="0" g="0" b="0"/>
          </a:lnRef>
          <a:fillRef idx="0">
            <a:scrgbClr r="0" g="0" b="0"/>
          </a:fillRef>
          <a:effectRef idx="0">
            <a:scrgbClr r="0" g="0" b="0"/>
          </a:effectRef>
          <a:fontRef idx="minor"/>
        </p:style>
        <p:txBody>
          <a:bodyPr lIns="30600" tIns="30600" rIns="30600" bIns="30600"/>
          <a:lstStyle/>
          <a:p>
            <a:pPr algn="ctr">
              <a:lnSpc>
                <a:spcPct val="90000"/>
              </a:lnSpc>
            </a:pPr>
            <a:r>
              <a:rPr lang="fr-FR" sz="2000" b="1" u="sng" strike="noStrike" dirty="0">
                <a:solidFill>
                  <a:srgbClr val="FFFFFF"/>
                </a:solidFill>
                <a:latin typeface="Calibri"/>
                <a:ea typeface="DejaVu Sans"/>
              </a:rPr>
              <a:t>Qu’est-ce que je vois ?</a:t>
            </a:r>
            <a:endParaRPr dirty="0"/>
          </a:p>
        </p:txBody>
      </p:sp>
      <p:sp>
        <p:nvSpPr>
          <p:cNvPr id="11" name="CustomShape 3"/>
          <p:cNvSpPr/>
          <p:nvPr/>
        </p:nvSpPr>
        <p:spPr>
          <a:xfrm>
            <a:off x="329342" y="4360418"/>
            <a:ext cx="1908212" cy="2140508"/>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nchor="ctr"/>
          <a:lstStyle/>
          <a:p>
            <a:pPr algn="ctr">
              <a:lnSpc>
                <a:spcPct val="90000"/>
              </a:lnSpc>
            </a:pPr>
            <a:r>
              <a:rPr lang="fr-FR" sz="2000" b="1" u="sng" strike="noStrike" dirty="0">
                <a:solidFill>
                  <a:srgbClr val="FFFFFF"/>
                </a:solidFill>
                <a:latin typeface="Calibri"/>
                <a:ea typeface="DejaVu Sans"/>
              </a:rPr>
              <a:t>Qu’est-ce que ça raconte ?</a:t>
            </a:r>
            <a:endParaRPr dirty="0"/>
          </a:p>
        </p:txBody>
      </p:sp>
      <p:sp>
        <p:nvSpPr>
          <p:cNvPr id="12" name="Rectangle à coins arrondis 11"/>
          <p:cNvSpPr/>
          <p:nvPr/>
        </p:nvSpPr>
        <p:spPr>
          <a:xfrm>
            <a:off x="2712067" y="1083259"/>
            <a:ext cx="2448272" cy="5298069"/>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fr-FR"/>
          </a:p>
        </p:txBody>
      </p:sp>
      <p:sp>
        <p:nvSpPr>
          <p:cNvPr id="13" name="CustomShape 10"/>
          <p:cNvSpPr/>
          <p:nvPr/>
        </p:nvSpPr>
        <p:spPr>
          <a:xfrm>
            <a:off x="2785640" y="1258391"/>
            <a:ext cx="2301126" cy="4172281"/>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nSpc>
                <a:spcPct val="90000"/>
              </a:lnSpc>
            </a:pPr>
            <a:r>
              <a:rPr lang="fr-FR" b="1" dirty="0">
                <a:solidFill>
                  <a:srgbClr val="FFFFFF"/>
                </a:solidFill>
                <a:latin typeface="Calibri"/>
                <a:ea typeface="DejaVu Sans"/>
              </a:rPr>
              <a:t>ELEMENTS PLASTIQUES ET </a:t>
            </a:r>
          </a:p>
          <a:p>
            <a:pPr>
              <a:lnSpc>
                <a:spcPct val="90000"/>
              </a:lnSpc>
            </a:pPr>
            <a:r>
              <a:rPr lang="fr-FR" b="1" dirty="0">
                <a:solidFill>
                  <a:srgbClr val="FFFFFF"/>
                </a:solidFill>
                <a:latin typeface="Calibri"/>
                <a:ea typeface="DejaVu Sans"/>
              </a:rPr>
              <a:t>SENSIBLES DE L’OEUVRE</a:t>
            </a:r>
          </a:p>
          <a:p>
            <a:pPr>
              <a:lnSpc>
                <a:spcPct val="90000"/>
              </a:lnSpc>
            </a:pPr>
            <a:r>
              <a:rPr lang="fr-FR" b="1" dirty="0">
                <a:solidFill>
                  <a:srgbClr val="FFFFFF"/>
                </a:solidFill>
                <a:latin typeface="Calibri"/>
                <a:ea typeface="DejaVu Sans"/>
              </a:rPr>
              <a:t>-Les proportions ne sont pas respectées.</a:t>
            </a:r>
          </a:p>
          <a:p>
            <a:pPr>
              <a:lnSpc>
                <a:spcPct val="90000"/>
              </a:lnSpc>
            </a:pPr>
            <a:r>
              <a:rPr lang="fr-FR" b="1" dirty="0">
                <a:solidFill>
                  <a:srgbClr val="FFFFFF"/>
                </a:solidFill>
                <a:latin typeface="Calibri"/>
                <a:ea typeface="DejaVu Sans"/>
              </a:rPr>
              <a:t>-Il y a peu de couleurs et la couleur « or » est très employée....</a:t>
            </a:r>
          </a:p>
          <a:p>
            <a:pPr>
              <a:lnSpc>
                <a:spcPct val="90000"/>
              </a:lnSpc>
            </a:pPr>
            <a:endParaRPr lang="fr-FR" b="1" dirty="0">
              <a:solidFill>
                <a:srgbClr val="FFFFFF"/>
              </a:solidFill>
              <a:latin typeface="Calibri"/>
              <a:ea typeface="DejaVu Sans"/>
            </a:endParaRPr>
          </a:p>
          <a:p>
            <a:pPr>
              <a:lnSpc>
                <a:spcPct val="90000"/>
              </a:lnSpc>
            </a:pPr>
            <a:r>
              <a:rPr lang="fr-FR" b="1" dirty="0">
                <a:solidFill>
                  <a:srgbClr val="FFFFFF"/>
                </a:solidFill>
                <a:latin typeface="Calibri"/>
                <a:ea typeface="DejaVu Sans"/>
              </a:rPr>
              <a:t>LA SCENE REPRESENTEE</a:t>
            </a:r>
          </a:p>
          <a:p>
            <a:pPr>
              <a:lnSpc>
                <a:spcPct val="90000"/>
              </a:lnSpc>
            </a:pPr>
            <a:r>
              <a:rPr lang="fr-FR" b="1" dirty="0">
                <a:solidFill>
                  <a:srgbClr val="FFFFFF"/>
                </a:solidFill>
                <a:latin typeface="Calibri"/>
                <a:ea typeface="DejaVu Sans"/>
              </a:rPr>
              <a:t>-Des bateaux sont représentés avec des </a:t>
            </a:r>
          </a:p>
          <a:p>
            <a:pPr>
              <a:lnSpc>
                <a:spcPct val="90000"/>
              </a:lnSpc>
            </a:pPr>
            <a:r>
              <a:rPr lang="fr-FR" b="1" dirty="0">
                <a:solidFill>
                  <a:srgbClr val="FFFFFF"/>
                </a:solidFill>
                <a:latin typeface="Calibri"/>
                <a:ea typeface="DejaVu Sans"/>
              </a:rPr>
              <a:t>personnages </a:t>
            </a:r>
          </a:p>
          <a:p>
            <a:pPr>
              <a:lnSpc>
                <a:spcPct val="90000"/>
              </a:lnSpc>
            </a:pPr>
            <a:r>
              <a:rPr lang="fr-FR" b="1" dirty="0">
                <a:solidFill>
                  <a:srgbClr val="FFFFFF"/>
                </a:solidFill>
                <a:latin typeface="Calibri"/>
                <a:ea typeface="DejaVu Sans"/>
              </a:rPr>
              <a:t>-A l’intérieur</a:t>
            </a:r>
          </a:p>
          <a:p>
            <a:pPr>
              <a:lnSpc>
                <a:spcPct val="90000"/>
              </a:lnSpc>
            </a:pPr>
            <a:r>
              <a:rPr lang="fr-FR" b="1" dirty="0">
                <a:solidFill>
                  <a:srgbClr val="FFFFFF"/>
                </a:solidFill>
                <a:latin typeface="Calibri"/>
                <a:ea typeface="DejaVu Sans"/>
              </a:rPr>
              <a:t>certains portent </a:t>
            </a:r>
          </a:p>
          <a:p>
            <a:pPr>
              <a:lnSpc>
                <a:spcPct val="90000"/>
              </a:lnSpc>
            </a:pPr>
            <a:r>
              <a:rPr lang="fr-FR" b="1" dirty="0">
                <a:solidFill>
                  <a:srgbClr val="FFFFFF"/>
                </a:solidFill>
                <a:latin typeface="Calibri"/>
                <a:ea typeface="DejaVu Sans"/>
              </a:rPr>
              <a:t>des armes, d’autres…</a:t>
            </a:r>
          </a:p>
          <a:p>
            <a:pPr>
              <a:lnSpc>
                <a:spcPct val="90000"/>
              </a:lnSpc>
            </a:pPr>
            <a:r>
              <a:rPr lang="fr-FR" b="1" dirty="0">
                <a:solidFill>
                  <a:srgbClr val="FFFFFF"/>
                </a:solidFill>
                <a:latin typeface="Calibri"/>
                <a:ea typeface="DejaVu Sans"/>
              </a:rPr>
              <a:t>-Les bateaux sont </a:t>
            </a:r>
          </a:p>
          <a:p>
            <a:pPr>
              <a:lnSpc>
                <a:spcPct val="90000"/>
              </a:lnSpc>
            </a:pPr>
            <a:r>
              <a:rPr lang="fr-FR" b="1" dirty="0">
                <a:solidFill>
                  <a:srgbClr val="FFFFFF"/>
                </a:solidFill>
                <a:latin typeface="Calibri"/>
                <a:ea typeface="DejaVu Sans"/>
              </a:rPr>
              <a:t>à voiles...</a:t>
            </a:r>
          </a:p>
        </p:txBody>
      </p:sp>
      <p:sp>
        <p:nvSpPr>
          <p:cNvPr id="14" name="Rectangle à coins arrondis 13"/>
          <p:cNvSpPr/>
          <p:nvPr/>
        </p:nvSpPr>
        <p:spPr>
          <a:xfrm>
            <a:off x="5292080" y="1009402"/>
            <a:ext cx="1836824" cy="5346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13"/>
          <p:cNvSpPr/>
          <p:nvPr/>
        </p:nvSpPr>
        <p:spPr>
          <a:xfrm>
            <a:off x="5238384" y="1039229"/>
            <a:ext cx="1944216" cy="2302920"/>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gn="ctr">
              <a:lnSpc>
                <a:spcPct val="90000"/>
              </a:lnSpc>
            </a:pPr>
            <a:r>
              <a:rPr lang="fr-FR" sz="2000" b="1" dirty="0">
                <a:solidFill>
                  <a:srgbClr val="FFFFFF"/>
                </a:solidFill>
                <a:latin typeface="Calibri"/>
                <a:ea typeface="DejaVu Sans"/>
              </a:rPr>
              <a:t>SE POSER DES </a:t>
            </a:r>
          </a:p>
          <a:p>
            <a:pPr algn="ctr">
              <a:lnSpc>
                <a:spcPct val="90000"/>
              </a:lnSpc>
            </a:pPr>
            <a:r>
              <a:rPr lang="fr-FR" sz="2000" b="1" dirty="0">
                <a:solidFill>
                  <a:srgbClr val="FFFFFF"/>
                </a:solidFill>
                <a:latin typeface="Calibri"/>
                <a:ea typeface="DejaVu Sans"/>
              </a:rPr>
              <a:t>QUESTIONS</a:t>
            </a:r>
          </a:p>
          <a:p>
            <a:pPr algn="ctr">
              <a:lnSpc>
                <a:spcPct val="90000"/>
              </a:lnSpc>
            </a:pPr>
            <a:r>
              <a:rPr lang="fr-FR" sz="2000" b="1" dirty="0">
                <a:solidFill>
                  <a:srgbClr val="FFFFFF"/>
                </a:solidFill>
                <a:latin typeface="Calibri"/>
                <a:ea typeface="DejaVu Sans"/>
              </a:rPr>
              <a:t>Est-ce  que</a:t>
            </a:r>
          </a:p>
          <a:p>
            <a:pPr algn="ctr">
              <a:lnSpc>
                <a:spcPct val="90000"/>
              </a:lnSpc>
            </a:pPr>
            <a:r>
              <a:rPr lang="fr-FR" sz="2000" b="1" dirty="0">
                <a:solidFill>
                  <a:srgbClr val="FFFFFF"/>
                </a:solidFill>
                <a:latin typeface="Calibri"/>
                <a:ea typeface="DejaVu Sans"/>
              </a:rPr>
              <a:t>c’est  vraiment</a:t>
            </a:r>
          </a:p>
          <a:p>
            <a:pPr algn="ctr">
              <a:lnSpc>
                <a:spcPct val="90000"/>
              </a:lnSpc>
            </a:pPr>
            <a:r>
              <a:rPr lang="fr-FR" sz="2000" b="1" dirty="0">
                <a:solidFill>
                  <a:srgbClr val="FFFFFF"/>
                </a:solidFill>
                <a:latin typeface="Calibri"/>
                <a:ea typeface="DejaVu Sans"/>
              </a:rPr>
              <a:t>avec  de  la</a:t>
            </a:r>
          </a:p>
          <a:p>
            <a:pPr algn="ctr">
              <a:lnSpc>
                <a:spcPct val="90000"/>
              </a:lnSpc>
            </a:pPr>
            <a:r>
              <a:rPr lang="fr-FR" sz="2000" b="1" dirty="0">
                <a:solidFill>
                  <a:srgbClr val="FFFFFF"/>
                </a:solidFill>
                <a:latin typeface="Calibri"/>
                <a:ea typeface="DejaVu Sans"/>
              </a:rPr>
              <a:t>peinture  en</a:t>
            </a:r>
          </a:p>
          <a:p>
            <a:pPr algn="ctr">
              <a:lnSpc>
                <a:spcPct val="90000"/>
              </a:lnSpc>
            </a:pPr>
            <a:r>
              <a:rPr lang="fr-FR" sz="2000" b="1" dirty="0">
                <a:solidFill>
                  <a:srgbClr val="FFFFFF"/>
                </a:solidFill>
                <a:latin typeface="Calibri"/>
                <a:ea typeface="DejaVu Sans"/>
              </a:rPr>
              <a:t>or?</a:t>
            </a:r>
          </a:p>
          <a:p>
            <a:pPr algn="ctr">
              <a:lnSpc>
                <a:spcPct val="90000"/>
              </a:lnSpc>
            </a:pPr>
            <a:r>
              <a:rPr lang="fr-FR" sz="2000" b="1" dirty="0">
                <a:solidFill>
                  <a:srgbClr val="FFFFFF"/>
                </a:solidFill>
                <a:latin typeface="Calibri"/>
                <a:ea typeface="DejaVu Sans"/>
              </a:rPr>
              <a:t>Pourquoi  ils</a:t>
            </a:r>
          </a:p>
          <a:p>
            <a:pPr algn="ctr">
              <a:lnSpc>
                <a:spcPct val="90000"/>
              </a:lnSpc>
            </a:pPr>
            <a:r>
              <a:rPr lang="fr-FR" sz="2000" b="1" dirty="0">
                <a:solidFill>
                  <a:srgbClr val="FFFFFF"/>
                </a:solidFill>
                <a:latin typeface="Calibri"/>
                <a:ea typeface="DejaVu Sans"/>
              </a:rPr>
              <a:t>dessinaient</a:t>
            </a:r>
          </a:p>
          <a:p>
            <a:pPr algn="ctr">
              <a:lnSpc>
                <a:spcPct val="90000"/>
              </a:lnSpc>
            </a:pPr>
            <a:r>
              <a:rPr lang="fr-FR" sz="2000" b="1" dirty="0">
                <a:solidFill>
                  <a:srgbClr val="FFFFFF"/>
                </a:solidFill>
                <a:latin typeface="Calibri"/>
                <a:ea typeface="DejaVu Sans"/>
              </a:rPr>
              <a:t>mal ?</a:t>
            </a:r>
          </a:p>
          <a:p>
            <a:pPr algn="ctr">
              <a:lnSpc>
                <a:spcPct val="90000"/>
              </a:lnSpc>
            </a:pPr>
            <a:r>
              <a:rPr lang="fr-FR" sz="2000" b="1" dirty="0">
                <a:solidFill>
                  <a:srgbClr val="FFFFFF"/>
                </a:solidFill>
                <a:latin typeface="Calibri"/>
                <a:ea typeface="DejaVu Sans"/>
              </a:rPr>
              <a:t>Qui  sont  ces</a:t>
            </a:r>
          </a:p>
          <a:p>
            <a:pPr algn="ctr">
              <a:lnSpc>
                <a:spcPct val="90000"/>
              </a:lnSpc>
            </a:pPr>
            <a:r>
              <a:rPr lang="fr-FR" sz="2000" b="1" dirty="0">
                <a:solidFill>
                  <a:srgbClr val="FFFFFF"/>
                </a:solidFill>
                <a:latin typeface="Calibri"/>
                <a:ea typeface="DejaVu Sans"/>
              </a:rPr>
              <a:t>personnages ?</a:t>
            </a:r>
          </a:p>
          <a:p>
            <a:pPr algn="ctr">
              <a:lnSpc>
                <a:spcPct val="90000"/>
              </a:lnSpc>
            </a:pPr>
            <a:r>
              <a:rPr lang="fr-FR" sz="2000" b="1" dirty="0">
                <a:solidFill>
                  <a:srgbClr val="FFFFFF"/>
                </a:solidFill>
                <a:latin typeface="Calibri"/>
                <a:ea typeface="DejaVu Sans"/>
              </a:rPr>
              <a:t>Où vont-ils ?</a:t>
            </a:r>
          </a:p>
          <a:p>
            <a:pPr algn="ctr">
              <a:lnSpc>
                <a:spcPct val="90000"/>
              </a:lnSpc>
            </a:pPr>
            <a:r>
              <a:rPr lang="fr-FR" sz="2000" b="1" dirty="0">
                <a:solidFill>
                  <a:srgbClr val="FFFFFF"/>
                </a:solidFill>
                <a:latin typeface="Calibri"/>
                <a:ea typeface="DejaVu Sans"/>
              </a:rPr>
              <a:t>Font-ils  la</a:t>
            </a:r>
          </a:p>
          <a:p>
            <a:pPr algn="ctr">
              <a:lnSpc>
                <a:spcPct val="90000"/>
              </a:lnSpc>
            </a:pPr>
            <a:r>
              <a:rPr lang="fr-FR" sz="2000" b="1" dirty="0">
                <a:solidFill>
                  <a:srgbClr val="FFFFFF"/>
                </a:solidFill>
                <a:latin typeface="Calibri"/>
                <a:ea typeface="DejaVu Sans"/>
              </a:rPr>
              <a:t>guerre ? </a:t>
            </a:r>
          </a:p>
          <a:p>
            <a:pPr algn="ctr">
              <a:lnSpc>
                <a:spcPct val="90000"/>
              </a:lnSpc>
            </a:pPr>
            <a:r>
              <a:rPr lang="fr-FR" sz="2000" b="1" dirty="0">
                <a:solidFill>
                  <a:srgbClr val="FFFFFF"/>
                </a:solidFill>
                <a:latin typeface="Calibri"/>
                <a:ea typeface="DejaVu Sans"/>
              </a:rPr>
              <a:t>EMETTRE DES </a:t>
            </a:r>
          </a:p>
          <a:p>
            <a:pPr algn="ctr">
              <a:lnSpc>
                <a:spcPct val="90000"/>
              </a:lnSpc>
            </a:pPr>
            <a:r>
              <a:rPr lang="fr-FR" sz="2000" b="1" dirty="0">
                <a:solidFill>
                  <a:srgbClr val="FFFFFF"/>
                </a:solidFill>
                <a:latin typeface="Calibri"/>
                <a:ea typeface="DejaVu Sans"/>
              </a:rPr>
              <a:t>HYPOTHESES POUR Y REPONDRE</a:t>
            </a:r>
            <a:endParaRPr dirty="0"/>
          </a:p>
        </p:txBody>
      </p:sp>
      <p:sp>
        <p:nvSpPr>
          <p:cNvPr id="16" name="Rectangle à coins arrondis 15"/>
          <p:cNvSpPr/>
          <p:nvPr/>
        </p:nvSpPr>
        <p:spPr>
          <a:xfrm>
            <a:off x="7196473" y="1652933"/>
            <a:ext cx="1840023" cy="364827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16"/>
          <p:cNvSpPr/>
          <p:nvPr/>
        </p:nvSpPr>
        <p:spPr>
          <a:xfrm>
            <a:off x="7251971" y="1652933"/>
            <a:ext cx="1640509" cy="2079360"/>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gn="ctr">
              <a:lnSpc>
                <a:spcPct val="90000"/>
              </a:lnSpc>
            </a:pPr>
            <a:r>
              <a:rPr lang="fr-FR" b="1" dirty="0">
                <a:solidFill>
                  <a:srgbClr val="FFFFFF"/>
                </a:solidFill>
                <a:latin typeface="Calibri"/>
                <a:ea typeface="DejaVu Sans"/>
              </a:rPr>
              <a:t>RECHERCHER </a:t>
            </a:r>
          </a:p>
          <a:p>
            <a:pPr algn="ctr">
              <a:lnSpc>
                <a:spcPct val="90000"/>
              </a:lnSpc>
            </a:pPr>
            <a:r>
              <a:rPr lang="fr-FR" b="1" dirty="0">
                <a:solidFill>
                  <a:srgbClr val="FFFFFF"/>
                </a:solidFill>
                <a:latin typeface="Calibri"/>
                <a:ea typeface="DejaVu Sans"/>
              </a:rPr>
              <a:t>ET VERIFIER</a:t>
            </a:r>
          </a:p>
          <a:p>
            <a:pPr algn="ctr">
              <a:lnSpc>
                <a:spcPct val="90000"/>
              </a:lnSpc>
            </a:pPr>
            <a:r>
              <a:rPr lang="fr-FR" b="1" dirty="0">
                <a:solidFill>
                  <a:srgbClr val="FFFFFF"/>
                </a:solidFill>
                <a:latin typeface="Calibri"/>
                <a:ea typeface="DejaVu Sans"/>
              </a:rPr>
              <a:t>(manuels,</a:t>
            </a:r>
          </a:p>
          <a:p>
            <a:pPr algn="ctr">
              <a:lnSpc>
                <a:spcPct val="90000"/>
              </a:lnSpc>
            </a:pPr>
            <a:r>
              <a:rPr lang="fr-FR" b="1" dirty="0">
                <a:solidFill>
                  <a:srgbClr val="FFFFFF"/>
                </a:solidFill>
                <a:latin typeface="Calibri"/>
                <a:ea typeface="DejaVu Sans"/>
              </a:rPr>
              <a:t>livres,  albums,</a:t>
            </a:r>
          </a:p>
          <a:p>
            <a:pPr algn="ctr">
              <a:lnSpc>
                <a:spcPct val="90000"/>
              </a:lnSpc>
            </a:pPr>
            <a:r>
              <a:rPr lang="fr-FR" b="1" dirty="0">
                <a:solidFill>
                  <a:srgbClr val="FFFFFF"/>
                </a:solidFill>
                <a:latin typeface="Calibri"/>
                <a:ea typeface="DejaVu Sans"/>
              </a:rPr>
              <a:t>sites web…)</a:t>
            </a:r>
          </a:p>
          <a:p>
            <a:pPr algn="ctr">
              <a:lnSpc>
                <a:spcPct val="90000"/>
              </a:lnSpc>
            </a:pPr>
            <a:r>
              <a:rPr lang="fr-FR" b="1" dirty="0">
                <a:solidFill>
                  <a:srgbClr val="FFFFFF"/>
                </a:solidFill>
                <a:latin typeface="Calibri"/>
                <a:ea typeface="DejaVu Sans"/>
              </a:rPr>
              <a:t>l’enluminure,</a:t>
            </a:r>
          </a:p>
          <a:p>
            <a:pPr algn="ctr">
              <a:lnSpc>
                <a:spcPct val="90000"/>
              </a:lnSpc>
            </a:pPr>
            <a:r>
              <a:rPr lang="fr-FR" b="1" dirty="0">
                <a:solidFill>
                  <a:srgbClr val="FFFFFF"/>
                </a:solidFill>
                <a:latin typeface="Calibri"/>
                <a:ea typeface="DejaVu Sans"/>
              </a:rPr>
              <a:t>contextualiser</a:t>
            </a:r>
          </a:p>
          <a:p>
            <a:pPr algn="ctr">
              <a:lnSpc>
                <a:spcPct val="90000"/>
              </a:lnSpc>
            </a:pPr>
            <a:r>
              <a:rPr lang="fr-FR" b="1" dirty="0">
                <a:solidFill>
                  <a:srgbClr val="FFFFFF"/>
                </a:solidFill>
                <a:latin typeface="Calibri"/>
                <a:ea typeface="DejaVu Sans"/>
              </a:rPr>
              <a:t>l’enluminure</a:t>
            </a:r>
          </a:p>
          <a:p>
            <a:pPr algn="ctr">
              <a:lnSpc>
                <a:spcPct val="90000"/>
              </a:lnSpc>
            </a:pPr>
            <a:r>
              <a:rPr lang="fr-FR" b="1" dirty="0">
                <a:solidFill>
                  <a:srgbClr val="FFFFFF"/>
                </a:solidFill>
                <a:latin typeface="Calibri"/>
                <a:ea typeface="DejaVu Sans"/>
              </a:rPr>
              <a:t>présentée,</a:t>
            </a:r>
          </a:p>
          <a:p>
            <a:pPr algn="ctr">
              <a:lnSpc>
                <a:spcPct val="90000"/>
              </a:lnSpc>
            </a:pPr>
            <a:r>
              <a:rPr lang="fr-FR" b="1" dirty="0">
                <a:solidFill>
                  <a:srgbClr val="FFFFFF"/>
                </a:solidFill>
                <a:latin typeface="Calibri"/>
                <a:ea typeface="DejaVu Sans"/>
              </a:rPr>
              <a:t>déterminer  le</a:t>
            </a:r>
          </a:p>
          <a:p>
            <a:pPr algn="ctr">
              <a:lnSpc>
                <a:spcPct val="90000"/>
              </a:lnSpc>
            </a:pPr>
            <a:r>
              <a:rPr lang="fr-FR" b="1" dirty="0">
                <a:solidFill>
                  <a:srgbClr val="FFFFFF"/>
                </a:solidFill>
                <a:latin typeface="Calibri"/>
                <a:ea typeface="DejaVu Sans"/>
              </a:rPr>
              <a:t>statut  des</a:t>
            </a:r>
          </a:p>
          <a:p>
            <a:pPr algn="ctr">
              <a:lnSpc>
                <a:spcPct val="90000"/>
              </a:lnSpc>
            </a:pPr>
            <a:r>
              <a:rPr lang="fr-FR" b="1" dirty="0">
                <a:solidFill>
                  <a:srgbClr val="FFFFFF"/>
                </a:solidFill>
                <a:latin typeface="Calibri"/>
                <a:ea typeface="DejaVu Sans"/>
              </a:rPr>
              <a:t>personnages,</a:t>
            </a:r>
          </a:p>
          <a:p>
            <a:pPr algn="ctr">
              <a:lnSpc>
                <a:spcPct val="90000"/>
              </a:lnSpc>
            </a:pPr>
            <a:r>
              <a:rPr lang="fr-FR" b="1" dirty="0">
                <a:solidFill>
                  <a:srgbClr val="FFFFFF"/>
                </a:solidFill>
                <a:latin typeface="Calibri"/>
                <a:ea typeface="DejaVu Sans"/>
              </a:rPr>
              <a:t>le  but  du</a:t>
            </a:r>
          </a:p>
          <a:p>
            <a:pPr algn="ctr">
              <a:lnSpc>
                <a:spcPct val="90000"/>
              </a:lnSpc>
            </a:pPr>
            <a:r>
              <a:rPr lang="fr-FR" b="1" dirty="0">
                <a:solidFill>
                  <a:srgbClr val="FFFFFF"/>
                </a:solidFill>
                <a:latin typeface="Calibri"/>
                <a:ea typeface="DejaVu Sans"/>
              </a:rPr>
              <a:t>déplacement… </a:t>
            </a:r>
            <a:endParaRP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87" y="1616443"/>
            <a:ext cx="1060631" cy="917946"/>
          </a:xfrm>
          <a:prstGeom prst="rect">
            <a:avLst/>
          </a:prstGeom>
        </p:spPr>
      </p:pic>
      <p:sp>
        <p:nvSpPr>
          <p:cNvPr id="9" name="Forme libre 8"/>
          <p:cNvSpPr/>
          <p:nvPr/>
        </p:nvSpPr>
        <p:spPr>
          <a:xfrm>
            <a:off x="1384734" y="1537855"/>
            <a:ext cx="1330757" cy="831272"/>
          </a:xfrm>
          <a:custGeom>
            <a:avLst/>
            <a:gdLst>
              <a:gd name="connsiteX0" fmla="*/ 97702 w 1330757"/>
              <a:gd name="connsiteY0" fmla="*/ 831272 h 831272"/>
              <a:gd name="connsiteX1" fmla="*/ 125411 w 1330757"/>
              <a:gd name="connsiteY1" fmla="*/ 166254 h 831272"/>
              <a:gd name="connsiteX2" fmla="*/ 1330757 w 1330757"/>
              <a:gd name="connsiteY2" fmla="*/ 0 h 831272"/>
              <a:gd name="connsiteX3" fmla="*/ 1330757 w 1330757"/>
              <a:gd name="connsiteY3" fmla="*/ 0 h 831272"/>
            </a:gdLst>
            <a:ahLst/>
            <a:cxnLst>
              <a:cxn ang="0">
                <a:pos x="connsiteX0" y="connsiteY0"/>
              </a:cxn>
              <a:cxn ang="0">
                <a:pos x="connsiteX1" y="connsiteY1"/>
              </a:cxn>
              <a:cxn ang="0">
                <a:pos x="connsiteX2" y="connsiteY2"/>
              </a:cxn>
              <a:cxn ang="0">
                <a:pos x="connsiteX3" y="connsiteY3"/>
              </a:cxn>
            </a:cxnLst>
            <a:rect l="l" t="t" r="r" b="b"/>
            <a:pathLst>
              <a:path w="1330757" h="831272">
                <a:moveTo>
                  <a:pt x="97702" y="831272"/>
                </a:moveTo>
                <a:cubicBezTo>
                  <a:pt x="8802" y="568035"/>
                  <a:pt x="-80098" y="304799"/>
                  <a:pt x="125411" y="166254"/>
                </a:cubicBezTo>
                <a:cubicBezTo>
                  <a:pt x="330920" y="27709"/>
                  <a:pt x="1330757" y="0"/>
                  <a:pt x="1330757" y="0"/>
                </a:cubicBezTo>
                <a:lnTo>
                  <a:pt x="1330757" y="0"/>
                </a:ln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1273471" y="4738255"/>
            <a:ext cx="1442020" cy="207838"/>
          </a:xfrm>
          <a:custGeom>
            <a:avLst/>
            <a:gdLst>
              <a:gd name="connsiteX0" fmla="*/ 98129 w 1442020"/>
              <a:gd name="connsiteY0" fmla="*/ 0 h 207838"/>
              <a:gd name="connsiteX1" fmla="*/ 139693 w 1442020"/>
              <a:gd name="connsiteY1" fmla="*/ 207818 h 207838"/>
              <a:gd name="connsiteX2" fmla="*/ 1442020 w 1442020"/>
              <a:gd name="connsiteY2" fmla="*/ 13854 h 207838"/>
              <a:gd name="connsiteX3" fmla="*/ 1442020 w 1442020"/>
              <a:gd name="connsiteY3" fmla="*/ 13854 h 207838"/>
            </a:gdLst>
            <a:ahLst/>
            <a:cxnLst>
              <a:cxn ang="0">
                <a:pos x="connsiteX0" y="connsiteY0"/>
              </a:cxn>
              <a:cxn ang="0">
                <a:pos x="connsiteX1" y="connsiteY1"/>
              </a:cxn>
              <a:cxn ang="0">
                <a:pos x="connsiteX2" y="connsiteY2"/>
              </a:cxn>
              <a:cxn ang="0">
                <a:pos x="connsiteX3" y="connsiteY3"/>
              </a:cxn>
            </a:cxnLst>
            <a:rect l="l" t="t" r="r" b="b"/>
            <a:pathLst>
              <a:path w="1442020" h="207838">
                <a:moveTo>
                  <a:pt x="98129" y="0"/>
                </a:moveTo>
                <a:cubicBezTo>
                  <a:pt x="6920" y="102754"/>
                  <a:pt x="-84289" y="205509"/>
                  <a:pt x="139693" y="207818"/>
                </a:cubicBezTo>
                <a:cubicBezTo>
                  <a:pt x="363675" y="210127"/>
                  <a:pt x="1442020" y="13854"/>
                  <a:pt x="1442020" y="13854"/>
                </a:cubicBezTo>
                <a:lnTo>
                  <a:pt x="1442020" y="13854"/>
                </a:ln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p:cNvSpPr/>
          <p:nvPr/>
        </p:nvSpPr>
        <p:spPr>
          <a:xfrm>
            <a:off x="3782291" y="785511"/>
            <a:ext cx="5347854" cy="1479236"/>
          </a:xfrm>
          <a:custGeom>
            <a:avLst/>
            <a:gdLst>
              <a:gd name="connsiteX0" fmla="*/ 0 w 5347854"/>
              <a:gd name="connsiteY0" fmla="*/ 310130 h 1479236"/>
              <a:gd name="connsiteX1" fmla="*/ 595745 w 5347854"/>
              <a:gd name="connsiteY1" fmla="*/ 74603 h 1479236"/>
              <a:gd name="connsiteX2" fmla="*/ 2673927 w 5347854"/>
              <a:gd name="connsiteY2" fmla="*/ 1460057 h 1479236"/>
              <a:gd name="connsiteX3" fmla="*/ 5347854 w 5347854"/>
              <a:gd name="connsiteY3" fmla="*/ 919730 h 1479236"/>
              <a:gd name="connsiteX4" fmla="*/ 5347854 w 5347854"/>
              <a:gd name="connsiteY4" fmla="*/ 919730 h 147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7854" h="1479236">
                <a:moveTo>
                  <a:pt x="0" y="310130"/>
                </a:moveTo>
                <a:cubicBezTo>
                  <a:pt x="75045" y="96539"/>
                  <a:pt x="150091" y="-117051"/>
                  <a:pt x="595745" y="74603"/>
                </a:cubicBezTo>
                <a:cubicBezTo>
                  <a:pt x="1041399" y="266257"/>
                  <a:pt x="1881909" y="1319202"/>
                  <a:pt x="2673927" y="1460057"/>
                </a:cubicBezTo>
                <a:cubicBezTo>
                  <a:pt x="3465945" y="1600912"/>
                  <a:pt x="5347854" y="919730"/>
                  <a:pt x="5347854" y="919730"/>
                </a:cubicBezTo>
                <a:lnTo>
                  <a:pt x="5347854" y="919730"/>
                </a:ln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pied de page 19"/>
          <p:cNvSpPr>
            <a:spLocks noGrp="1"/>
          </p:cNvSpPr>
          <p:nvPr>
            <p:ph type="ftr" sz="quarter" idx="11"/>
          </p:nvPr>
        </p:nvSpPr>
        <p:spPr/>
        <p:txBody>
          <a:bodyPr/>
          <a:lstStyle/>
          <a:p>
            <a:pPr algn="r"/>
            <a:endParaRPr lang="en-US" dirty="0"/>
          </a:p>
        </p:txBody>
      </p:sp>
      <p:sp>
        <p:nvSpPr>
          <p:cNvPr id="21" name="Espace réservé du numéro de diapositive 20"/>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104362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762" y="5327843"/>
            <a:ext cx="8712968" cy="1754326"/>
          </a:xfrm>
          <a:prstGeom prst="rect">
            <a:avLst/>
          </a:prstGeom>
        </p:spPr>
        <p:txBody>
          <a:bodyPr wrap="square">
            <a:spAutoFit/>
          </a:bodyPr>
          <a:lstStyle/>
          <a:p>
            <a:r>
              <a:rPr lang="fr-FR" dirty="0"/>
              <a:t>« Vie et miracles de Saint Louis », folio 39V :</a:t>
            </a:r>
          </a:p>
          <a:p>
            <a:r>
              <a:rPr lang="fr-FR" dirty="0">
                <a:hlinkClick r:id="rId2"/>
              </a:rPr>
              <a:t>http://gallica.bnf.fr/ark:/12148/btv1b8447303m/f48.image</a:t>
            </a:r>
            <a:endParaRPr lang="fr-FR" dirty="0"/>
          </a:p>
          <a:p>
            <a:endParaRPr lang="fr-FR" dirty="0"/>
          </a:p>
          <a:p>
            <a:r>
              <a:rPr lang="fr-FR" dirty="0">
                <a:hlinkClick r:id="rId3"/>
              </a:rPr>
              <a:t>http://expositions.bnf.fr/lamer/bornes/feuilletoirs/conjuration/49.htm</a:t>
            </a:r>
            <a:endParaRPr lang="fr-FR" dirty="0"/>
          </a:p>
          <a:p>
            <a:endParaRPr lang="fr-FR" dirty="0"/>
          </a:p>
          <a:p>
            <a:endParaRPr lang="fr-FR" dirty="0"/>
          </a:p>
        </p:txBody>
      </p:sp>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14505" t="30505" r="3796" b="22222"/>
          <a:stretch/>
        </p:blipFill>
        <p:spPr>
          <a:xfrm>
            <a:off x="1907704" y="476672"/>
            <a:ext cx="5472608" cy="4796220"/>
          </a:xfrm>
          <a:prstGeom prst="rect">
            <a:avLst/>
          </a:prstGeom>
        </p:spPr>
      </p:pic>
      <p:sp>
        <p:nvSpPr>
          <p:cNvPr id="2" name="Espace réservé du pied de page 1"/>
          <p:cNvSpPr>
            <a:spLocks noGrp="1"/>
          </p:cNvSpPr>
          <p:nvPr>
            <p:ph type="ftr" sz="quarter" idx="11"/>
          </p:nvPr>
        </p:nvSpPr>
        <p:spPr/>
        <p:txBody>
          <a:bodyPr/>
          <a:lstStyle/>
          <a:p>
            <a:pPr algn="r"/>
            <a:endParaRPr lang="en-US"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35983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 y="500062"/>
            <a:ext cx="8467725" cy="5857875"/>
          </a:xfrm>
          <a:prstGeom prst="rect">
            <a:avLst/>
          </a:prstGeom>
        </p:spPr>
      </p:pic>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387114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79512" y="692696"/>
            <a:ext cx="30963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INSTITUTIONALISATION</a:t>
            </a:r>
          </a:p>
        </p:txBody>
      </p:sp>
      <p:sp>
        <p:nvSpPr>
          <p:cNvPr id="3" name="Rectangle 2"/>
          <p:cNvSpPr/>
          <p:nvPr/>
        </p:nvSpPr>
        <p:spPr>
          <a:xfrm>
            <a:off x="3419872" y="116632"/>
            <a:ext cx="5616624" cy="2246769"/>
          </a:xfrm>
          <a:prstGeom prst="rect">
            <a:avLst/>
          </a:prstGeom>
        </p:spPr>
        <p:txBody>
          <a:bodyPr wrap="square">
            <a:spAutoFit/>
          </a:bodyPr>
          <a:lstStyle/>
          <a:p>
            <a:r>
              <a:rPr lang="fr-FR" sz="1400" dirty="0"/>
              <a:t>Le  manuscrit  «  Vie  et  miracles  de Saint  Louis  »  est  écrit  en  1302-1303  suite  à  la  commande  d'une fille  du  roi.  Le  passage  illustré raconte  le  départ  de  Louis  IX  en croisade  pour  reprendre  aux musulmans  la  ville  de  Jérusalem où  se  trouve  le  tombeau  du christ. </a:t>
            </a:r>
          </a:p>
          <a:p>
            <a:r>
              <a:rPr lang="fr-FR" sz="1400" dirty="0"/>
              <a:t>L’</a:t>
            </a:r>
            <a:r>
              <a:rPr lang="fr-FR" sz="1400" dirty="0" err="1"/>
              <a:t>oeuvre</a:t>
            </a:r>
            <a:r>
              <a:rPr lang="fr-FR" sz="1400" dirty="0"/>
              <a:t>  est  une  enluminure  de </a:t>
            </a:r>
            <a:r>
              <a:rPr lang="fr-FR" sz="1400" dirty="0" err="1"/>
              <a:t>Mahiet</a:t>
            </a:r>
            <a:r>
              <a:rPr lang="fr-FR" sz="1400" dirty="0"/>
              <a:t>.  Elle  utilise  la  couleur  or pour  évoquer  la  lumière  divine  et représente  les  personnages  en plus  gros  que  les  bateaux.  Elle  ne cherche  pas  à  être  réaliste  mais plutôt à mettre en valeur le roi qui sera  ensuite  canonisé,  devenant ainsi « Saint Louis ».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397184"/>
            <a:ext cx="5821461" cy="4313273"/>
          </a:xfrm>
          <a:prstGeom prst="rect">
            <a:avLst/>
          </a:prstGeom>
        </p:spPr>
      </p:pic>
      <p:sp>
        <p:nvSpPr>
          <p:cNvPr id="9" name="Forme libre 8"/>
          <p:cNvSpPr/>
          <p:nvPr/>
        </p:nvSpPr>
        <p:spPr>
          <a:xfrm>
            <a:off x="-41564" y="302230"/>
            <a:ext cx="4585855" cy="2080752"/>
          </a:xfrm>
          <a:custGeom>
            <a:avLst/>
            <a:gdLst>
              <a:gd name="connsiteX0" fmla="*/ 0 w 4585855"/>
              <a:gd name="connsiteY0" fmla="*/ 113406 h 2080752"/>
              <a:gd name="connsiteX1" fmla="*/ 1108364 w 4585855"/>
              <a:gd name="connsiteY1" fmla="*/ 127261 h 2080752"/>
              <a:gd name="connsiteX2" fmla="*/ 2854037 w 4585855"/>
              <a:gd name="connsiteY2" fmla="*/ 1401879 h 2080752"/>
              <a:gd name="connsiteX3" fmla="*/ 3906982 w 4585855"/>
              <a:gd name="connsiteY3" fmla="*/ 1180206 h 2080752"/>
              <a:gd name="connsiteX4" fmla="*/ 4585855 w 4585855"/>
              <a:gd name="connsiteY4" fmla="*/ 2080752 h 2080752"/>
              <a:gd name="connsiteX5" fmla="*/ 4585855 w 4585855"/>
              <a:gd name="connsiteY5" fmla="*/ 2080752 h 208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5855" h="2080752">
                <a:moveTo>
                  <a:pt x="0" y="113406"/>
                </a:moveTo>
                <a:cubicBezTo>
                  <a:pt x="316345" y="12960"/>
                  <a:pt x="632691" y="-87485"/>
                  <a:pt x="1108364" y="127261"/>
                </a:cubicBezTo>
                <a:cubicBezTo>
                  <a:pt x="1584037" y="342007"/>
                  <a:pt x="2387601" y="1226388"/>
                  <a:pt x="2854037" y="1401879"/>
                </a:cubicBezTo>
                <a:cubicBezTo>
                  <a:pt x="3320473" y="1577370"/>
                  <a:pt x="3618346" y="1067061"/>
                  <a:pt x="3906982" y="1180206"/>
                </a:cubicBezTo>
                <a:cubicBezTo>
                  <a:pt x="4195618" y="1293351"/>
                  <a:pt x="4585855" y="2080752"/>
                  <a:pt x="4585855" y="2080752"/>
                </a:cubicBezTo>
                <a:lnTo>
                  <a:pt x="4585855" y="2080752"/>
                </a:ln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pPr algn="r"/>
            <a:endParaRPr lang="en-US" dirty="0"/>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pPr/>
              <a:t>24</a:t>
            </a:fld>
            <a:endParaRPr lang="en-US"/>
          </a:p>
        </p:txBody>
      </p:sp>
      <p:sp>
        <p:nvSpPr>
          <p:cNvPr id="7" name="ZoneTexte 6"/>
          <p:cNvSpPr txBox="1"/>
          <p:nvPr/>
        </p:nvSpPr>
        <p:spPr>
          <a:xfrm>
            <a:off x="6732240" y="2397184"/>
            <a:ext cx="2137500" cy="1384995"/>
          </a:xfrm>
          <a:prstGeom prst="rect">
            <a:avLst/>
          </a:prstGeom>
          <a:solidFill>
            <a:srgbClr val="C00000">
              <a:alpha val="39000"/>
            </a:srgbClr>
          </a:solidFill>
        </p:spPr>
        <p:txBody>
          <a:bodyPr wrap="square" rtlCol="0">
            <a:spAutoFit/>
          </a:bodyPr>
          <a:lstStyle/>
          <a:p>
            <a:r>
              <a:rPr lang="fr-FR" sz="1400" b="1" dirty="0"/>
              <a:t>CM1, Thème 2, Le temps des rois. « L’étude de la monarchie capétienne se centre sur le pouvoir royal »</a:t>
            </a:r>
          </a:p>
        </p:txBody>
      </p:sp>
    </p:spTree>
    <p:extLst>
      <p:ext uri="{BB962C8B-B14F-4D97-AF65-F5344CB8AC3E}">
        <p14:creationId xmlns:p14="http://schemas.microsoft.com/office/powerpoint/2010/main" val="201836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80728"/>
            <a:ext cx="8229600" cy="990600"/>
          </a:xfrm>
        </p:spPr>
        <p:txBody>
          <a:bodyPr>
            <a:noAutofit/>
          </a:bodyPr>
          <a:lstStyle/>
          <a:p>
            <a:r>
              <a:rPr lang="fr-FR" sz="3200" b="1" dirty="0"/>
              <a:t>CM2 </a:t>
            </a:r>
            <a:br>
              <a:rPr lang="fr-FR" sz="3200" b="1" dirty="0"/>
            </a:br>
            <a:r>
              <a:rPr lang="fr-FR" sz="3200" b="1" dirty="0"/>
              <a:t>Thème 3</a:t>
            </a:r>
            <a:br>
              <a:rPr lang="fr-FR" sz="3200" b="1" dirty="0"/>
            </a:br>
            <a:r>
              <a:rPr lang="fr-FR" sz="3200" b="1" dirty="0"/>
              <a:t>La France, des guerres mondiales à l’Union européenne</a:t>
            </a:r>
          </a:p>
        </p:txBody>
      </p:sp>
      <p:sp>
        <p:nvSpPr>
          <p:cNvPr id="3" name="Espace réservé du contenu 2"/>
          <p:cNvSpPr>
            <a:spLocks noGrp="1"/>
          </p:cNvSpPr>
          <p:nvPr>
            <p:ph idx="1"/>
          </p:nvPr>
        </p:nvSpPr>
        <p:spPr>
          <a:xfrm>
            <a:off x="395536" y="2708920"/>
            <a:ext cx="8229600" cy="2448272"/>
          </a:xfrm>
        </p:spPr>
        <p:txBody>
          <a:bodyPr/>
          <a:lstStyle/>
          <a:p>
            <a:pPr marL="0" indent="0">
              <a:buNone/>
            </a:pPr>
            <a:r>
              <a:rPr lang="fr-FR" dirty="0"/>
              <a:t>À partir des traces de la Grande Guerre et de la Seconde Guerre mondiale dans l’environnement des élèves (lieux de mémoire et du souvenir, paysages montrant les reconstructions, dates de commémoration), on présente </a:t>
            </a:r>
            <a:r>
              <a:rPr lang="fr-FR" b="1" dirty="0"/>
              <a:t>l’ampleur des deux conflits </a:t>
            </a:r>
            <a:r>
              <a:rPr lang="fr-FR" dirty="0"/>
              <a:t>en les situant dans leurs contextes européen et mondial. </a:t>
            </a:r>
          </a:p>
        </p:txBody>
      </p:sp>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2408339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2155093" y="0"/>
            <a:ext cx="4538735" cy="431093"/>
          </a:xfrm>
          <a:prstGeom prst="rect">
            <a:avLst/>
          </a:prstGeom>
          <a:noFill/>
          <a:ln w="25560">
            <a:solidFill>
              <a:srgbClr val="FFFFFF"/>
            </a:solidFill>
            <a:round/>
          </a:ln>
        </p:spPr>
        <p:style>
          <a:lnRef idx="0">
            <a:scrgbClr r="0" g="0" b="0"/>
          </a:lnRef>
          <a:fillRef idx="0">
            <a:scrgbClr r="0" g="0" b="0"/>
          </a:fillRef>
          <a:effectRef idx="0">
            <a:scrgbClr r="0" g="0" b="0"/>
          </a:effectRef>
          <a:fontRef idx="minor"/>
        </p:style>
        <p:txBody>
          <a:bodyPr lIns="81639" tIns="40820" rIns="81639" bIns="40820" anchor="ctr"/>
          <a:lstStyle/>
          <a:p>
            <a:pPr algn="ctr">
              <a:lnSpc>
                <a:spcPct val="100000"/>
              </a:lnSpc>
            </a:pPr>
            <a:r>
              <a:rPr lang="fr-FR" b="1" strike="noStrike" dirty="0">
                <a:solidFill>
                  <a:srgbClr val="C00000"/>
                </a:solidFill>
                <a:latin typeface="Calibri"/>
                <a:ea typeface="DejaVu Sans"/>
              </a:rPr>
              <a:t>Une démarche inter et transdisciplinaire</a:t>
            </a:r>
            <a:endParaRPr b="1" dirty="0">
              <a:solidFill>
                <a:srgbClr val="C00000"/>
              </a:solidFill>
            </a:endParaRPr>
          </a:p>
        </p:txBody>
      </p:sp>
      <p:sp>
        <p:nvSpPr>
          <p:cNvPr id="300" name="CustomShape 2"/>
          <p:cNvSpPr/>
          <p:nvPr/>
        </p:nvSpPr>
        <p:spPr>
          <a:xfrm>
            <a:off x="49962" y="477652"/>
            <a:ext cx="2735846" cy="579036"/>
          </a:xfrm>
          <a:prstGeom prst="rect">
            <a:avLst/>
          </a:prstGeom>
          <a:noFill/>
          <a:ln w="9360">
            <a:solidFill>
              <a:srgbClr val="FFFFFF"/>
            </a:solidFill>
            <a:round/>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r>
              <a:rPr lang="fr-FR" b="1" dirty="0">
                <a:solidFill>
                  <a:srgbClr val="C00000"/>
                </a:solidFill>
                <a:latin typeface="Calibri"/>
                <a:ea typeface="DejaVu Sans"/>
              </a:rPr>
              <a:t>Domaines 1, 2,  3, 5</a:t>
            </a:r>
            <a:endParaRPr dirty="0">
              <a:solidFill>
                <a:srgbClr val="C00000"/>
              </a:solidFill>
            </a:endParaRPr>
          </a:p>
        </p:txBody>
      </p:sp>
      <p:sp>
        <p:nvSpPr>
          <p:cNvPr id="301" name="CustomShape 3"/>
          <p:cNvSpPr/>
          <p:nvPr/>
        </p:nvSpPr>
        <p:spPr>
          <a:xfrm>
            <a:off x="259934" y="1711649"/>
            <a:ext cx="2310023" cy="579036"/>
          </a:xfrm>
          <a:prstGeom prst="rect">
            <a:avLst/>
          </a:prstGeom>
          <a:noFill/>
          <a:ln w="9360">
            <a:solidFill>
              <a:srgbClr val="FFFFFF"/>
            </a:solidFill>
            <a:round/>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endParaRPr lang="fr-FR" b="1" dirty="0">
              <a:solidFill>
                <a:srgbClr val="FF0000"/>
              </a:solidFill>
              <a:latin typeface="Calibri"/>
              <a:ea typeface="DejaVu Sans"/>
            </a:endParaRPr>
          </a:p>
          <a:p>
            <a:pPr algn="ctr">
              <a:lnSpc>
                <a:spcPct val="100000"/>
              </a:lnSpc>
            </a:pPr>
            <a:r>
              <a:rPr lang="fr-FR" b="1" dirty="0">
                <a:solidFill>
                  <a:srgbClr val="FF0000"/>
                </a:solidFill>
                <a:latin typeface="Calibri"/>
                <a:ea typeface="DejaVu Sans"/>
              </a:rPr>
              <a:t>Histoire des arts</a:t>
            </a:r>
            <a:endParaRPr dirty="0"/>
          </a:p>
        </p:txBody>
      </p:sp>
      <p:sp>
        <p:nvSpPr>
          <p:cNvPr id="302" name="CustomShape 4"/>
          <p:cNvSpPr/>
          <p:nvPr/>
        </p:nvSpPr>
        <p:spPr>
          <a:xfrm>
            <a:off x="2699599" y="3703153"/>
            <a:ext cx="3167546" cy="579036"/>
          </a:xfrm>
          <a:prstGeom prst="rect">
            <a:avLst/>
          </a:prstGeom>
          <a:noFill/>
          <a:ln w="9360">
            <a:solidFill>
              <a:srgbClr val="FFFFFF"/>
            </a:solidFill>
            <a:round/>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endParaRPr lang="fr-FR" b="1" dirty="0">
              <a:solidFill>
                <a:srgbClr val="FF0000"/>
              </a:solidFill>
              <a:latin typeface="Calibri"/>
              <a:ea typeface="DejaVu Sans"/>
            </a:endParaRPr>
          </a:p>
          <a:p>
            <a:pPr algn="ctr">
              <a:lnSpc>
                <a:spcPct val="100000"/>
              </a:lnSpc>
            </a:pPr>
            <a:r>
              <a:rPr lang="fr-FR" b="1" dirty="0">
                <a:solidFill>
                  <a:srgbClr val="FF0000"/>
                </a:solidFill>
                <a:latin typeface="Calibri"/>
                <a:ea typeface="DejaVu Sans"/>
              </a:rPr>
              <a:t>Enseignements artistiques</a:t>
            </a:r>
            <a:endParaRPr dirty="0"/>
          </a:p>
        </p:txBody>
      </p:sp>
      <p:sp>
        <p:nvSpPr>
          <p:cNvPr id="303" name="CustomShape 5"/>
          <p:cNvSpPr/>
          <p:nvPr/>
        </p:nvSpPr>
        <p:spPr>
          <a:xfrm>
            <a:off x="6001107" y="1624174"/>
            <a:ext cx="2735846" cy="579036"/>
          </a:xfrm>
          <a:prstGeom prst="rect">
            <a:avLst/>
          </a:prstGeom>
          <a:noFill/>
          <a:ln w="9360">
            <a:solidFill>
              <a:srgbClr val="FFFFFF"/>
            </a:solidFill>
            <a:round/>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endParaRPr lang="fr-FR" b="1" dirty="0">
              <a:solidFill>
                <a:srgbClr val="FF0000"/>
              </a:solidFill>
              <a:latin typeface="Calibri"/>
              <a:ea typeface="DejaVu Sans"/>
            </a:endParaRPr>
          </a:p>
          <a:p>
            <a:pPr algn="ctr">
              <a:lnSpc>
                <a:spcPct val="100000"/>
              </a:lnSpc>
            </a:pPr>
            <a:r>
              <a:rPr lang="fr-FR" b="1" dirty="0">
                <a:solidFill>
                  <a:srgbClr val="FF0000"/>
                </a:solidFill>
                <a:latin typeface="Calibri"/>
                <a:ea typeface="DejaVu Sans"/>
              </a:rPr>
              <a:t>Histoire</a:t>
            </a:r>
            <a:endParaRPr dirty="0"/>
          </a:p>
        </p:txBody>
      </p:sp>
      <p:sp>
        <p:nvSpPr>
          <p:cNvPr id="304" name="CustomShape 6"/>
          <p:cNvSpPr/>
          <p:nvPr/>
        </p:nvSpPr>
        <p:spPr>
          <a:xfrm>
            <a:off x="6499371" y="4079143"/>
            <a:ext cx="2246951" cy="1798129"/>
          </a:xfrm>
          <a:prstGeom prst="rect">
            <a:avLst/>
          </a:prstGeom>
          <a:gradFill>
            <a:gsLst>
              <a:gs pos="0">
                <a:srgbClr val="D9CAEE"/>
              </a:gs>
              <a:gs pos="100000">
                <a:srgbClr val="F1EAF8"/>
              </a:gs>
            </a:gsLst>
            <a:lin ang="16200000"/>
          </a:gradFill>
          <a:ln w="9360">
            <a:solidFill>
              <a:srgbClr val="7D5FA0"/>
            </a:solidFill>
            <a:round/>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r>
              <a:rPr lang="fr-FR" strike="noStrike" dirty="0">
                <a:solidFill>
                  <a:srgbClr val="E46C0A"/>
                </a:solidFill>
                <a:latin typeface="Calibri"/>
                <a:ea typeface="DejaVu Sans"/>
              </a:rPr>
              <a:t>Transdisciplinarité :</a:t>
            </a:r>
            <a:endParaRPr dirty="0"/>
          </a:p>
          <a:p>
            <a:pPr>
              <a:lnSpc>
                <a:spcPct val="100000"/>
              </a:lnSpc>
            </a:pPr>
            <a:r>
              <a:rPr lang="fr-FR" b="1" strike="noStrike" dirty="0">
                <a:solidFill>
                  <a:srgbClr val="FF0000"/>
                </a:solidFill>
                <a:latin typeface="Calibri"/>
                <a:ea typeface="DejaVu Sans"/>
              </a:rPr>
              <a:t>EMC</a:t>
            </a:r>
            <a:r>
              <a:rPr lang="fr-FR" b="1" strike="noStrike" dirty="0">
                <a:solidFill>
                  <a:srgbClr val="E46C0A"/>
                </a:solidFill>
                <a:latin typeface="Calibri"/>
                <a:ea typeface="DejaVu Sans"/>
              </a:rPr>
              <a:t> </a:t>
            </a:r>
            <a:r>
              <a:rPr lang="fr-FR" strike="noStrike" dirty="0">
                <a:solidFill>
                  <a:srgbClr val="E46C0A"/>
                </a:solidFill>
                <a:latin typeface="Calibri"/>
                <a:ea typeface="DejaVu Sans"/>
              </a:rPr>
              <a:t>: La tolérance, expression de la sensibilité, des opinions, respect des autres</a:t>
            </a:r>
            <a:endParaRPr dirty="0"/>
          </a:p>
        </p:txBody>
      </p:sp>
      <p:sp>
        <p:nvSpPr>
          <p:cNvPr id="311" name="CustomShape 13"/>
          <p:cNvSpPr/>
          <p:nvPr/>
        </p:nvSpPr>
        <p:spPr>
          <a:xfrm>
            <a:off x="2916591" y="931748"/>
            <a:ext cx="2488647" cy="799808"/>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r>
              <a:rPr lang="fr-FR" dirty="0">
                <a:solidFill>
                  <a:srgbClr val="00B050"/>
                </a:solidFill>
                <a:latin typeface="Calibri"/>
                <a:ea typeface="DejaVu Sans"/>
              </a:rPr>
              <a:t>Rencontrer</a:t>
            </a:r>
            <a:endParaRPr dirty="0"/>
          </a:p>
          <a:p>
            <a:pPr algn="ctr">
              <a:lnSpc>
                <a:spcPct val="100000"/>
              </a:lnSpc>
            </a:pPr>
            <a:r>
              <a:rPr lang="fr-FR" sz="1500" dirty="0">
                <a:latin typeface="Calibri"/>
                <a:ea typeface="DejaVu Sans"/>
              </a:rPr>
              <a:t>Le concerto pour la main gauche de Ravel</a:t>
            </a:r>
            <a:endParaRPr dirty="0"/>
          </a:p>
        </p:txBody>
      </p:sp>
      <p:sp>
        <p:nvSpPr>
          <p:cNvPr id="312" name="CustomShape 14"/>
          <p:cNvSpPr/>
          <p:nvPr/>
        </p:nvSpPr>
        <p:spPr>
          <a:xfrm>
            <a:off x="44084" y="2409874"/>
            <a:ext cx="2741724" cy="1241351"/>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r>
              <a:rPr lang="fr-FR" dirty="0">
                <a:solidFill>
                  <a:srgbClr val="00B050"/>
                </a:solidFill>
                <a:latin typeface="Calibri"/>
                <a:ea typeface="DejaVu Sans"/>
              </a:rPr>
              <a:t>Connaître</a:t>
            </a:r>
            <a:endParaRPr dirty="0"/>
          </a:p>
          <a:p>
            <a:pPr>
              <a:lnSpc>
                <a:spcPct val="100000"/>
              </a:lnSpc>
            </a:pPr>
            <a:r>
              <a:rPr lang="fr-FR" sz="1500" dirty="0">
                <a:latin typeface="Calibri"/>
                <a:ea typeface="DejaVu Sans"/>
              </a:rPr>
              <a:t>Un artiste,</a:t>
            </a:r>
            <a:endParaRPr dirty="0"/>
          </a:p>
          <a:p>
            <a:pPr>
              <a:lnSpc>
                <a:spcPct val="100000"/>
              </a:lnSpc>
            </a:pPr>
            <a:r>
              <a:rPr lang="fr-FR" sz="1500" dirty="0">
                <a:latin typeface="Calibri"/>
                <a:ea typeface="DejaVu Sans"/>
              </a:rPr>
              <a:t>Un compositeur,</a:t>
            </a:r>
            <a:endParaRPr dirty="0"/>
          </a:p>
          <a:p>
            <a:pPr>
              <a:lnSpc>
                <a:spcPct val="100000"/>
              </a:lnSpc>
            </a:pPr>
            <a:r>
              <a:rPr lang="fr-FR" sz="1500" dirty="0">
                <a:latin typeface="Calibri"/>
                <a:ea typeface="DejaVu Sans"/>
              </a:rPr>
              <a:t>Une forme musicale,</a:t>
            </a:r>
            <a:endParaRPr dirty="0"/>
          </a:p>
          <a:p>
            <a:pPr>
              <a:lnSpc>
                <a:spcPct val="100000"/>
              </a:lnSpc>
            </a:pPr>
            <a:r>
              <a:rPr lang="fr-FR" sz="1500" dirty="0">
                <a:latin typeface="Calibri"/>
                <a:ea typeface="DejaVu Sans"/>
              </a:rPr>
              <a:t>Le contexte de l’œuvre.</a:t>
            </a:r>
            <a:endParaRPr dirty="0"/>
          </a:p>
        </p:txBody>
      </p:sp>
      <p:sp>
        <p:nvSpPr>
          <p:cNvPr id="313" name="CustomShape 15"/>
          <p:cNvSpPr/>
          <p:nvPr/>
        </p:nvSpPr>
        <p:spPr>
          <a:xfrm>
            <a:off x="2727682" y="4343913"/>
            <a:ext cx="3263553" cy="1741354"/>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r>
              <a:rPr lang="fr-FR" dirty="0">
                <a:latin typeface="Calibri"/>
                <a:ea typeface="DejaVu Sans"/>
              </a:rPr>
              <a:t>Imaginer, concevoir, réaliser</a:t>
            </a:r>
            <a:endParaRPr dirty="0"/>
          </a:p>
          <a:p>
            <a:pPr>
              <a:lnSpc>
                <a:spcPct val="100000"/>
              </a:lnSpc>
            </a:pPr>
            <a:r>
              <a:rPr lang="fr-FR" dirty="0">
                <a:latin typeface="Calibri"/>
                <a:ea typeface="DejaVu Sans"/>
              </a:rPr>
              <a:t>-un film d’animation</a:t>
            </a:r>
            <a:endParaRPr dirty="0"/>
          </a:p>
          <a:p>
            <a:pPr>
              <a:lnSpc>
                <a:spcPct val="100000"/>
              </a:lnSpc>
            </a:pPr>
            <a:r>
              <a:rPr lang="fr-FR" dirty="0">
                <a:latin typeface="Calibri"/>
                <a:ea typeface="DejaVu Sans"/>
              </a:rPr>
              <a:t>sur les gueules cassées (visuel et sonore).</a:t>
            </a:r>
            <a:endParaRPr dirty="0"/>
          </a:p>
          <a:p>
            <a:pPr>
              <a:lnSpc>
                <a:spcPct val="100000"/>
              </a:lnSpc>
            </a:pPr>
            <a:r>
              <a:rPr lang="fr-FR" dirty="0">
                <a:latin typeface="Calibri"/>
                <a:ea typeface="DejaVu Sans"/>
              </a:rPr>
              <a:t>-des compositions plastiques</a:t>
            </a:r>
            <a:endParaRPr dirty="0"/>
          </a:p>
          <a:p>
            <a:pPr>
              <a:lnSpc>
                <a:spcPct val="100000"/>
              </a:lnSpc>
            </a:pPr>
            <a:r>
              <a:rPr lang="fr-FR" dirty="0">
                <a:latin typeface="Calibri"/>
                <a:ea typeface="DejaVu Sans"/>
              </a:rPr>
              <a:t>sur le thème de la déformation.</a:t>
            </a:r>
            <a:endParaRPr dirty="0"/>
          </a:p>
        </p:txBody>
      </p:sp>
      <p:sp>
        <p:nvSpPr>
          <p:cNvPr id="314" name="CustomShape 16"/>
          <p:cNvSpPr/>
          <p:nvPr/>
        </p:nvSpPr>
        <p:spPr>
          <a:xfrm>
            <a:off x="5991235" y="2212944"/>
            <a:ext cx="3067295" cy="1490209"/>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r>
              <a:rPr lang="fr-FR" dirty="0">
                <a:solidFill>
                  <a:srgbClr val="00B050"/>
                </a:solidFill>
                <a:latin typeface="Calibri"/>
                <a:ea typeface="DejaVu Sans"/>
              </a:rPr>
              <a:t>Connaître</a:t>
            </a:r>
            <a:endParaRPr dirty="0">
              <a:solidFill>
                <a:srgbClr val="00B050"/>
              </a:solidFill>
            </a:endParaRPr>
          </a:p>
          <a:p>
            <a:pPr>
              <a:lnSpc>
                <a:spcPct val="100000"/>
              </a:lnSpc>
            </a:pPr>
            <a:r>
              <a:rPr lang="fr-FR" sz="1500" dirty="0">
                <a:latin typeface="Calibri"/>
                <a:ea typeface="DejaVu Sans"/>
              </a:rPr>
              <a:t>La France, des guerres mondiales à l’Union européenne.</a:t>
            </a:r>
            <a:endParaRPr dirty="0"/>
          </a:p>
          <a:p>
            <a:pPr>
              <a:lnSpc>
                <a:spcPct val="100000"/>
              </a:lnSpc>
            </a:pPr>
            <a:r>
              <a:rPr lang="fr-FR" sz="1500" dirty="0">
                <a:latin typeface="Calibri"/>
                <a:ea typeface="DejaVu Sans"/>
              </a:rPr>
              <a:t>La première guerre mondiale : caractéristiques et conséquences.</a:t>
            </a:r>
            <a:endParaRPr dirty="0"/>
          </a:p>
          <a:p>
            <a:pPr>
              <a:lnSpc>
                <a:spcPct val="100000"/>
              </a:lnSpc>
            </a:pPr>
            <a:endParaRPr dirty="0"/>
          </a:p>
        </p:txBody>
      </p:sp>
      <p:sp>
        <p:nvSpPr>
          <p:cNvPr id="2" name="Flèche à quatre pointes 1"/>
          <p:cNvSpPr/>
          <p:nvPr/>
        </p:nvSpPr>
        <p:spPr>
          <a:xfrm>
            <a:off x="3270806" y="2043829"/>
            <a:ext cx="2025132" cy="165932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1"/>
          </p:nvPr>
        </p:nvSpPr>
        <p:spPr/>
        <p:txBody>
          <a:bodyPr/>
          <a:lstStyle/>
          <a:p>
            <a:pPr algn="r"/>
            <a:endParaRPr lang="en-US"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26</a:t>
            </a:fld>
            <a:endParaRPr lang="en-US"/>
          </a:p>
        </p:txBody>
      </p:sp>
      <p:sp>
        <p:nvSpPr>
          <p:cNvPr id="5" name="Rectangle 4"/>
          <p:cNvSpPr/>
          <p:nvPr/>
        </p:nvSpPr>
        <p:spPr>
          <a:xfrm>
            <a:off x="3817325" y="582504"/>
            <a:ext cx="577401" cy="369332"/>
          </a:xfrm>
          <a:prstGeom prst="rect">
            <a:avLst/>
          </a:prstGeom>
        </p:spPr>
        <p:txBody>
          <a:bodyPr wrap="none">
            <a:spAutoFit/>
          </a:bodyPr>
          <a:lstStyle/>
          <a:p>
            <a:pPr lvl="0" algn="ctr"/>
            <a:r>
              <a:rPr lang="fr-FR" b="1" dirty="0">
                <a:solidFill>
                  <a:srgbClr val="FF0000"/>
                </a:solidFill>
                <a:latin typeface="Calibri"/>
                <a:ea typeface="DejaVu Sans"/>
              </a:rPr>
              <a:t>Arts</a:t>
            </a:r>
            <a:endParaRPr lang="fr-FR" dirty="0">
              <a:solidFill>
                <a:srgbClr val="292934"/>
              </a:solidFill>
            </a:endParaRPr>
          </a:p>
        </p:txBody>
      </p:sp>
    </p:spTree>
    <p:extLst>
      <p:ext uri="{BB962C8B-B14F-4D97-AF65-F5344CB8AC3E}">
        <p14:creationId xmlns:p14="http://schemas.microsoft.com/office/powerpoint/2010/main" val="1444091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3"/>
          <p:cNvSpPr/>
          <p:nvPr/>
        </p:nvSpPr>
        <p:spPr>
          <a:xfrm>
            <a:off x="1835696" y="0"/>
            <a:ext cx="5075944" cy="692696"/>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400" strike="noStrike" dirty="0">
                <a:solidFill>
                  <a:srgbClr val="FFFFFF"/>
                </a:solidFill>
                <a:latin typeface="Calibri"/>
                <a:ea typeface="DejaVu Sans"/>
              </a:rPr>
              <a:t>Schéma général de la démarche</a:t>
            </a:r>
            <a:endParaRPr dirty="0"/>
          </a:p>
        </p:txBody>
      </p:sp>
      <p:sp>
        <p:nvSpPr>
          <p:cNvPr id="5" name="Ellipse 4"/>
          <p:cNvSpPr/>
          <p:nvPr/>
        </p:nvSpPr>
        <p:spPr>
          <a:xfrm>
            <a:off x="971600" y="2376120"/>
            <a:ext cx="2232248" cy="2160240"/>
          </a:xfrm>
          <a:prstGeom prst="ellipse">
            <a:avLst/>
          </a:prstGeom>
        </p:spPr>
        <p:style>
          <a:lnRef idx="1">
            <a:schemeClr val="accent1"/>
          </a:lnRef>
          <a:fillRef idx="1002">
            <a:schemeClr val="dk2"/>
          </a:fillRef>
          <a:effectRef idx="1">
            <a:schemeClr val="accent1"/>
          </a:effectRef>
          <a:fontRef idx="minor">
            <a:schemeClr val="dk1"/>
          </a:fontRef>
        </p:style>
        <p:txBody>
          <a:bodyPr rtlCol="0" anchor="ctr"/>
          <a:lstStyle/>
          <a:p>
            <a:pPr algn="ctr"/>
            <a:endParaRPr lang="fr-FR"/>
          </a:p>
        </p:txBody>
      </p:sp>
      <p:sp>
        <p:nvSpPr>
          <p:cNvPr id="6" name="CustomShape 2"/>
          <p:cNvSpPr/>
          <p:nvPr/>
        </p:nvSpPr>
        <p:spPr>
          <a:xfrm>
            <a:off x="1432704" y="2376120"/>
            <a:ext cx="1310040" cy="19767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90000"/>
              </a:lnSpc>
            </a:pPr>
            <a:r>
              <a:rPr lang="fr-FR" sz="2000" b="1" strike="noStrike" dirty="0">
                <a:solidFill>
                  <a:srgbClr val="FFFFFF"/>
                </a:solidFill>
                <a:latin typeface="Calibri"/>
                <a:ea typeface="DejaVu Sans"/>
              </a:rPr>
              <a:t>Maurice Ravel,</a:t>
            </a:r>
            <a:endParaRPr dirty="0"/>
          </a:p>
          <a:p>
            <a:pPr algn="ctr">
              <a:lnSpc>
                <a:spcPct val="90000"/>
              </a:lnSpc>
            </a:pPr>
            <a:r>
              <a:rPr lang="fr-FR" sz="2000" b="1" strike="noStrike" dirty="0">
                <a:solidFill>
                  <a:srgbClr val="FFFFFF"/>
                </a:solidFill>
                <a:latin typeface="Calibri"/>
                <a:ea typeface="DejaVu Sans"/>
              </a:rPr>
              <a:t>Concerto</a:t>
            </a:r>
            <a:endParaRPr dirty="0"/>
          </a:p>
          <a:p>
            <a:pPr algn="ctr">
              <a:lnSpc>
                <a:spcPct val="90000"/>
              </a:lnSpc>
            </a:pPr>
            <a:r>
              <a:rPr lang="fr-FR" sz="2000" b="1" strike="noStrike" dirty="0">
                <a:solidFill>
                  <a:srgbClr val="FFFFFF"/>
                </a:solidFill>
                <a:latin typeface="Calibri"/>
                <a:ea typeface="DejaVu Sans"/>
              </a:rPr>
              <a:t>pour la main gauche</a:t>
            </a:r>
            <a:endParaRPr dirty="0"/>
          </a:p>
        </p:txBody>
      </p:sp>
      <p:sp>
        <p:nvSpPr>
          <p:cNvPr id="7" name="Rectangle à coins arrondis 6"/>
          <p:cNvSpPr/>
          <p:nvPr/>
        </p:nvSpPr>
        <p:spPr>
          <a:xfrm>
            <a:off x="229905" y="965150"/>
            <a:ext cx="1908212" cy="10526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8" name="Rectangle à coins arrondis 7"/>
          <p:cNvSpPr/>
          <p:nvPr/>
        </p:nvSpPr>
        <p:spPr>
          <a:xfrm>
            <a:off x="341415" y="4711126"/>
            <a:ext cx="1908212" cy="1728192"/>
          </a:xfrm>
          <a:prstGeom prst="roundRect">
            <a:avLst/>
          </a:prstGeom>
          <a:gradFill>
            <a:gsLst>
              <a:gs pos="29000">
                <a:schemeClr val="accent3">
                  <a:tint val="50000"/>
                  <a:shade val="86000"/>
                  <a:satMod val="140000"/>
                </a:schemeClr>
              </a:gs>
              <a:gs pos="82000">
                <a:schemeClr val="accent3">
                  <a:tint val="48000"/>
                  <a:satMod val="150000"/>
                </a:schemeClr>
              </a:gs>
              <a:gs pos="100000">
                <a:schemeClr val="accent3">
                  <a:tint val="28000"/>
                  <a:satMod val="16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CustomShape 8"/>
          <p:cNvSpPr/>
          <p:nvPr/>
        </p:nvSpPr>
        <p:spPr>
          <a:xfrm>
            <a:off x="308008" y="988047"/>
            <a:ext cx="1881084" cy="973955"/>
          </a:xfrm>
          <a:prstGeom prst="rect">
            <a:avLst/>
          </a:prstGeom>
          <a:noFill/>
          <a:ln>
            <a:noFill/>
          </a:ln>
        </p:spPr>
        <p:style>
          <a:lnRef idx="0">
            <a:scrgbClr r="0" g="0" b="0"/>
          </a:lnRef>
          <a:fillRef idx="0">
            <a:scrgbClr r="0" g="0" b="0"/>
          </a:fillRef>
          <a:effectRef idx="0">
            <a:scrgbClr r="0" g="0" b="0"/>
          </a:effectRef>
          <a:fontRef idx="minor"/>
        </p:style>
        <p:txBody>
          <a:bodyPr lIns="30600" tIns="30600" rIns="30600" bIns="30600"/>
          <a:lstStyle/>
          <a:p>
            <a:pPr algn="ctr">
              <a:lnSpc>
                <a:spcPct val="90000"/>
              </a:lnSpc>
            </a:pPr>
            <a:r>
              <a:rPr lang="fr-FR" sz="2000" b="1" u="sng" strike="noStrike" dirty="0">
                <a:solidFill>
                  <a:srgbClr val="FFFFFF"/>
                </a:solidFill>
                <a:latin typeface="Calibri"/>
                <a:ea typeface="DejaVu Sans"/>
              </a:rPr>
              <a:t>Analyse audio </a:t>
            </a:r>
            <a:endParaRPr dirty="0"/>
          </a:p>
          <a:p>
            <a:pPr>
              <a:lnSpc>
                <a:spcPct val="90000"/>
              </a:lnSpc>
            </a:pPr>
            <a:r>
              <a:rPr lang="fr-FR" sz="1600" b="1" strike="noStrike" dirty="0">
                <a:solidFill>
                  <a:srgbClr val="FFFFFF"/>
                </a:solidFill>
                <a:latin typeface="Calibri"/>
                <a:ea typeface="DejaVu Sans"/>
              </a:rPr>
              <a:t>Musique heurtée</a:t>
            </a:r>
            <a:endParaRPr dirty="0"/>
          </a:p>
          <a:p>
            <a:pPr>
              <a:lnSpc>
                <a:spcPct val="90000"/>
              </a:lnSpc>
            </a:pPr>
            <a:r>
              <a:rPr lang="fr-FR" sz="1600" b="1" strike="noStrike" dirty="0">
                <a:solidFill>
                  <a:srgbClr val="FFFFFF"/>
                </a:solidFill>
                <a:latin typeface="Calibri"/>
                <a:ea typeface="DejaVu Sans"/>
              </a:rPr>
              <a:t>Rythme est haché</a:t>
            </a:r>
            <a:endParaRPr dirty="0"/>
          </a:p>
        </p:txBody>
      </p:sp>
      <p:sp>
        <p:nvSpPr>
          <p:cNvPr id="11" name="CustomShape 3"/>
          <p:cNvSpPr/>
          <p:nvPr/>
        </p:nvSpPr>
        <p:spPr>
          <a:xfrm>
            <a:off x="440852" y="4490416"/>
            <a:ext cx="1808775" cy="1948902"/>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nchor="ctr"/>
          <a:lstStyle/>
          <a:p>
            <a:pPr algn="ctr">
              <a:lnSpc>
                <a:spcPct val="90000"/>
              </a:lnSpc>
            </a:pPr>
            <a:r>
              <a:rPr lang="fr-FR" sz="2000" b="1" u="sng" strike="noStrike" dirty="0">
                <a:solidFill>
                  <a:srgbClr val="FFFFFF"/>
                </a:solidFill>
                <a:latin typeface="Calibri"/>
                <a:ea typeface="DejaVu Sans"/>
              </a:rPr>
              <a:t>Analyse de la vidéo</a:t>
            </a:r>
            <a:endParaRPr dirty="0"/>
          </a:p>
          <a:p>
            <a:pPr>
              <a:lnSpc>
                <a:spcPct val="90000"/>
              </a:lnSpc>
            </a:pPr>
            <a:r>
              <a:rPr lang="fr-FR" sz="1600" b="1" strike="noStrike" dirty="0">
                <a:solidFill>
                  <a:srgbClr val="FFFFFF"/>
                </a:solidFill>
                <a:latin typeface="Calibri"/>
                <a:ea typeface="DejaVu Sans"/>
              </a:rPr>
              <a:t>Le pianiste joue d'une seule main </a:t>
            </a:r>
            <a:endParaRPr dirty="0"/>
          </a:p>
          <a:p>
            <a:pPr>
              <a:lnSpc>
                <a:spcPct val="90000"/>
              </a:lnSpc>
            </a:pPr>
            <a:r>
              <a:rPr lang="fr-FR" sz="1600" b="1" strike="noStrike" dirty="0">
                <a:solidFill>
                  <a:srgbClr val="FFFFFF"/>
                </a:solidFill>
                <a:latin typeface="Calibri"/>
                <a:ea typeface="DejaVu Sans"/>
              </a:rPr>
              <a:t>Il est accompagné par un orchestre.</a:t>
            </a:r>
            <a:endParaRPr dirty="0"/>
          </a:p>
        </p:txBody>
      </p:sp>
      <p:sp>
        <p:nvSpPr>
          <p:cNvPr id="12" name="Rectangle à coins arrondis 11"/>
          <p:cNvSpPr/>
          <p:nvPr/>
        </p:nvSpPr>
        <p:spPr>
          <a:xfrm>
            <a:off x="3203848" y="2080391"/>
            <a:ext cx="1807200" cy="2870246"/>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fr-FR"/>
          </a:p>
        </p:txBody>
      </p:sp>
      <p:sp>
        <p:nvSpPr>
          <p:cNvPr id="13" name="CustomShape 10"/>
          <p:cNvSpPr/>
          <p:nvPr/>
        </p:nvSpPr>
        <p:spPr>
          <a:xfrm>
            <a:off x="3203848" y="2104523"/>
            <a:ext cx="1807200" cy="2846114"/>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gn="ctr">
              <a:lnSpc>
                <a:spcPct val="90000"/>
              </a:lnSpc>
            </a:pPr>
            <a:r>
              <a:rPr lang="fr-FR" sz="2000" b="1" u="sng" strike="noStrike" dirty="0">
                <a:solidFill>
                  <a:srgbClr val="FFFFFF"/>
                </a:solidFill>
                <a:latin typeface="Calibri"/>
                <a:ea typeface="DejaVu Sans"/>
              </a:rPr>
              <a:t>Questions des élèves</a:t>
            </a:r>
            <a:endParaRPr dirty="0"/>
          </a:p>
          <a:p>
            <a:pPr>
              <a:lnSpc>
                <a:spcPct val="90000"/>
              </a:lnSpc>
            </a:pPr>
            <a:r>
              <a:rPr lang="fr-FR" sz="1600" b="1" strike="noStrike" dirty="0">
                <a:solidFill>
                  <a:srgbClr val="FFFFFF"/>
                </a:solidFill>
                <a:latin typeface="Calibri"/>
                <a:ea typeface="DejaVu Sans"/>
              </a:rPr>
              <a:t>Pourquoi le pianiste joue-t-il d'une seule main?</a:t>
            </a:r>
            <a:endParaRPr dirty="0"/>
          </a:p>
          <a:p>
            <a:pPr>
              <a:lnSpc>
                <a:spcPct val="90000"/>
              </a:lnSpc>
            </a:pPr>
            <a:endParaRPr dirty="0"/>
          </a:p>
          <a:p>
            <a:pPr algn="ctr">
              <a:lnSpc>
                <a:spcPct val="90000"/>
              </a:lnSpc>
            </a:pPr>
            <a:r>
              <a:rPr lang="fr-FR" sz="2000" b="1" u="sng" dirty="0">
                <a:solidFill>
                  <a:srgbClr val="FFFFFF"/>
                </a:solidFill>
                <a:latin typeface="Calibri"/>
                <a:ea typeface="DejaVu Sans"/>
              </a:rPr>
              <a:t>H</a:t>
            </a:r>
            <a:r>
              <a:rPr lang="fr-FR" sz="2000" b="1" u="sng" strike="noStrike" dirty="0">
                <a:solidFill>
                  <a:srgbClr val="FFFFFF"/>
                </a:solidFill>
                <a:latin typeface="Calibri"/>
                <a:ea typeface="DejaVu Sans"/>
              </a:rPr>
              <a:t>ypothèses</a:t>
            </a:r>
            <a:endParaRPr dirty="0"/>
          </a:p>
          <a:p>
            <a:pPr>
              <a:lnSpc>
                <a:spcPct val="90000"/>
              </a:lnSpc>
            </a:pPr>
            <a:r>
              <a:rPr lang="fr-FR" sz="1600" b="1" strike="noStrike" dirty="0">
                <a:solidFill>
                  <a:srgbClr val="FFFFFF"/>
                </a:solidFill>
                <a:latin typeface="Calibri"/>
                <a:ea typeface="DejaVu Sans"/>
              </a:rPr>
              <a:t>Il est handicapé</a:t>
            </a:r>
            <a:endParaRPr dirty="0"/>
          </a:p>
          <a:p>
            <a:pPr>
              <a:lnSpc>
                <a:spcPct val="90000"/>
              </a:lnSpc>
            </a:pPr>
            <a:r>
              <a:rPr lang="fr-FR" sz="1600" b="1" strike="noStrike" dirty="0">
                <a:solidFill>
                  <a:srgbClr val="FFFFFF"/>
                </a:solidFill>
                <a:latin typeface="Calibri"/>
                <a:ea typeface="DejaVu Sans"/>
              </a:rPr>
              <a:t>Le musicien a choisi cette forme etc...</a:t>
            </a:r>
            <a:endParaRPr dirty="0"/>
          </a:p>
        </p:txBody>
      </p:sp>
      <p:sp>
        <p:nvSpPr>
          <p:cNvPr id="14" name="Rectangle à coins arrondis 13"/>
          <p:cNvSpPr/>
          <p:nvPr/>
        </p:nvSpPr>
        <p:spPr>
          <a:xfrm>
            <a:off x="5164340" y="2187158"/>
            <a:ext cx="1932731" cy="2630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13"/>
          <p:cNvSpPr/>
          <p:nvPr/>
        </p:nvSpPr>
        <p:spPr>
          <a:xfrm>
            <a:off x="5123014" y="2345184"/>
            <a:ext cx="2015382" cy="2335006"/>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gn="ctr">
              <a:lnSpc>
                <a:spcPct val="90000"/>
              </a:lnSpc>
            </a:pPr>
            <a:r>
              <a:rPr lang="fr-FR" sz="2000" b="1" u="sng" dirty="0">
                <a:solidFill>
                  <a:srgbClr val="FFFFFF"/>
                </a:solidFill>
                <a:latin typeface="Calibri"/>
                <a:ea typeface="DejaVu Sans"/>
              </a:rPr>
              <a:t>V</a:t>
            </a:r>
            <a:r>
              <a:rPr lang="fr-FR" sz="2000" b="1" u="sng" strike="noStrike" dirty="0">
                <a:solidFill>
                  <a:srgbClr val="FFFFFF"/>
                </a:solidFill>
                <a:latin typeface="Calibri"/>
                <a:ea typeface="DejaVu Sans"/>
              </a:rPr>
              <a:t>érification</a:t>
            </a:r>
            <a:endParaRPr dirty="0"/>
          </a:p>
          <a:p>
            <a:pPr>
              <a:lnSpc>
                <a:spcPct val="90000"/>
              </a:lnSpc>
            </a:pPr>
            <a:r>
              <a:rPr lang="fr-FR" sz="1600" b="1" strike="noStrike" dirty="0">
                <a:solidFill>
                  <a:srgbClr val="FFFFFF"/>
                </a:solidFill>
                <a:latin typeface="Calibri"/>
                <a:ea typeface="DejaVu Sans"/>
              </a:rPr>
              <a:t>Chercher la date de composition,</a:t>
            </a:r>
            <a:endParaRPr dirty="0"/>
          </a:p>
          <a:p>
            <a:pPr>
              <a:lnSpc>
                <a:spcPct val="90000"/>
              </a:lnSpc>
            </a:pPr>
            <a:r>
              <a:rPr lang="fr-FR" sz="1600" b="1" strike="noStrike" dirty="0">
                <a:solidFill>
                  <a:srgbClr val="FFFFFF"/>
                </a:solidFill>
                <a:latin typeface="Calibri"/>
                <a:ea typeface="DejaVu Sans"/>
              </a:rPr>
              <a:t>Chercher le contexte de la composition</a:t>
            </a:r>
            <a:endParaRPr dirty="0"/>
          </a:p>
          <a:p>
            <a:pPr>
              <a:lnSpc>
                <a:spcPct val="90000"/>
              </a:lnSpc>
            </a:pPr>
            <a:r>
              <a:rPr lang="fr-FR" sz="1600" b="1" strike="noStrike" dirty="0">
                <a:solidFill>
                  <a:srgbClr val="FFFFFF"/>
                </a:solidFill>
                <a:latin typeface="Calibri"/>
                <a:ea typeface="DejaVu Sans"/>
              </a:rPr>
              <a:t>Lire une biographie de Ravel, etc.</a:t>
            </a:r>
          </a:p>
          <a:p>
            <a:pPr>
              <a:lnSpc>
                <a:spcPct val="90000"/>
              </a:lnSpc>
            </a:pPr>
            <a:endParaRPr lang="fr-FR" sz="1600" b="1" strike="noStrike" dirty="0">
              <a:solidFill>
                <a:srgbClr val="FFFFFF"/>
              </a:solidFill>
              <a:latin typeface="Calibri"/>
              <a:ea typeface="DejaVu Sans"/>
            </a:endParaRPr>
          </a:p>
          <a:p>
            <a:pPr>
              <a:lnSpc>
                <a:spcPct val="90000"/>
              </a:lnSpc>
            </a:pPr>
            <a:r>
              <a:rPr lang="fr-FR" b="1" u="sng" dirty="0" err="1">
                <a:solidFill>
                  <a:srgbClr val="FFFFFF"/>
                </a:solidFill>
                <a:latin typeface="Calibri"/>
                <a:ea typeface="DejaVu Sans"/>
              </a:rPr>
              <a:t>Institutionalisation</a:t>
            </a:r>
            <a:endParaRPr u="sng" dirty="0"/>
          </a:p>
        </p:txBody>
      </p:sp>
      <p:sp>
        <p:nvSpPr>
          <p:cNvPr id="16" name="Rectangle à coins arrondis 15"/>
          <p:cNvSpPr/>
          <p:nvPr/>
        </p:nvSpPr>
        <p:spPr>
          <a:xfrm>
            <a:off x="7253241" y="2437205"/>
            <a:ext cx="1639239" cy="209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16"/>
          <p:cNvSpPr/>
          <p:nvPr/>
        </p:nvSpPr>
        <p:spPr>
          <a:xfrm>
            <a:off x="7253242" y="2437205"/>
            <a:ext cx="1711246" cy="2079360"/>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gn="ctr">
              <a:lnSpc>
                <a:spcPct val="90000"/>
              </a:lnSpc>
            </a:pPr>
            <a:r>
              <a:rPr lang="fr-FR" sz="2000" b="1" u="sng" strike="noStrike" dirty="0">
                <a:solidFill>
                  <a:srgbClr val="FFFFFF"/>
                </a:solidFill>
                <a:latin typeface="Calibri"/>
                <a:ea typeface="DejaVu Sans"/>
              </a:rPr>
              <a:t>L'ouverture historique</a:t>
            </a:r>
            <a:endParaRPr dirty="0"/>
          </a:p>
          <a:p>
            <a:pPr>
              <a:lnSpc>
                <a:spcPct val="90000"/>
              </a:lnSpc>
            </a:pPr>
            <a:r>
              <a:rPr lang="fr-FR" sz="1600" b="1" strike="noStrike" dirty="0">
                <a:solidFill>
                  <a:srgbClr val="FFFFFF"/>
                </a:solidFill>
                <a:latin typeface="Calibri"/>
                <a:ea typeface="DejaVu Sans"/>
              </a:rPr>
              <a:t>Quelle est cette guerre?</a:t>
            </a:r>
            <a:endParaRPr dirty="0"/>
          </a:p>
          <a:p>
            <a:pPr>
              <a:lnSpc>
                <a:spcPct val="90000"/>
              </a:lnSpc>
            </a:pPr>
            <a:r>
              <a:rPr lang="fr-FR" sz="1600" b="1" strike="noStrike" dirty="0">
                <a:solidFill>
                  <a:srgbClr val="FFFFFF"/>
                </a:solidFill>
                <a:latin typeface="Calibri"/>
                <a:ea typeface="DejaVu Sans"/>
              </a:rPr>
              <a:t>Où s'est-elle déroulée?</a:t>
            </a:r>
            <a:endParaRPr dirty="0"/>
          </a:p>
          <a:p>
            <a:pPr>
              <a:lnSpc>
                <a:spcPct val="90000"/>
              </a:lnSpc>
            </a:pPr>
            <a:r>
              <a:rPr lang="fr-FR" sz="1600" b="1" strike="noStrike" dirty="0">
                <a:solidFill>
                  <a:srgbClr val="FFFFFF"/>
                </a:solidFill>
                <a:latin typeface="Calibri"/>
                <a:ea typeface="DejaVu Sans"/>
              </a:rPr>
              <a:t>Quand?</a:t>
            </a:r>
            <a:endParaRPr dirty="0"/>
          </a:p>
          <a:p>
            <a:pPr>
              <a:lnSpc>
                <a:spcPct val="90000"/>
              </a:lnSpc>
            </a:pPr>
            <a:r>
              <a:rPr lang="fr-FR" sz="1600" b="1" strike="noStrike" dirty="0">
                <a:solidFill>
                  <a:srgbClr val="FFFFFF"/>
                </a:solidFill>
                <a:latin typeface="Calibri"/>
                <a:ea typeface="DejaVu Sans"/>
              </a:rPr>
              <a:t>Pourquoi? Etc.</a:t>
            </a:r>
            <a:endParaRPr dirty="0"/>
          </a:p>
        </p:txBody>
      </p:sp>
      <p:sp>
        <p:nvSpPr>
          <p:cNvPr id="9" name="Forme libre 8"/>
          <p:cNvSpPr/>
          <p:nvPr/>
        </p:nvSpPr>
        <p:spPr>
          <a:xfrm>
            <a:off x="886691" y="1918237"/>
            <a:ext cx="2576945" cy="2792308"/>
          </a:xfrm>
          <a:custGeom>
            <a:avLst/>
            <a:gdLst>
              <a:gd name="connsiteX0" fmla="*/ 0 w 2576945"/>
              <a:gd name="connsiteY0" fmla="*/ 2792308 h 2792308"/>
              <a:gd name="connsiteX1" fmla="*/ 554182 w 2576945"/>
              <a:gd name="connsiteY1" fmla="*/ 1434563 h 2792308"/>
              <a:gd name="connsiteX2" fmla="*/ 193964 w 2576945"/>
              <a:gd name="connsiteY2" fmla="*/ 76818 h 2792308"/>
              <a:gd name="connsiteX3" fmla="*/ 2576945 w 2576945"/>
              <a:gd name="connsiteY3" fmla="*/ 159945 h 2792308"/>
              <a:gd name="connsiteX4" fmla="*/ 2576945 w 2576945"/>
              <a:gd name="connsiteY4" fmla="*/ 159945 h 279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945" h="2792308">
                <a:moveTo>
                  <a:pt x="0" y="2792308"/>
                </a:moveTo>
                <a:cubicBezTo>
                  <a:pt x="260927" y="2339726"/>
                  <a:pt x="521855" y="1887145"/>
                  <a:pt x="554182" y="1434563"/>
                </a:cubicBezTo>
                <a:cubicBezTo>
                  <a:pt x="586509" y="981981"/>
                  <a:pt x="-143163" y="289254"/>
                  <a:pt x="193964" y="76818"/>
                </a:cubicBezTo>
                <a:cubicBezTo>
                  <a:pt x="531091" y="-135618"/>
                  <a:pt x="2576945" y="159945"/>
                  <a:pt x="2576945" y="159945"/>
                </a:cubicBezTo>
                <a:lnTo>
                  <a:pt x="2576945" y="159945"/>
                </a:ln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4525644" y="1817549"/>
            <a:ext cx="3994901" cy="648560"/>
          </a:xfrm>
          <a:custGeom>
            <a:avLst/>
            <a:gdLst>
              <a:gd name="connsiteX0" fmla="*/ 4792 w 3994901"/>
              <a:gd name="connsiteY0" fmla="*/ 246778 h 648560"/>
              <a:gd name="connsiteX1" fmla="*/ 323447 w 3994901"/>
              <a:gd name="connsiteY1" fmla="*/ 11251 h 648560"/>
              <a:gd name="connsiteX2" fmla="*/ 2069120 w 3994901"/>
              <a:gd name="connsiteY2" fmla="*/ 565433 h 648560"/>
              <a:gd name="connsiteX3" fmla="*/ 3108211 w 3994901"/>
              <a:gd name="connsiteY3" fmla="*/ 371469 h 648560"/>
              <a:gd name="connsiteX4" fmla="*/ 3994901 w 3994901"/>
              <a:gd name="connsiteY4" fmla="*/ 648560 h 648560"/>
              <a:gd name="connsiteX5" fmla="*/ 3994901 w 3994901"/>
              <a:gd name="connsiteY5" fmla="*/ 648560 h 6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4901" h="648560">
                <a:moveTo>
                  <a:pt x="4792" y="246778"/>
                </a:moveTo>
                <a:cubicBezTo>
                  <a:pt x="-7908" y="102460"/>
                  <a:pt x="-20608" y="-41858"/>
                  <a:pt x="323447" y="11251"/>
                </a:cubicBezTo>
                <a:cubicBezTo>
                  <a:pt x="667502" y="64360"/>
                  <a:pt x="1604993" y="505397"/>
                  <a:pt x="2069120" y="565433"/>
                </a:cubicBezTo>
                <a:cubicBezTo>
                  <a:pt x="2533247" y="625469"/>
                  <a:pt x="2787248" y="357615"/>
                  <a:pt x="3108211" y="371469"/>
                </a:cubicBezTo>
                <a:cubicBezTo>
                  <a:pt x="3429175" y="385324"/>
                  <a:pt x="3994901" y="648560"/>
                  <a:pt x="3994901" y="648560"/>
                </a:cubicBezTo>
                <a:lnTo>
                  <a:pt x="3994901" y="648560"/>
                </a:ln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p:txBody>
          <a:bodyPr/>
          <a:lstStyle/>
          <a:p>
            <a:pPr algn="r"/>
            <a:endParaRPr lang="en-US" dirty="0"/>
          </a:p>
        </p:txBody>
      </p:sp>
      <p:sp>
        <p:nvSpPr>
          <p:cNvPr id="24" name="Espace réservé du numéro de diapositive 23"/>
          <p:cNvSpPr>
            <a:spLocks noGrp="1"/>
          </p:cNvSpPr>
          <p:nvPr>
            <p:ph type="sldNum" sz="quarter" idx="12"/>
          </p:nvPr>
        </p:nvSpPr>
        <p:spPr/>
        <p:txBody>
          <a:bodyPr/>
          <a:lstStyle/>
          <a:p>
            <a:fld id="{0CFEC368-1D7A-4F81-ABF6-AE0E36BAF64C}" type="slidenum">
              <a:rPr lang="en-US" smtClean="0"/>
              <a:pPr/>
              <a:t>27</a:t>
            </a:fld>
            <a:endParaRPr lang="en-US"/>
          </a:p>
        </p:txBody>
      </p:sp>
      <p:sp>
        <p:nvSpPr>
          <p:cNvPr id="25" name="Rectangle 24"/>
          <p:cNvSpPr/>
          <p:nvPr/>
        </p:nvSpPr>
        <p:spPr>
          <a:xfrm>
            <a:off x="2531447" y="5621388"/>
            <a:ext cx="5638524" cy="646331"/>
          </a:xfrm>
          <a:prstGeom prst="rect">
            <a:avLst/>
          </a:prstGeom>
        </p:spPr>
        <p:txBody>
          <a:bodyPr wrap="square">
            <a:spAutoFit/>
          </a:bodyPr>
          <a:lstStyle/>
          <a:p>
            <a:r>
              <a:rPr lang="fr-FR" dirty="0">
                <a:hlinkClick r:id="rId2"/>
              </a:rPr>
              <a:t>https://www.youtube.com/watch?v=zawLvkuQgic</a:t>
            </a:r>
            <a:endParaRPr lang="fr-FR" dirty="0"/>
          </a:p>
          <a:p>
            <a:endParaRPr lang="fr-FR" dirty="0"/>
          </a:p>
        </p:txBody>
      </p:sp>
    </p:spTree>
    <p:extLst>
      <p:ext uri="{BB962C8B-B14F-4D97-AF65-F5344CB8AC3E}">
        <p14:creationId xmlns:p14="http://schemas.microsoft.com/office/powerpoint/2010/main" val="204313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251520" y="237154"/>
            <a:ext cx="8892480" cy="6620846"/>
          </a:xfrm>
          <a:prstGeom prst="irregularSeal2">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sp>
      <p:sp>
        <p:nvSpPr>
          <p:cNvPr id="322" name="CustomShape 2"/>
          <p:cNvSpPr/>
          <p:nvPr/>
        </p:nvSpPr>
        <p:spPr>
          <a:xfrm rot="21078600">
            <a:off x="5211104" y="2498705"/>
            <a:ext cx="2032781" cy="99380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z="2000" b="1" dirty="0">
                <a:solidFill>
                  <a:srgbClr val="FFFFFF"/>
                </a:solidFill>
                <a:latin typeface="Bradley Hand ITC"/>
              </a:rPr>
              <a:t>Qui sont les personnes derrière lui?</a:t>
            </a:r>
            <a:endParaRPr dirty="0"/>
          </a:p>
        </p:txBody>
      </p:sp>
      <p:sp>
        <p:nvSpPr>
          <p:cNvPr id="323" name="CustomShape 3"/>
          <p:cNvSpPr/>
          <p:nvPr/>
        </p:nvSpPr>
        <p:spPr>
          <a:xfrm rot="20995200">
            <a:off x="1351922" y="3531042"/>
            <a:ext cx="2539915" cy="140889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z="2200" dirty="0">
                <a:solidFill>
                  <a:srgbClr val="FFFFFF"/>
                </a:solidFill>
                <a:latin typeface="Blackadder ITC"/>
              </a:rPr>
              <a:t>Qu’est-ce que je ressens quand j’écoute cette musique?</a:t>
            </a:r>
            <a:endParaRPr dirty="0"/>
          </a:p>
        </p:txBody>
      </p:sp>
      <p:sp>
        <p:nvSpPr>
          <p:cNvPr id="324" name="CustomShape 4"/>
          <p:cNvSpPr/>
          <p:nvPr/>
        </p:nvSpPr>
        <p:spPr>
          <a:xfrm rot="238200">
            <a:off x="3995354" y="1570223"/>
            <a:ext cx="2503341" cy="634882"/>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dirty="0">
                <a:solidFill>
                  <a:srgbClr val="FFFFFF"/>
                </a:solidFill>
                <a:latin typeface="Berlin Sans FB"/>
              </a:rPr>
              <a:t>De quel instrument joue-t-il?</a:t>
            </a:r>
            <a:endParaRPr dirty="0"/>
          </a:p>
        </p:txBody>
      </p:sp>
      <p:sp>
        <p:nvSpPr>
          <p:cNvPr id="325" name="CustomShape 5"/>
          <p:cNvSpPr/>
          <p:nvPr/>
        </p:nvSpPr>
        <p:spPr>
          <a:xfrm rot="455400">
            <a:off x="1654962" y="2698576"/>
            <a:ext cx="1367596" cy="634882"/>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a:solidFill>
                  <a:srgbClr val="FFFFFF"/>
                </a:solidFill>
                <a:latin typeface="Miriam"/>
              </a:rPr>
              <a:t>Qui est ce musicien?</a:t>
            </a:r>
            <a:endParaRPr/>
          </a:p>
        </p:txBody>
      </p:sp>
      <p:sp>
        <p:nvSpPr>
          <p:cNvPr id="326" name="CustomShape 6"/>
          <p:cNvSpPr/>
          <p:nvPr/>
        </p:nvSpPr>
        <p:spPr>
          <a:xfrm flipH="1">
            <a:off x="3679252" y="4001652"/>
            <a:ext cx="2302839" cy="91150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a:solidFill>
                  <a:srgbClr val="FFFFFF"/>
                </a:solidFill>
                <a:latin typeface="Harlow Solid Italic"/>
              </a:rPr>
              <a:t>Quels mots je peux utiliser pour décrire la musique?</a:t>
            </a:r>
            <a:endParaRPr/>
          </a:p>
        </p:txBody>
      </p:sp>
      <p:sp>
        <p:nvSpPr>
          <p:cNvPr id="327" name="CustomShape 7"/>
          <p:cNvSpPr/>
          <p:nvPr/>
        </p:nvSpPr>
        <p:spPr>
          <a:xfrm>
            <a:off x="3165260" y="2596681"/>
            <a:ext cx="1835218" cy="57936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trike="noStrike">
                <a:solidFill>
                  <a:srgbClr val="FFFFFF"/>
                </a:solidFill>
                <a:latin typeface="Kristen ITC"/>
              </a:rPr>
              <a:t>Qui a composé cette œuvre?</a:t>
            </a:r>
            <a:endParaRPr/>
          </a:p>
        </p:txBody>
      </p:sp>
      <p:sp>
        <p:nvSpPr>
          <p:cNvPr id="328" name="CustomShape 8"/>
          <p:cNvSpPr/>
          <p:nvPr/>
        </p:nvSpPr>
        <p:spPr>
          <a:xfrm rot="21048600">
            <a:off x="2043402" y="4682629"/>
            <a:ext cx="1583447" cy="828221"/>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trike="noStrike" dirty="0">
                <a:solidFill>
                  <a:srgbClr val="FFFFFF"/>
                </a:solidFill>
                <a:latin typeface="Magneto"/>
              </a:rPr>
              <a:t>Pourquoi joue-t-il d’une seule main?</a:t>
            </a:r>
            <a:endParaRPr dirty="0"/>
          </a:p>
        </p:txBody>
      </p:sp>
      <p:sp>
        <p:nvSpPr>
          <p:cNvPr id="3" name="Espace réservé du pied de page 2"/>
          <p:cNvSpPr>
            <a:spLocks noGrp="1"/>
          </p:cNvSpPr>
          <p:nvPr>
            <p:ph type="ftr" sz="quarter" idx="11"/>
          </p:nvPr>
        </p:nvSpPr>
        <p:spPr/>
        <p:txBody>
          <a:bodyPr/>
          <a:lstStyle/>
          <a:p>
            <a:pPr algn="r"/>
            <a:endParaRPr lang="en-US"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3064243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567" y="-380962"/>
            <a:ext cx="9143433" cy="6857315"/>
          </a:xfrm>
          <a:prstGeom prst="irregularSeal2">
            <a:avLst/>
          </a:prstGeom>
          <a:solidFill>
            <a:srgbClr val="C0504D"/>
          </a:solidFill>
          <a:ln w="25560">
            <a:solidFill>
              <a:srgbClr val="3A5F8B"/>
            </a:solidFill>
            <a:round/>
          </a:ln>
        </p:spPr>
        <p:style>
          <a:lnRef idx="0">
            <a:scrgbClr r="0" g="0" b="0"/>
          </a:lnRef>
          <a:fillRef idx="0">
            <a:scrgbClr r="0" g="0" b="0"/>
          </a:fillRef>
          <a:effectRef idx="0">
            <a:scrgbClr r="0" g="0" b="0"/>
          </a:effectRef>
          <a:fontRef idx="minor"/>
        </p:style>
      </p:sp>
      <p:sp>
        <p:nvSpPr>
          <p:cNvPr id="388" name="CustomShape 2"/>
          <p:cNvSpPr/>
          <p:nvPr/>
        </p:nvSpPr>
        <p:spPr>
          <a:xfrm rot="21078600">
            <a:off x="5209798" y="2509156"/>
            <a:ext cx="2167973" cy="1077079"/>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z="2200">
                <a:solidFill>
                  <a:srgbClr val="FFFFFF"/>
                </a:solidFill>
                <a:latin typeface="Calibri"/>
              </a:rPr>
              <a:t>Je pense qu’on s’en souvient le 11 novembre.</a:t>
            </a:r>
            <a:endParaRPr/>
          </a:p>
        </p:txBody>
      </p:sp>
      <p:sp>
        <p:nvSpPr>
          <p:cNvPr id="389" name="CustomShape 3"/>
          <p:cNvSpPr/>
          <p:nvPr/>
        </p:nvSpPr>
        <p:spPr>
          <a:xfrm rot="20995200">
            <a:off x="960714" y="3559950"/>
            <a:ext cx="2708742" cy="745268"/>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gn="ctr">
              <a:lnSpc>
                <a:spcPct val="100000"/>
              </a:lnSpc>
            </a:pPr>
            <a:r>
              <a:rPr lang="fr-FR" sz="2200" dirty="0">
                <a:solidFill>
                  <a:srgbClr val="FFFFFF"/>
                </a:solidFill>
                <a:latin typeface="Kristen ITC"/>
              </a:rPr>
              <a:t>Pourquoi a-t-elle eu lieu?</a:t>
            </a:r>
            <a:endParaRPr dirty="0"/>
          </a:p>
        </p:txBody>
      </p:sp>
      <p:sp>
        <p:nvSpPr>
          <p:cNvPr id="390" name="CustomShape 4"/>
          <p:cNvSpPr/>
          <p:nvPr/>
        </p:nvSpPr>
        <p:spPr>
          <a:xfrm rot="238200">
            <a:off x="2678700" y="2020584"/>
            <a:ext cx="2503341" cy="358264"/>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a:solidFill>
                  <a:srgbClr val="FFFFFF"/>
                </a:solidFill>
                <a:latin typeface="Arial Narrow"/>
              </a:rPr>
              <a:t>Quelle est cette guerre?</a:t>
            </a:r>
            <a:endParaRPr/>
          </a:p>
        </p:txBody>
      </p:sp>
      <p:sp>
        <p:nvSpPr>
          <p:cNvPr id="391" name="CustomShape 5"/>
          <p:cNvSpPr/>
          <p:nvPr/>
        </p:nvSpPr>
        <p:spPr>
          <a:xfrm>
            <a:off x="1856086" y="2232865"/>
            <a:ext cx="1367270" cy="1629661"/>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z="2500" b="1">
                <a:solidFill>
                  <a:srgbClr val="FFFFFF"/>
                </a:solidFill>
                <a:latin typeface="Colonna MT"/>
              </a:rPr>
              <a:t>Quand a-t-elle eu lieu?</a:t>
            </a:r>
            <a:endParaRPr/>
          </a:p>
        </p:txBody>
      </p:sp>
      <p:sp>
        <p:nvSpPr>
          <p:cNvPr id="392" name="CustomShape 6"/>
          <p:cNvSpPr/>
          <p:nvPr/>
        </p:nvSpPr>
        <p:spPr>
          <a:xfrm rot="20995200" flipH="1">
            <a:off x="4157812" y="3588520"/>
            <a:ext cx="2047802" cy="1188118"/>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dirty="0">
                <a:solidFill>
                  <a:srgbClr val="FFFFFF"/>
                </a:solidFill>
                <a:latin typeface="Bodoni MT Black"/>
              </a:rPr>
              <a:t>J’ai vu des noms sur </a:t>
            </a:r>
            <a:endParaRPr dirty="0"/>
          </a:p>
          <a:p>
            <a:pPr>
              <a:lnSpc>
                <a:spcPct val="100000"/>
              </a:lnSpc>
            </a:pPr>
            <a:r>
              <a:rPr lang="fr-FR" dirty="0">
                <a:solidFill>
                  <a:srgbClr val="FFFFFF"/>
                </a:solidFill>
                <a:latin typeface="Bodoni MT Black"/>
              </a:rPr>
              <a:t>le monument aux morts.</a:t>
            </a:r>
            <a:endParaRPr dirty="0"/>
          </a:p>
        </p:txBody>
      </p:sp>
      <p:sp>
        <p:nvSpPr>
          <p:cNvPr id="393" name="CustomShape 7"/>
          <p:cNvSpPr/>
          <p:nvPr/>
        </p:nvSpPr>
        <p:spPr>
          <a:xfrm rot="375600">
            <a:off x="3306331" y="2820719"/>
            <a:ext cx="1835544" cy="1077079"/>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z="2200" b="1">
                <a:solidFill>
                  <a:srgbClr val="FFFFFF"/>
                </a:solidFill>
                <a:latin typeface="Bradley Hand ITC"/>
              </a:rPr>
              <a:t>Où s'est-elle déroulée?</a:t>
            </a:r>
            <a:endParaRPr/>
          </a:p>
        </p:txBody>
      </p:sp>
      <p:sp>
        <p:nvSpPr>
          <p:cNvPr id="394" name="CustomShape 8"/>
          <p:cNvSpPr/>
          <p:nvPr/>
        </p:nvSpPr>
        <p:spPr>
          <a:xfrm rot="384000">
            <a:off x="2278863" y="4408135"/>
            <a:ext cx="1583447" cy="1077079"/>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b="1" strike="noStrike" dirty="0">
                <a:solidFill>
                  <a:srgbClr val="FFFFFF"/>
                </a:solidFill>
                <a:latin typeface="Segoe Print"/>
              </a:rPr>
              <a:t>Je crois que mon arrière grand-père y est mort.</a:t>
            </a:r>
            <a:endParaRPr dirty="0"/>
          </a:p>
        </p:txBody>
      </p:sp>
      <p:sp>
        <p:nvSpPr>
          <p:cNvPr id="395" name="CustomShape 9"/>
          <p:cNvSpPr/>
          <p:nvPr/>
        </p:nvSpPr>
        <p:spPr>
          <a:xfrm rot="640200">
            <a:off x="4585758" y="1000331"/>
            <a:ext cx="1989676" cy="1077079"/>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fr-FR" sz="2200">
                <a:solidFill>
                  <a:srgbClr val="FFFFFF"/>
                </a:solidFill>
                <a:latin typeface="Calibri"/>
              </a:rPr>
              <a:t>Ils avaient des porte-avions et des chars.</a:t>
            </a:r>
            <a:endParaRPr/>
          </a:p>
        </p:txBody>
      </p:sp>
      <p:sp>
        <p:nvSpPr>
          <p:cNvPr id="2" name="Espace réservé du pied de page 1"/>
          <p:cNvSpPr>
            <a:spLocks noGrp="1"/>
          </p:cNvSpPr>
          <p:nvPr>
            <p:ph type="ftr" sz="quarter" idx="11"/>
          </p:nvPr>
        </p:nvSpPr>
        <p:spPr/>
        <p:txBody>
          <a:bodyPr/>
          <a:lstStyle/>
          <a:p>
            <a:pPr algn="r"/>
            <a:endParaRPr lang="en-US"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29</a:t>
            </a:fld>
            <a:endParaRPr lang="en-US"/>
          </a:p>
        </p:txBody>
      </p:sp>
    </p:spTree>
    <p:extLst>
      <p:ext uri="{BB962C8B-B14F-4D97-AF65-F5344CB8AC3E}">
        <p14:creationId xmlns:p14="http://schemas.microsoft.com/office/powerpoint/2010/main" val="405482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90762469"/>
              </p:ext>
            </p:extLst>
          </p:nvPr>
        </p:nvGraphicFramePr>
        <p:xfrm>
          <a:off x="251520" y="548681"/>
          <a:ext cx="8712969" cy="5943600"/>
        </p:xfrm>
        <a:graphic>
          <a:graphicData uri="http://schemas.openxmlformats.org/drawingml/2006/table">
            <a:tbl>
              <a:tblPr firstRow="1" bandRow="1">
                <a:tableStyleId>{5C22544A-7EE6-4342-B048-85BDC9FD1C3A}</a:tableStyleId>
              </a:tblPr>
              <a:tblGrid>
                <a:gridCol w="2904323">
                  <a:extLst>
                    <a:ext uri="{9D8B030D-6E8A-4147-A177-3AD203B41FA5}">
                      <a16:colId xmlns:a16="http://schemas.microsoft.com/office/drawing/2014/main" val="20000"/>
                    </a:ext>
                  </a:extLst>
                </a:gridCol>
                <a:gridCol w="2904323">
                  <a:extLst>
                    <a:ext uri="{9D8B030D-6E8A-4147-A177-3AD203B41FA5}">
                      <a16:colId xmlns:a16="http://schemas.microsoft.com/office/drawing/2014/main" val="20001"/>
                    </a:ext>
                  </a:extLst>
                </a:gridCol>
                <a:gridCol w="2904323">
                  <a:extLst>
                    <a:ext uri="{9D8B030D-6E8A-4147-A177-3AD203B41FA5}">
                      <a16:colId xmlns:a16="http://schemas.microsoft.com/office/drawing/2014/main" val="20002"/>
                    </a:ext>
                  </a:extLst>
                </a:gridCol>
              </a:tblGrid>
              <a:tr h="360039">
                <a:tc>
                  <a:txBody>
                    <a:bodyPr/>
                    <a:lstStyle/>
                    <a:p>
                      <a:pPr algn="ctr"/>
                      <a:r>
                        <a:rPr lang="fr-FR" dirty="0"/>
                        <a:t>CM1</a:t>
                      </a:r>
                    </a:p>
                  </a:txBody>
                  <a:tcPr/>
                </a:tc>
                <a:tc>
                  <a:txBody>
                    <a:bodyPr/>
                    <a:lstStyle/>
                    <a:p>
                      <a:pPr algn="ctr"/>
                      <a:r>
                        <a:rPr lang="fr-FR" dirty="0"/>
                        <a:t>CM2</a:t>
                      </a:r>
                    </a:p>
                  </a:txBody>
                  <a:tcPr/>
                </a:tc>
                <a:tc>
                  <a:txBody>
                    <a:bodyPr/>
                    <a:lstStyle/>
                    <a:p>
                      <a:pPr algn="ctr"/>
                      <a:r>
                        <a:rPr lang="fr-FR" dirty="0"/>
                        <a:t>6ème</a:t>
                      </a:r>
                    </a:p>
                  </a:txBody>
                  <a:tcPr/>
                </a:tc>
                <a:extLst>
                  <a:ext uri="{0D108BD9-81ED-4DB2-BD59-A6C34878D82A}">
                    <a16:rowId xmlns:a16="http://schemas.microsoft.com/office/drawing/2014/main" val="10000"/>
                  </a:ext>
                </a:extLst>
              </a:tr>
              <a:tr h="653613">
                <a:tc>
                  <a:txBody>
                    <a:bodyPr/>
                    <a:lstStyle/>
                    <a:p>
                      <a:r>
                        <a:rPr lang="fr-FR" sz="1600" dirty="0">
                          <a:solidFill>
                            <a:srgbClr val="0070C0"/>
                          </a:solidFill>
                        </a:rPr>
                        <a:t>Thème 1</a:t>
                      </a:r>
                    </a:p>
                    <a:p>
                      <a:r>
                        <a:rPr lang="fr-FR" sz="1600" dirty="0">
                          <a:solidFill>
                            <a:srgbClr val="0070C0"/>
                          </a:solidFill>
                        </a:rPr>
                        <a:t>Et avant la France ?</a:t>
                      </a:r>
                    </a:p>
                    <a:p>
                      <a:r>
                        <a:rPr lang="fr-FR" sz="1600" dirty="0">
                          <a:solidFill>
                            <a:srgbClr val="0070C0"/>
                          </a:solidFill>
                        </a:rPr>
                        <a:t>Thème 2</a:t>
                      </a:r>
                    </a:p>
                    <a:p>
                      <a:r>
                        <a:rPr lang="fr-FR" sz="1600" dirty="0">
                          <a:solidFill>
                            <a:srgbClr val="0070C0"/>
                          </a:solidFill>
                        </a:rPr>
                        <a:t>Le temps des rois </a:t>
                      </a:r>
                    </a:p>
                    <a:p>
                      <a:r>
                        <a:rPr lang="fr-FR" sz="1600" dirty="0">
                          <a:solidFill>
                            <a:srgbClr val="0070C0"/>
                          </a:solidFill>
                        </a:rPr>
                        <a:t>Thème 3</a:t>
                      </a:r>
                    </a:p>
                    <a:p>
                      <a:r>
                        <a:rPr lang="fr-FR" sz="1600" dirty="0">
                          <a:solidFill>
                            <a:srgbClr val="0070C0"/>
                          </a:solidFill>
                        </a:rPr>
                        <a:t>Le temps de la Révolution </a:t>
                      </a:r>
                    </a:p>
                    <a:p>
                      <a:r>
                        <a:rPr lang="fr-FR" sz="1600" dirty="0">
                          <a:solidFill>
                            <a:srgbClr val="0070C0"/>
                          </a:solidFill>
                        </a:rPr>
                        <a:t>et de l’Empire</a:t>
                      </a:r>
                    </a:p>
                  </a:txBody>
                  <a:tcPr/>
                </a:tc>
                <a:tc>
                  <a:txBody>
                    <a:bodyPr/>
                    <a:lstStyle/>
                    <a:p>
                      <a:r>
                        <a:rPr lang="fr-FR" sz="1600" dirty="0">
                          <a:solidFill>
                            <a:srgbClr val="0070C0"/>
                          </a:solidFill>
                        </a:rPr>
                        <a:t>Thème 1</a:t>
                      </a:r>
                    </a:p>
                    <a:p>
                      <a:r>
                        <a:rPr lang="fr-FR" sz="1600" dirty="0">
                          <a:solidFill>
                            <a:srgbClr val="0070C0"/>
                          </a:solidFill>
                        </a:rPr>
                        <a:t>Le temps de la République</a:t>
                      </a:r>
                    </a:p>
                    <a:p>
                      <a:r>
                        <a:rPr lang="fr-FR" sz="1600" dirty="0">
                          <a:solidFill>
                            <a:srgbClr val="0070C0"/>
                          </a:solidFill>
                        </a:rPr>
                        <a:t>Thème 2</a:t>
                      </a:r>
                    </a:p>
                    <a:p>
                      <a:r>
                        <a:rPr lang="fr-FR" sz="1600" dirty="0">
                          <a:solidFill>
                            <a:srgbClr val="0070C0"/>
                          </a:solidFill>
                        </a:rPr>
                        <a:t>L’âge industriel en France</a:t>
                      </a:r>
                    </a:p>
                    <a:p>
                      <a:r>
                        <a:rPr lang="fr-FR" sz="1600" dirty="0">
                          <a:solidFill>
                            <a:srgbClr val="0070C0"/>
                          </a:solidFill>
                        </a:rPr>
                        <a:t>Thème 3</a:t>
                      </a:r>
                    </a:p>
                    <a:p>
                      <a:r>
                        <a:rPr lang="fr-FR" sz="1600" dirty="0">
                          <a:solidFill>
                            <a:srgbClr val="0070C0"/>
                          </a:solidFill>
                        </a:rPr>
                        <a:t>La France, des guerres </a:t>
                      </a:r>
                    </a:p>
                    <a:p>
                      <a:r>
                        <a:rPr lang="fr-FR" sz="1600" dirty="0">
                          <a:solidFill>
                            <a:srgbClr val="0070C0"/>
                          </a:solidFill>
                        </a:rPr>
                        <a:t>mondiales à l’Union </a:t>
                      </a:r>
                    </a:p>
                    <a:p>
                      <a:r>
                        <a:rPr lang="fr-FR" sz="1600" dirty="0">
                          <a:solidFill>
                            <a:srgbClr val="0070C0"/>
                          </a:solidFill>
                        </a:rPr>
                        <a:t>européenne</a:t>
                      </a:r>
                    </a:p>
                  </a:txBody>
                  <a:tcPr/>
                </a:tc>
                <a:tc>
                  <a:txBody>
                    <a:bodyPr/>
                    <a:lstStyle/>
                    <a:p>
                      <a:r>
                        <a:rPr lang="fr-FR" sz="1600" dirty="0">
                          <a:solidFill>
                            <a:srgbClr val="0070C0"/>
                          </a:solidFill>
                        </a:rPr>
                        <a:t>Thème 1</a:t>
                      </a:r>
                    </a:p>
                    <a:p>
                      <a:r>
                        <a:rPr lang="fr-FR" sz="1600" dirty="0">
                          <a:solidFill>
                            <a:srgbClr val="0070C0"/>
                          </a:solidFill>
                        </a:rPr>
                        <a:t>La longue histoire de l’humanité et des migrations</a:t>
                      </a:r>
                    </a:p>
                    <a:p>
                      <a:r>
                        <a:rPr lang="fr-FR" sz="1600" dirty="0">
                          <a:solidFill>
                            <a:srgbClr val="0070C0"/>
                          </a:solidFill>
                        </a:rPr>
                        <a:t>Thème 2</a:t>
                      </a:r>
                    </a:p>
                    <a:p>
                      <a:r>
                        <a:rPr lang="fr-FR" sz="1600" dirty="0">
                          <a:solidFill>
                            <a:srgbClr val="0070C0"/>
                          </a:solidFill>
                        </a:rPr>
                        <a:t>Récits fondateurs, </a:t>
                      </a:r>
                    </a:p>
                    <a:p>
                      <a:r>
                        <a:rPr lang="fr-FR" sz="1600" dirty="0">
                          <a:solidFill>
                            <a:srgbClr val="0070C0"/>
                          </a:solidFill>
                        </a:rPr>
                        <a:t>croyances et citoyenneté</a:t>
                      </a:r>
                    </a:p>
                    <a:p>
                      <a:r>
                        <a:rPr lang="fr-FR" sz="1600" dirty="0">
                          <a:solidFill>
                            <a:srgbClr val="0070C0"/>
                          </a:solidFill>
                        </a:rPr>
                        <a:t>dans la Méditerranée </a:t>
                      </a:r>
                    </a:p>
                    <a:p>
                      <a:r>
                        <a:rPr lang="fr-FR" sz="1600" dirty="0">
                          <a:solidFill>
                            <a:srgbClr val="0070C0"/>
                          </a:solidFill>
                        </a:rPr>
                        <a:t>antique au Ier millénaire </a:t>
                      </a:r>
                    </a:p>
                    <a:p>
                      <a:r>
                        <a:rPr lang="fr-FR" sz="1600" dirty="0">
                          <a:solidFill>
                            <a:srgbClr val="0070C0"/>
                          </a:solidFill>
                        </a:rPr>
                        <a:t>avant J.-C.</a:t>
                      </a:r>
                    </a:p>
                    <a:p>
                      <a:r>
                        <a:rPr lang="fr-FR" sz="1600" dirty="0">
                          <a:solidFill>
                            <a:srgbClr val="0070C0"/>
                          </a:solidFill>
                        </a:rPr>
                        <a:t>Thème 3</a:t>
                      </a:r>
                    </a:p>
                    <a:p>
                      <a:r>
                        <a:rPr lang="fr-FR" sz="1600" dirty="0">
                          <a:solidFill>
                            <a:srgbClr val="0070C0"/>
                          </a:solidFill>
                        </a:rPr>
                        <a:t>L’empire romain dans le </a:t>
                      </a:r>
                    </a:p>
                    <a:p>
                      <a:r>
                        <a:rPr lang="fr-FR" sz="1600" dirty="0">
                          <a:solidFill>
                            <a:srgbClr val="0070C0"/>
                          </a:solidFill>
                        </a:rPr>
                        <a:t>monde antique</a:t>
                      </a:r>
                    </a:p>
                  </a:txBody>
                  <a:tcPr/>
                </a:tc>
                <a:extLst>
                  <a:ext uri="{0D108BD9-81ED-4DB2-BD59-A6C34878D82A}">
                    <a16:rowId xmlns:a16="http://schemas.microsoft.com/office/drawing/2014/main" val="10001"/>
                  </a:ext>
                </a:extLst>
              </a:tr>
              <a:tr h="653613">
                <a:tc>
                  <a:txBody>
                    <a:bodyPr/>
                    <a:lstStyle/>
                    <a:p>
                      <a:r>
                        <a:rPr lang="fr-FR" dirty="0">
                          <a:solidFill>
                            <a:srgbClr val="00B050"/>
                          </a:solidFill>
                        </a:rPr>
                        <a:t>Thème 1</a:t>
                      </a:r>
                    </a:p>
                    <a:p>
                      <a:r>
                        <a:rPr lang="fr-FR" dirty="0">
                          <a:solidFill>
                            <a:srgbClr val="00B050"/>
                          </a:solidFill>
                        </a:rPr>
                        <a:t>Découvrir le(s) lieu(x) où </a:t>
                      </a:r>
                    </a:p>
                    <a:p>
                      <a:r>
                        <a:rPr lang="fr-FR" dirty="0">
                          <a:solidFill>
                            <a:srgbClr val="00B050"/>
                          </a:solidFill>
                        </a:rPr>
                        <a:t>j’habite</a:t>
                      </a:r>
                    </a:p>
                    <a:p>
                      <a:r>
                        <a:rPr lang="fr-FR" dirty="0">
                          <a:solidFill>
                            <a:srgbClr val="00B050"/>
                          </a:solidFill>
                        </a:rPr>
                        <a:t>Thème 2</a:t>
                      </a:r>
                    </a:p>
                    <a:p>
                      <a:r>
                        <a:rPr lang="fr-FR" dirty="0">
                          <a:solidFill>
                            <a:srgbClr val="00B050"/>
                          </a:solidFill>
                        </a:rPr>
                        <a:t>Se loger, travailler, se </a:t>
                      </a:r>
                    </a:p>
                    <a:p>
                      <a:r>
                        <a:rPr lang="fr-FR" dirty="0">
                          <a:solidFill>
                            <a:srgbClr val="00B050"/>
                          </a:solidFill>
                        </a:rPr>
                        <a:t>cultiver, avoir des loisirs en France</a:t>
                      </a:r>
                    </a:p>
                    <a:p>
                      <a:r>
                        <a:rPr lang="fr-FR" dirty="0">
                          <a:solidFill>
                            <a:srgbClr val="00B050"/>
                          </a:solidFill>
                        </a:rPr>
                        <a:t>Thème 3</a:t>
                      </a:r>
                    </a:p>
                    <a:p>
                      <a:r>
                        <a:rPr lang="fr-FR" dirty="0">
                          <a:solidFill>
                            <a:srgbClr val="00B050"/>
                          </a:solidFill>
                        </a:rPr>
                        <a:t>Consommer en France</a:t>
                      </a:r>
                    </a:p>
                  </a:txBody>
                  <a:tcPr/>
                </a:tc>
                <a:tc>
                  <a:txBody>
                    <a:bodyPr/>
                    <a:lstStyle/>
                    <a:p>
                      <a:r>
                        <a:rPr lang="fr-FR" dirty="0">
                          <a:solidFill>
                            <a:srgbClr val="00B050"/>
                          </a:solidFill>
                        </a:rPr>
                        <a:t>Thème 1</a:t>
                      </a:r>
                    </a:p>
                    <a:p>
                      <a:r>
                        <a:rPr lang="fr-FR" dirty="0">
                          <a:solidFill>
                            <a:srgbClr val="00B050"/>
                          </a:solidFill>
                        </a:rPr>
                        <a:t>Se déplacer</a:t>
                      </a:r>
                    </a:p>
                    <a:p>
                      <a:r>
                        <a:rPr lang="fr-FR" dirty="0">
                          <a:solidFill>
                            <a:srgbClr val="00B050"/>
                          </a:solidFill>
                        </a:rPr>
                        <a:t>Thème 2</a:t>
                      </a:r>
                    </a:p>
                    <a:p>
                      <a:r>
                        <a:rPr lang="fr-FR" dirty="0">
                          <a:solidFill>
                            <a:srgbClr val="00B050"/>
                          </a:solidFill>
                        </a:rPr>
                        <a:t>Communiquer d’un bout </a:t>
                      </a:r>
                    </a:p>
                    <a:p>
                      <a:r>
                        <a:rPr lang="fr-FR" dirty="0">
                          <a:solidFill>
                            <a:srgbClr val="00B050"/>
                          </a:solidFill>
                        </a:rPr>
                        <a:t>à l’autre du monde grâce à </a:t>
                      </a:r>
                    </a:p>
                    <a:p>
                      <a:r>
                        <a:rPr lang="fr-FR" dirty="0">
                          <a:solidFill>
                            <a:srgbClr val="00B050"/>
                          </a:solidFill>
                        </a:rPr>
                        <a:t>l’Internet</a:t>
                      </a:r>
                    </a:p>
                    <a:p>
                      <a:r>
                        <a:rPr lang="fr-FR" dirty="0">
                          <a:solidFill>
                            <a:srgbClr val="00B050"/>
                          </a:solidFill>
                        </a:rPr>
                        <a:t>Thème 3</a:t>
                      </a:r>
                    </a:p>
                    <a:p>
                      <a:r>
                        <a:rPr lang="fr-FR" dirty="0">
                          <a:solidFill>
                            <a:srgbClr val="00B050"/>
                          </a:solidFill>
                        </a:rPr>
                        <a:t>Mieux habiter</a:t>
                      </a:r>
                    </a:p>
                  </a:txBody>
                  <a:tcPr/>
                </a:tc>
                <a:tc>
                  <a:txBody>
                    <a:bodyPr/>
                    <a:lstStyle/>
                    <a:p>
                      <a:r>
                        <a:rPr lang="fr-FR" dirty="0">
                          <a:solidFill>
                            <a:srgbClr val="00B050"/>
                          </a:solidFill>
                        </a:rPr>
                        <a:t>Thème 1</a:t>
                      </a:r>
                    </a:p>
                    <a:p>
                      <a:r>
                        <a:rPr lang="fr-FR" dirty="0">
                          <a:solidFill>
                            <a:srgbClr val="00B050"/>
                          </a:solidFill>
                        </a:rPr>
                        <a:t>Habiter une métropole</a:t>
                      </a:r>
                    </a:p>
                    <a:p>
                      <a:r>
                        <a:rPr lang="fr-FR" dirty="0">
                          <a:solidFill>
                            <a:srgbClr val="00B050"/>
                          </a:solidFill>
                        </a:rPr>
                        <a:t>Thème 2</a:t>
                      </a:r>
                    </a:p>
                    <a:p>
                      <a:r>
                        <a:rPr lang="fr-FR" dirty="0">
                          <a:solidFill>
                            <a:srgbClr val="00B050"/>
                          </a:solidFill>
                        </a:rPr>
                        <a:t>Habiter un espace de </a:t>
                      </a:r>
                    </a:p>
                    <a:p>
                      <a:r>
                        <a:rPr lang="fr-FR" dirty="0">
                          <a:solidFill>
                            <a:srgbClr val="00B050"/>
                          </a:solidFill>
                        </a:rPr>
                        <a:t>faible densité</a:t>
                      </a:r>
                    </a:p>
                    <a:p>
                      <a:r>
                        <a:rPr lang="fr-FR" dirty="0">
                          <a:solidFill>
                            <a:srgbClr val="00B050"/>
                          </a:solidFill>
                        </a:rPr>
                        <a:t>Thème 3</a:t>
                      </a:r>
                    </a:p>
                    <a:p>
                      <a:r>
                        <a:rPr lang="fr-FR" dirty="0">
                          <a:solidFill>
                            <a:srgbClr val="00B050"/>
                          </a:solidFill>
                        </a:rPr>
                        <a:t>Habiter les littoraux</a:t>
                      </a:r>
                    </a:p>
                    <a:p>
                      <a:r>
                        <a:rPr lang="fr-FR" dirty="0">
                          <a:solidFill>
                            <a:srgbClr val="00B050"/>
                          </a:solidFill>
                        </a:rPr>
                        <a:t>Thème 4</a:t>
                      </a:r>
                    </a:p>
                    <a:p>
                      <a:r>
                        <a:rPr lang="fr-FR" dirty="0">
                          <a:solidFill>
                            <a:srgbClr val="00B050"/>
                          </a:solidFill>
                        </a:rPr>
                        <a:t>Le monde habité</a:t>
                      </a:r>
                    </a:p>
                  </a:txBody>
                  <a:tcPr/>
                </a:tc>
                <a:extLst>
                  <a:ext uri="{0D108BD9-81ED-4DB2-BD59-A6C34878D82A}">
                    <a16:rowId xmlns:a16="http://schemas.microsoft.com/office/drawing/2014/main" val="10002"/>
                  </a:ext>
                </a:extLst>
              </a:tr>
            </a:tbl>
          </a:graphicData>
        </a:graphic>
      </p:graphicFrame>
      <p:sp>
        <p:nvSpPr>
          <p:cNvPr id="4" name="ZoneTexte 3"/>
          <p:cNvSpPr txBox="1"/>
          <p:nvPr/>
        </p:nvSpPr>
        <p:spPr>
          <a:xfrm>
            <a:off x="2195736" y="0"/>
            <a:ext cx="5400600" cy="369332"/>
          </a:xfrm>
          <a:prstGeom prst="rect">
            <a:avLst/>
          </a:prstGeom>
          <a:noFill/>
        </p:spPr>
        <p:txBody>
          <a:bodyPr wrap="square" rtlCol="0">
            <a:spAutoFit/>
          </a:bodyPr>
          <a:lstStyle/>
          <a:p>
            <a:r>
              <a:rPr lang="fr-FR" b="1" dirty="0">
                <a:solidFill>
                  <a:srgbClr val="C00000"/>
                </a:solidFill>
              </a:rPr>
              <a:t>REPERES ANNUELS DE PROGRAMMATION</a:t>
            </a:r>
          </a:p>
        </p:txBody>
      </p:sp>
      <p:sp>
        <p:nvSpPr>
          <p:cNvPr id="5" name="Espace réservé du pied de page 4"/>
          <p:cNvSpPr>
            <a:spLocks noGrp="1"/>
          </p:cNvSpPr>
          <p:nvPr>
            <p:ph type="ftr" sz="quarter" idx="11"/>
          </p:nvPr>
        </p:nvSpPr>
        <p:spPr/>
        <p:txBody>
          <a:bodyPr/>
          <a:lstStyle/>
          <a:p>
            <a:pPr algn="r"/>
            <a:endParaRPr lang="en-US" dirty="0"/>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218415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8229600" cy="990600"/>
          </a:xfrm>
        </p:spPr>
        <p:txBody>
          <a:bodyPr>
            <a:normAutofit fontScale="90000"/>
          </a:bodyPr>
          <a:lstStyle/>
          <a:p>
            <a:pPr algn="ctr"/>
            <a:r>
              <a:rPr lang="fr-FR" dirty="0"/>
              <a:t>6</a:t>
            </a:r>
            <a:r>
              <a:rPr lang="fr-FR" baseline="30000" dirty="0"/>
              <a:t>ème</a:t>
            </a:r>
            <a:r>
              <a:rPr lang="fr-FR" dirty="0"/>
              <a:t> </a:t>
            </a:r>
            <a:br>
              <a:rPr lang="fr-FR" dirty="0"/>
            </a:br>
            <a:r>
              <a:rPr lang="fr-FR" dirty="0"/>
              <a:t>Thème 1</a:t>
            </a:r>
            <a:br>
              <a:rPr lang="fr-FR" dirty="0"/>
            </a:br>
            <a:r>
              <a:rPr lang="fr-FR" dirty="0"/>
              <a:t>La longue histoire de l’humanité et des </a:t>
            </a:r>
            <a:br>
              <a:rPr lang="fr-FR" dirty="0"/>
            </a:br>
            <a:r>
              <a:rPr lang="fr-FR" dirty="0"/>
              <a:t>migrations</a:t>
            </a:r>
            <a:br>
              <a:rPr lang="fr-FR" dirty="0"/>
            </a:br>
            <a:r>
              <a:rPr lang="fr-FR" dirty="0"/>
              <a:t>Premiers États, premières écritures</a:t>
            </a:r>
            <a:br>
              <a:rPr lang="fr-FR" dirty="0"/>
            </a:br>
            <a:endParaRPr lang="fr-FR" dirty="0"/>
          </a:p>
        </p:txBody>
      </p:sp>
      <p:sp>
        <p:nvSpPr>
          <p:cNvPr id="3" name="Espace réservé du contenu 2"/>
          <p:cNvSpPr>
            <a:spLocks noGrp="1"/>
          </p:cNvSpPr>
          <p:nvPr>
            <p:ph idx="1"/>
          </p:nvPr>
        </p:nvSpPr>
        <p:spPr>
          <a:xfrm>
            <a:off x="323528" y="3140968"/>
            <a:ext cx="8229600" cy="3048000"/>
          </a:xfrm>
        </p:spPr>
        <p:txBody>
          <a:bodyPr>
            <a:normAutofit fontScale="85000" lnSpcReduction="20000"/>
          </a:bodyPr>
          <a:lstStyle/>
          <a:p>
            <a:pPr marL="0" indent="0" algn="ctr">
              <a:buNone/>
            </a:pPr>
            <a:r>
              <a:rPr lang="fr-FR" b="1" dirty="0"/>
              <a:t>L’étude des premiers États et des premières écritures se </a:t>
            </a:r>
          </a:p>
          <a:p>
            <a:pPr marL="0" indent="0" algn="ctr">
              <a:buNone/>
            </a:pPr>
            <a:r>
              <a:rPr lang="fr-FR" b="1" dirty="0"/>
              <a:t>placent dans le cadre de l’Orient ancien et peut concerner l’Égypte ou la Mésopotamie.</a:t>
            </a:r>
          </a:p>
          <a:p>
            <a:pPr marL="0" indent="0" algn="ctr">
              <a:buNone/>
            </a:pPr>
            <a:r>
              <a:rPr lang="fr-FR" b="1" u="sng" dirty="0">
                <a:solidFill>
                  <a:srgbClr val="C00000"/>
                </a:solidFill>
              </a:rPr>
              <a:t>Objectifs des apprentissages Histoire cycle 3 : </a:t>
            </a:r>
          </a:p>
          <a:p>
            <a:pPr algn="ctr">
              <a:buFont typeface="Wingdings" panose="05000000000000000000" pitchFamily="2" charset="2"/>
              <a:buChar char="Ø"/>
            </a:pPr>
            <a:r>
              <a:rPr lang="fr-FR" b="1" dirty="0">
                <a:solidFill>
                  <a:srgbClr val="C00000"/>
                </a:solidFill>
              </a:rPr>
              <a:t> poursuivre le construction par les élèves de leur rapport au temps</a:t>
            </a:r>
          </a:p>
          <a:p>
            <a:pPr algn="ctr">
              <a:buFont typeface="Wingdings" panose="05000000000000000000" pitchFamily="2" charset="2"/>
              <a:buChar char="Ø"/>
            </a:pPr>
            <a:r>
              <a:rPr lang="fr-FR" b="1" dirty="0">
                <a:solidFill>
                  <a:srgbClr val="C00000"/>
                </a:solidFill>
              </a:rPr>
              <a:t> les rendre conscients de leur inscription dans le temps long</a:t>
            </a:r>
          </a:p>
          <a:p>
            <a:pPr algn="ctr">
              <a:buFont typeface="Wingdings" panose="05000000000000000000" pitchFamily="2" charset="2"/>
              <a:buChar char="Ø"/>
            </a:pPr>
            <a:r>
              <a:rPr lang="fr-FR" b="1" dirty="0">
                <a:solidFill>
                  <a:srgbClr val="C00000"/>
                </a:solidFill>
              </a:rPr>
              <a:t> appréhender comment la démarche historique permet d’apporter des réponses aux interrogations</a:t>
            </a:r>
          </a:p>
          <a:p>
            <a:pPr algn="ctr">
              <a:buFont typeface="Wingdings" panose="05000000000000000000" pitchFamily="2" charset="2"/>
              <a:buChar char="Ø"/>
            </a:pPr>
            <a:r>
              <a:rPr lang="fr-FR" b="1" dirty="0">
                <a:solidFill>
                  <a:srgbClr val="C00000"/>
                </a:solidFill>
              </a:rPr>
              <a:t> distinguer histoire et fiction</a:t>
            </a:r>
          </a:p>
          <a:p>
            <a:pPr marL="0" indent="0">
              <a:buNone/>
            </a:pPr>
            <a:endParaRPr lang="fr-FR" b="1" dirty="0"/>
          </a:p>
        </p:txBody>
      </p:sp>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4280168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3"/>
          <p:cNvSpPr/>
          <p:nvPr/>
        </p:nvSpPr>
        <p:spPr>
          <a:xfrm>
            <a:off x="1835696" y="0"/>
            <a:ext cx="5075944" cy="692696"/>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400" strike="noStrike" dirty="0">
                <a:solidFill>
                  <a:srgbClr val="FFFFFF"/>
                </a:solidFill>
                <a:latin typeface="Calibri"/>
                <a:ea typeface="DejaVu Sans"/>
              </a:rPr>
              <a:t>Schéma général de la démarche</a:t>
            </a:r>
            <a:endParaRPr dirty="0"/>
          </a:p>
        </p:txBody>
      </p:sp>
      <p:sp>
        <p:nvSpPr>
          <p:cNvPr id="5" name="Ellipse 4"/>
          <p:cNvSpPr/>
          <p:nvPr/>
        </p:nvSpPr>
        <p:spPr>
          <a:xfrm>
            <a:off x="191787" y="2611442"/>
            <a:ext cx="2057840" cy="1969686"/>
          </a:xfrm>
          <a:prstGeom prst="ellipse">
            <a:avLst/>
          </a:prstGeom>
        </p:spPr>
        <p:style>
          <a:lnRef idx="1">
            <a:schemeClr val="accent1"/>
          </a:lnRef>
          <a:fillRef idx="1002">
            <a:schemeClr val="dk2"/>
          </a:fillRef>
          <a:effectRef idx="1">
            <a:schemeClr val="accent1"/>
          </a:effectRef>
          <a:fontRef idx="minor">
            <a:schemeClr val="dk1"/>
          </a:fontRef>
        </p:style>
        <p:txBody>
          <a:bodyPr rtlCol="0" anchor="ctr"/>
          <a:lstStyle/>
          <a:p>
            <a:pPr algn="ctr"/>
            <a:endParaRPr lang="fr-FR"/>
          </a:p>
        </p:txBody>
      </p:sp>
      <p:sp>
        <p:nvSpPr>
          <p:cNvPr id="6" name="CustomShape 2"/>
          <p:cNvSpPr/>
          <p:nvPr/>
        </p:nvSpPr>
        <p:spPr>
          <a:xfrm>
            <a:off x="172936" y="2596339"/>
            <a:ext cx="2221024" cy="1746166"/>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90000"/>
              </a:lnSpc>
            </a:pPr>
            <a:r>
              <a:rPr lang="fr-FR" sz="2000" b="1" dirty="0">
                <a:solidFill>
                  <a:srgbClr val="FFFFFF"/>
                </a:solidFill>
                <a:latin typeface="Calibri"/>
                <a:ea typeface="DejaVu Sans"/>
              </a:rPr>
              <a:t>ETENDARD D’UR,</a:t>
            </a:r>
          </a:p>
          <a:p>
            <a:pPr algn="ctr">
              <a:lnSpc>
                <a:spcPct val="90000"/>
              </a:lnSpc>
            </a:pPr>
            <a:r>
              <a:rPr lang="fr-FR" sz="2000" b="1" dirty="0">
                <a:solidFill>
                  <a:srgbClr val="FFFFFF"/>
                </a:solidFill>
                <a:latin typeface="Calibri"/>
                <a:ea typeface="DejaVu Sans"/>
              </a:rPr>
              <a:t>vers 2600 avant J.C.</a:t>
            </a:r>
            <a:endParaRPr lang="fr-FR" b="1" dirty="0">
              <a:solidFill>
                <a:srgbClr val="FFFFFF"/>
              </a:solidFill>
              <a:latin typeface="Calibri"/>
              <a:ea typeface="DejaVu Sans"/>
            </a:endParaRPr>
          </a:p>
        </p:txBody>
      </p:sp>
      <p:sp>
        <p:nvSpPr>
          <p:cNvPr id="7" name="Rectangle à coins arrondis 6"/>
          <p:cNvSpPr/>
          <p:nvPr/>
        </p:nvSpPr>
        <p:spPr>
          <a:xfrm>
            <a:off x="388488" y="824979"/>
            <a:ext cx="1908212" cy="7914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8" name="Rectangle à coins arrondis 7"/>
          <p:cNvSpPr/>
          <p:nvPr/>
        </p:nvSpPr>
        <p:spPr>
          <a:xfrm>
            <a:off x="341415" y="4950636"/>
            <a:ext cx="1908212" cy="10706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CustomShape 8"/>
          <p:cNvSpPr/>
          <p:nvPr/>
        </p:nvSpPr>
        <p:spPr>
          <a:xfrm>
            <a:off x="430051" y="836854"/>
            <a:ext cx="1881084" cy="973955"/>
          </a:xfrm>
          <a:prstGeom prst="rect">
            <a:avLst/>
          </a:prstGeom>
          <a:noFill/>
          <a:ln>
            <a:noFill/>
          </a:ln>
        </p:spPr>
        <p:style>
          <a:lnRef idx="0">
            <a:scrgbClr r="0" g="0" b="0"/>
          </a:lnRef>
          <a:fillRef idx="0">
            <a:scrgbClr r="0" g="0" b="0"/>
          </a:fillRef>
          <a:effectRef idx="0">
            <a:scrgbClr r="0" g="0" b="0"/>
          </a:effectRef>
          <a:fontRef idx="minor"/>
        </p:style>
        <p:txBody>
          <a:bodyPr lIns="30600" tIns="30600" rIns="30600" bIns="30600"/>
          <a:lstStyle/>
          <a:p>
            <a:pPr algn="ctr">
              <a:lnSpc>
                <a:spcPct val="90000"/>
              </a:lnSpc>
            </a:pPr>
            <a:r>
              <a:rPr lang="fr-FR" sz="2000" b="1" u="sng" strike="noStrike" dirty="0">
                <a:solidFill>
                  <a:srgbClr val="FFFFFF"/>
                </a:solidFill>
                <a:latin typeface="Calibri"/>
                <a:ea typeface="DejaVu Sans"/>
              </a:rPr>
              <a:t>Qu’est-ce que je vois ?</a:t>
            </a:r>
            <a:endParaRPr dirty="0"/>
          </a:p>
        </p:txBody>
      </p:sp>
      <p:sp>
        <p:nvSpPr>
          <p:cNvPr id="11" name="CustomShape 3"/>
          <p:cNvSpPr/>
          <p:nvPr/>
        </p:nvSpPr>
        <p:spPr>
          <a:xfrm>
            <a:off x="329342" y="4360418"/>
            <a:ext cx="1908212" cy="2140508"/>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nchor="ctr"/>
          <a:lstStyle/>
          <a:p>
            <a:pPr algn="ctr">
              <a:lnSpc>
                <a:spcPct val="90000"/>
              </a:lnSpc>
            </a:pPr>
            <a:r>
              <a:rPr lang="fr-FR" sz="2000" b="1" u="sng" strike="noStrike" dirty="0">
                <a:solidFill>
                  <a:srgbClr val="FFFFFF"/>
                </a:solidFill>
                <a:latin typeface="Calibri"/>
                <a:ea typeface="DejaVu Sans"/>
              </a:rPr>
              <a:t>Qu’est-ce que ça raconte ?</a:t>
            </a:r>
            <a:endParaRPr dirty="0"/>
          </a:p>
        </p:txBody>
      </p:sp>
      <p:sp>
        <p:nvSpPr>
          <p:cNvPr id="12" name="Rectangle à coins arrondis 11"/>
          <p:cNvSpPr/>
          <p:nvPr/>
        </p:nvSpPr>
        <p:spPr>
          <a:xfrm>
            <a:off x="2393960" y="998554"/>
            <a:ext cx="2448272" cy="5742814"/>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fr-FR"/>
          </a:p>
        </p:txBody>
      </p:sp>
      <p:sp>
        <p:nvSpPr>
          <p:cNvPr id="13" name="CustomShape 10"/>
          <p:cNvSpPr/>
          <p:nvPr/>
        </p:nvSpPr>
        <p:spPr>
          <a:xfrm>
            <a:off x="2447357" y="1130437"/>
            <a:ext cx="2452744" cy="4172281"/>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nSpc>
                <a:spcPct val="90000"/>
              </a:lnSpc>
            </a:pPr>
            <a:r>
              <a:rPr lang="fr-FR" b="1" dirty="0">
                <a:solidFill>
                  <a:srgbClr val="FFFFFF"/>
                </a:solidFill>
                <a:latin typeface="Calibri"/>
                <a:ea typeface="DejaVu Sans"/>
              </a:rPr>
              <a:t>ELEMENTS PLASTIQUES ET SENSIBLES DE L’OEUVRE</a:t>
            </a:r>
          </a:p>
          <a:p>
            <a:pPr>
              <a:lnSpc>
                <a:spcPct val="90000"/>
              </a:lnSpc>
            </a:pPr>
            <a:r>
              <a:rPr lang="fr-FR" sz="1500" b="1" dirty="0">
                <a:solidFill>
                  <a:schemeClr val="bg1"/>
                </a:solidFill>
              </a:rPr>
              <a:t>-petit coffre de 27 cm de haut et 48 de long, incrusté de matériaux blanc, rouges, bleus</a:t>
            </a:r>
          </a:p>
          <a:p>
            <a:pPr>
              <a:lnSpc>
                <a:spcPct val="90000"/>
              </a:lnSpc>
            </a:pPr>
            <a:r>
              <a:rPr lang="fr-FR" sz="1500" b="1" dirty="0">
                <a:solidFill>
                  <a:schemeClr val="bg1"/>
                </a:solidFill>
              </a:rPr>
              <a:t>-deux grands panneaux avec des scènes sur trois niveaux</a:t>
            </a:r>
          </a:p>
          <a:p>
            <a:pPr>
              <a:lnSpc>
                <a:spcPct val="90000"/>
              </a:lnSpc>
            </a:pPr>
            <a:r>
              <a:rPr lang="fr-FR" sz="1500" b="1" dirty="0">
                <a:solidFill>
                  <a:schemeClr val="bg1"/>
                </a:solidFill>
              </a:rPr>
              <a:t>-nombreux personnages et animaux </a:t>
            </a:r>
            <a:r>
              <a:rPr lang="fr-FR" sz="1500" b="1" dirty="0">
                <a:solidFill>
                  <a:schemeClr val="bg1"/>
                </a:solidFill>
                <a:latin typeface="Calibri"/>
                <a:ea typeface="DejaVu Sans"/>
              </a:rPr>
              <a:t> </a:t>
            </a:r>
          </a:p>
          <a:p>
            <a:pPr>
              <a:lnSpc>
                <a:spcPct val="90000"/>
              </a:lnSpc>
            </a:pPr>
            <a:r>
              <a:rPr lang="fr-FR" b="1" dirty="0">
                <a:solidFill>
                  <a:srgbClr val="FFFFFF"/>
                </a:solidFill>
                <a:latin typeface="Calibri"/>
                <a:ea typeface="DejaVu Sans"/>
              </a:rPr>
              <a:t>SCENES EPRESENTEES</a:t>
            </a:r>
          </a:p>
          <a:p>
            <a:pPr>
              <a:lnSpc>
                <a:spcPct val="90000"/>
              </a:lnSpc>
            </a:pPr>
            <a:r>
              <a:rPr lang="fr-FR" b="1" dirty="0">
                <a:solidFill>
                  <a:srgbClr val="FFFFFF"/>
                </a:solidFill>
                <a:latin typeface="Calibri"/>
                <a:ea typeface="DejaVu Sans"/>
              </a:rPr>
              <a:t>-scène de guerre : chars, soldats, morts, prisonniers</a:t>
            </a:r>
          </a:p>
          <a:p>
            <a:pPr>
              <a:lnSpc>
                <a:spcPct val="90000"/>
              </a:lnSpc>
            </a:pPr>
            <a:r>
              <a:rPr lang="fr-FR" b="1" dirty="0">
                <a:solidFill>
                  <a:srgbClr val="FFFFFF"/>
                </a:solidFill>
                <a:latin typeface="Calibri"/>
                <a:ea typeface="DejaVu Sans"/>
              </a:rPr>
              <a:t>-Personnage plus grand que les autres « reçoit » les prisonniers</a:t>
            </a:r>
          </a:p>
          <a:p>
            <a:pPr>
              <a:lnSpc>
                <a:spcPct val="90000"/>
              </a:lnSpc>
            </a:pPr>
            <a:r>
              <a:rPr lang="fr-FR" b="1" dirty="0">
                <a:solidFill>
                  <a:srgbClr val="FFFFFF"/>
                </a:solidFill>
                <a:latin typeface="Calibri"/>
                <a:ea typeface="DejaVu Sans"/>
              </a:rPr>
              <a:t>-des hommes apportent</a:t>
            </a:r>
          </a:p>
          <a:p>
            <a:pPr>
              <a:lnSpc>
                <a:spcPct val="90000"/>
              </a:lnSpc>
            </a:pPr>
            <a:r>
              <a:rPr lang="fr-FR" b="1" dirty="0">
                <a:solidFill>
                  <a:srgbClr val="FFFFFF"/>
                </a:solidFill>
                <a:latin typeface="Calibri"/>
                <a:ea typeface="DejaVu Sans"/>
              </a:rPr>
              <a:t>animaux et marchandises </a:t>
            </a:r>
          </a:p>
          <a:p>
            <a:pPr>
              <a:lnSpc>
                <a:spcPct val="90000"/>
              </a:lnSpc>
            </a:pPr>
            <a:r>
              <a:rPr lang="fr-FR" b="1" dirty="0">
                <a:solidFill>
                  <a:srgbClr val="FFFFFF"/>
                </a:solidFill>
                <a:latin typeface="Calibri"/>
                <a:ea typeface="DejaVu Sans"/>
              </a:rPr>
              <a:t>-un homme plus grand que les autres...</a:t>
            </a:r>
          </a:p>
        </p:txBody>
      </p:sp>
      <p:sp>
        <p:nvSpPr>
          <p:cNvPr id="14" name="Rectangle à coins arrondis 13"/>
          <p:cNvSpPr/>
          <p:nvPr/>
        </p:nvSpPr>
        <p:spPr>
          <a:xfrm>
            <a:off x="5004048" y="998554"/>
            <a:ext cx="2325137" cy="5346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13"/>
          <p:cNvSpPr/>
          <p:nvPr/>
        </p:nvSpPr>
        <p:spPr>
          <a:xfrm>
            <a:off x="4977200" y="998554"/>
            <a:ext cx="2378832" cy="2177349"/>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gn="ctr">
              <a:lnSpc>
                <a:spcPct val="90000"/>
              </a:lnSpc>
            </a:pPr>
            <a:r>
              <a:rPr lang="fr-FR" sz="2000" b="1" dirty="0">
                <a:solidFill>
                  <a:srgbClr val="FFFFFF"/>
                </a:solidFill>
                <a:latin typeface="Calibri"/>
                <a:ea typeface="DejaVu Sans"/>
              </a:rPr>
              <a:t>SE POSER DES </a:t>
            </a:r>
          </a:p>
          <a:p>
            <a:pPr algn="ctr">
              <a:lnSpc>
                <a:spcPct val="90000"/>
              </a:lnSpc>
            </a:pPr>
            <a:r>
              <a:rPr lang="fr-FR" sz="2000" b="1" dirty="0">
                <a:solidFill>
                  <a:srgbClr val="FFFFFF"/>
                </a:solidFill>
                <a:latin typeface="Calibri"/>
                <a:ea typeface="DejaVu Sans"/>
              </a:rPr>
              <a:t>QUESTIONS</a:t>
            </a:r>
          </a:p>
          <a:p>
            <a:pPr>
              <a:lnSpc>
                <a:spcPct val="90000"/>
              </a:lnSpc>
            </a:pPr>
            <a:r>
              <a:rPr lang="fr-FR" sz="2000" b="1" dirty="0">
                <a:solidFill>
                  <a:srgbClr val="FFFFFF"/>
                </a:solidFill>
                <a:latin typeface="Calibri"/>
                <a:ea typeface="DejaVu Sans"/>
              </a:rPr>
              <a:t>Quel est cet objet ? Quels matériaux sont utilisés ? Quelle technique ?</a:t>
            </a:r>
          </a:p>
          <a:p>
            <a:pPr>
              <a:lnSpc>
                <a:spcPct val="90000"/>
              </a:lnSpc>
            </a:pPr>
            <a:r>
              <a:rPr lang="fr-FR" sz="2000" b="1" dirty="0">
                <a:solidFill>
                  <a:srgbClr val="FFFFFF"/>
                </a:solidFill>
                <a:latin typeface="Calibri"/>
                <a:ea typeface="DejaVu Sans"/>
              </a:rPr>
              <a:t>Que racontent les panneaux ?  Dans quel ordre lire les panneaux ?  Qui est le personnage plus grand ? Contre qui font-ils la guerre ? Que font-ils des animaux ?...</a:t>
            </a:r>
          </a:p>
          <a:p>
            <a:pPr algn="ctr">
              <a:lnSpc>
                <a:spcPct val="90000"/>
              </a:lnSpc>
            </a:pPr>
            <a:r>
              <a:rPr lang="fr-FR" sz="2000" b="1" dirty="0">
                <a:solidFill>
                  <a:srgbClr val="FFFFFF"/>
                </a:solidFill>
                <a:latin typeface="Calibri"/>
                <a:ea typeface="DejaVu Sans"/>
              </a:rPr>
              <a:t>EMETTRE DES </a:t>
            </a:r>
          </a:p>
          <a:p>
            <a:pPr algn="ctr">
              <a:lnSpc>
                <a:spcPct val="90000"/>
              </a:lnSpc>
            </a:pPr>
            <a:r>
              <a:rPr lang="fr-FR" sz="2000" b="1" dirty="0">
                <a:solidFill>
                  <a:srgbClr val="FFFFFF"/>
                </a:solidFill>
                <a:latin typeface="Calibri"/>
                <a:ea typeface="DejaVu Sans"/>
              </a:rPr>
              <a:t>HYPOTHESES POUR Y REPONDRE</a:t>
            </a:r>
            <a:endParaRPr dirty="0"/>
          </a:p>
        </p:txBody>
      </p:sp>
      <p:sp>
        <p:nvSpPr>
          <p:cNvPr id="16" name="Rectangle à coins arrondis 15"/>
          <p:cNvSpPr/>
          <p:nvPr/>
        </p:nvSpPr>
        <p:spPr>
          <a:xfrm>
            <a:off x="7428721" y="1518427"/>
            <a:ext cx="1686475" cy="464546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16"/>
          <p:cNvSpPr/>
          <p:nvPr/>
        </p:nvSpPr>
        <p:spPr>
          <a:xfrm>
            <a:off x="7409927" y="1632571"/>
            <a:ext cx="1686475" cy="2079360"/>
          </a:xfrm>
          <a:prstGeom prst="rect">
            <a:avLst/>
          </a:prstGeom>
          <a:noFill/>
          <a:ln>
            <a:noFill/>
          </a:ln>
        </p:spPr>
        <p:style>
          <a:lnRef idx="0">
            <a:scrgbClr r="0" g="0" b="0"/>
          </a:lnRef>
          <a:fillRef idx="0">
            <a:scrgbClr r="0" g="0" b="0"/>
          </a:fillRef>
          <a:effectRef idx="0">
            <a:scrgbClr r="0" g="0" b="0"/>
          </a:effectRef>
          <a:fontRef idx="minor"/>
        </p:style>
        <p:txBody>
          <a:bodyPr lIns="41760" tIns="41760" rIns="41760" bIns="41760"/>
          <a:lstStyle/>
          <a:p>
            <a:pPr algn="ctr">
              <a:lnSpc>
                <a:spcPct val="90000"/>
              </a:lnSpc>
            </a:pPr>
            <a:r>
              <a:rPr lang="fr-FR" b="1" dirty="0">
                <a:solidFill>
                  <a:srgbClr val="FFFFFF"/>
                </a:solidFill>
                <a:latin typeface="Calibri"/>
                <a:ea typeface="DejaVu Sans"/>
              </a:rPr>
              <a:t>RECHERCHER </a:t>
            </a:r>
          </a:p>
          <a:p>
            <a:pPr algn="ctr">
              <a:lnSpc>
                <a:spcPct val="90000"/>
              </a:lnSpc>
            </a:pPr>
            <a:r>
              <a:rPr lang="fr-FR" b="1" dirty="0">
                <a:solidFill>
                  <a:srgbClr val="FFFFFF"/>
                </a:solidFill>
                <a:latin typeface="Calibri"/>
                <a:ea typeface="DejaVu Sans"/>
              </a:rPr>
              <a:t>ET VERIFIER</a:t>
            </a:r>
          </a:p>
          <a:p>
            <a:pPr algn="ctr">
              <a:lnSpc>
                <a:spcPct val="90000"/>
              </a:lnSpc>
            </a:pPr>
            <a:r>
              <a:rPr lang="fr-FR" b="1" dirty="0">
                <a:solidFill>
                  <a:srgbClr val="FFFFFF"/>
                </a:solidFill>
                <a:latin typeface="Calibri"/>
                <a:ea typeface="DejaVu Sans"/>
              </a:rPr>
              <a:t>(manuels,</a:t>
            </a:r>
          </a:p>
          <a:p>
            <a:pPr algn="ctr">
              <a:lnSpc>
                <a:spcPct val="90000"/>
              </a:lnSpc>
            </a:pPr>
            <a:r>
              <a:rPr lang="fr-FR" b="1" dirty="0">
                <a:solidFill>
                  <a:srgbClr val="FFFFFF"/>
                </a:solidFill>
                <a:latin typeface="Calibri"/>
                <a:ea typeface="DejaVu Sans"/>
              </a:rPr>
              <a:t>livres,  </a:t>
            </a:r>
          </a:p>
          <a:p>
            <a:pPr algn="ctr">
              <a:lnSpc>
                <a:spcPct val="90000"/>
              </a:lnSpc>
            </a:pPr>
            <a:r>
              <a:rPr lang="fr-FR" b="1" dirty="0">
                <a:solidFill>
                  <a:srgbClr val="FFFFFF"/>
                </a:solidFill>
                <a:latin typeface="Calibri"/>
                <a:ea typeface="DejaVu Sans"/>
              </a:rPr>
              <a:t>sites web…)</a:t>
            </a:r>
          </a:p>
          <a:p>
            <a:pPr algn="ctr">
              <a:lnSpc>
                <a:spcPct val="90000"/>
              </a:lnSpc>
            </a:pPr>
            <a:endParaRPr lang="fr-FR" b="1" dirty="0">
              <a:solidFill>
                <a:srgbClr val="FFFFFF"/>
              </a:solidFill>
              <a:latin typeface="Calibri"/>
              <a:ea typeface="DejaVu Sans"/>
            </a:endParaRPr>
          </a:p>
          <a:p>
            <a:pPr algn="ctr">
              <a:lnSpc>
                <a:spcPct val="90000"/>
              </a:lnSpc>
            </a:pPr>
            <a:r>
              <a:rPr lang="fr-FR" b="1" dirty="0">
                <a:solidFill>
                  <a:srgbClr val="FFFFFF"/>
                </a:solidFill>
                <a:latin typeface="Calibri"/>
                <a:ea typeface="DejaVu Sans"/>
              </a:rPr>
              <a:t>VALIDER/</a:t>
            </a:r>
          </a:p>
          <a:p>
            <a:pPr algn="ctr">
              <a:lnSpc>
                <a:spcPct val="90000"/>
              </a:lnSpc>
            </a:pPr>
            <a:r>
              <a:rPr lang="fr-FR" b="1" dirty="0">
                <a:solidFill>
                  <a:srgbClr val="FFFFFF"/>
                </a:solidFill>
                <a:latin typeface="Calibri"/>
                <a:ea typeface="DejaVu Sans"/>
              </a:rPr>
              <a:t>INVALIDER LES HYPOTHESES</a:t>
            </a:r>
          </a:p>
          <a:p>
            <a:pPr algn="ctr">
              <a:lnSpc>
                <a:spcPct val="90000"/>
              </a:lnSpc>
            </a:pPr>
            <a:endParaRPr lang="fr-FR" b="1" dirty="0">
              <a:solidFill>
                <a:srgbClr val="FFFFFF"/>
              </a:solidFill>
              <a:latin typeface="Calibri"/>
              <a:ea typeface="DejaVu Sans"/>
            </a:endParaRPr>
          </a:p>
          <a:p>
            <a:pPr algn="ctr">
              <a:lnSpc>
                <a:spcPct val="90000"/>
              </a:lnSpc>
            </a:pPr>
            <a:r>
              <a:rPr lang="fr-FR" b="1" dirty="0">
                <a:solidFill>
                  <a:srgbClr val="FFFFFF"/>
                </a:solidFill>
                <a:latin typeface="Calibri"/>
                <a:ea typeface="DejaVu Sans"/>
              </a:rPr>
              <a:t>PRESENTER SES RECHERCHES  A LA CLASSE </a:t>
            </a:r>
          </a:p>
          <a:p>
            <a:pPr algn="ctr">
              <a:lnSpc>
                <a:spcPct val="90000"/>
              </a:lnSpc>
            </a:pPr>
            <a:endParaRPr lang="fr-FR" b="1" dirty="0">
              <a:solidFill>
                <a:srgbClr val="FFFFFF"/>
              </a:solidFill>
              <a:latin typeface="Calibri"/>
              <a:ea typeface="DejaVu Sans"/>
            </a:endParaRPr>
          </a:p>
          <a:p>
            <a:pPr algn="ctr">
              <a:lnSpc>
                <a:spcPct val="90000"/>
              </a:lnSpc>
            </a:pPr>
            <a:r>
              <a:rPr lang="fr-FR" b="1" dirty="0">
                <a:solidFill>
                  <a:srgbClr val="FFFFFF"/>
                </a:solidFill>
                <a:latin typeface="Calibri"/>
                <a:ea typeface="DejaVu Sans"/>
              </a:rPr>
              <a:t>CONFRONTER LES REPONSES</a:t>
            </a:r>
          </a:p>
        </p:txBody>
      </p:sp>
      <p:sp>
        <p:nvSpPr>
          <p:cNvPr id="9" name="Forme libre 8"/>
          <p:cNvSpPr/>
          <p:nvPr/>
        </p:nvSpPr>
        <p:spPr>
          <a:xfrm>
            <a:off x="1220708" y="1616443"/>
            <a:ext cx="1173252" cy="994998"/>
          </a:xfrm>
          <a:custGeom>
            <a:avLst/>
            <a:gdLst>
              <a:gd name="connsiteX0" fmla="*/ 97702 w 1330757"/>
              <a:gd name="connsiteY0" fmla="*/ 831272 h 831272"/>
              <a:gd name="connsiteX1" fmla="*/ 125411 w 1330757"/>
              <a:gd name="connsiteY1" fmla="*/ 166254 h 831272"/>
              <a:gd name="connsiteX2" fmla="*/ 1330757 w 1330757"/>
              <a:gd name="connsiteY2" fmla="*/ 0 h 831272"/>
              <a:gd name="connsiteX3" fmla="*/ 1330757 w 1330757"/>
              <a:gd name="connsiteY3" fmla="*/ 0 h 831272"/>
            </a:gdLst>
            <a:ahLst/>
            <a:cxnLst>
              <a:cxn ang="0">
                <a:pos x="connsiteX0" y="connsiteY0"/>
              </a:cxn>
              <a:cxn ang="0">
                <a:pos x="connsiteX1" y="connsiteY1"/>
              </a:cxn>
              <a:cxn ang="0">
                <a:pos x="connsiteX2" y="connsiteY2"/>
              </a:cxn>
              <a:cxn ang="0">
                <a:pos x="connsiteX3" y="connsiteY3"/>
              </a:cxn>
            </a:cxnLst>
            <a:rect l="l" t="t" r="r" b="b"/>
            <a:pathLst>
              <a:path w="1330757" h="831272">
                <a:moveTo>
                  <a:pt x="97702" y="831272"/>
                </a:moveTo>
                <a:cubicBezTo>
                  <a:pt x="8802" y="568035"/>
                  <a:pt x="-80098" y="304799"/>
                  <a:pt x="125411" y="166254"/>
                </a:cubicBezTo>
                <a:cubicBezTo>
                  <a:pt x="330920" y="27709"/>
                  <a:pt x="1330757" y="0"/>
                  <a:pt x="1330757" y="0"/>
                </a:cubicBezTo>
                <a:lnTo>
                  <a:pt x="1330757" y="0"/>
                </a:ln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951940" y="4581128"/>
            <a:ext cx="1442020" cy="369508"/>
          </a:xfrm>
          <a:custGeom>
            <a:avLst/>
            <a:gdLst>
              <a:gd name="connsiteX0" fmla="*/ 98129 w 1442020"/>
              <a:gd name="connsiteY0" fmla="*/ 0 h 207838"/>
              <a:gd name="connsiteX1" fmla="*/ 139693 w 1442020"/>
              <a:gd name="connsiteY1" fmla="*/ 207818 h 207838"/>
              <a:gd name="connsiteX2" fmla="*/ 1442020 w 1442020"/>
              <a:gd name="connsiteY2" fmla="*/ 13854 h 207838"/>
              <a:gd name="connsiteX3" fmla="*/ 1442020 w 1442020"/>
              <a:gd name="connsiteY3" fmla="*/ 13854 h 207838"/>
            </a:gdLst>
            <a:ahLst/>
            <a:cxnLst>
              <a:cxn ang="0">
                <a:pos x="connsiteX0" y="connsiteY0"/>
              </a:cxn>
              <a:cxn ang="0">
                <a:pos x="connsiteX1" y="connsiteY1"/>
              </a:cxn>
              <a:cxn ang="0">
                <a:pos x="connsiteX2" y="connsiteY2"/>
              </a:cxn>
              <a:cxn ang="0">
                <a:pos x="connsiteX3" y="connsiteY3"/>
              </a:cxn>
            </a:cxnLst>
            <a:rect l="l" t="t" r="r" b="b"/>
            <a:pathLst>
              <a:path w="1442020" h="207838">
                <a:moveTo>
                  <a:pt x="98129" y="0"/>
                </a:moveTo>
                <a:cubicBezTo>
                  <a:pt x="6920" y="102754"/>
                  <a:pt x="-84289" y="205509"/>
                  <a:pt x="139693" y="207818"/>
                </a:cubicBezTo>
                <a:cubicBezTo>
                  <a:pt x="363675" y="210127"/>
                  <a:pt x="1442020" y="13854"/>
                  <a:pt x="1442020" y="13854"/>
                </a:cubicBezTo>
                <a:lnTo>
                  <a:pt x="1442020" y="13854"/>
                </a:ln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p:cNvSpPr/>
          <p:nvPr/>
        </p:nvSpPr>
        <p:spPr>
          <a:xfrm>
            <a:off x="3347864" y="692696"/>
            <a:ext cx="5772380" cy="1479236"/>
          </a:xfrm>
          <a:custGeom>
            <a:avLst/>
            <a:gdLst>
              <a:gd name="connsiteX0" fmla="*/ 0 w 5347854"/>
              <a:gd name="connsiteY0" fmla="*/ 310130 h 1479236"/>
              <a:gd name="connsiteX1" fmla="*/ 595745 w 5347854"/>
              <a:gd name="connsiteY1" fmla="*/ 74603 h 1479236"/>
              <a:gd name="connsiteX2" fmla="*/ 2673927 w 5347854"/>
              <a:gd name="connsiteY2" fmla="*/ 1460057 h 1479236"/>
              <a:gd name="connsiteX3" fmla="*/ 5347854 w 5347854"/>
              <a:gd name="connsiteY3" fmla="*/ 919730 h 1479236"/>
              <a:gd name="connsiteX4" fmla="*/ 5347854 w 5347854"/>
              <a:gd name="connsiteY4" fmla="*/ 919730 h 147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7854" h="1479236">
                <a:moveTo>
                  <a:pt x="0" y="310130"/>
                </a:moveTo>
                <a:cubicBezTo>
                  <a:pt x="75045" y="96539"/>
                  <a:pt x="150091" y="-117051"/>
                  <a:pt x="595745" y="74603"/>
                </a:cubicBezTo>
                <a:cubicBezTo>
                  <a:pt x="1041399" y="266257"/>
                  <a:pt x="1881909" y="1319202"/>
                  <a:pt x="2673927" y="1460057"/>
                </a:cubicBezTo>
                <a:cubicBezTo>
                  <a:pt x="3465945" y="1600912"/>
                  <a:pt x="5347854" y="919730"/>
                  <a:pt x="5347854" y="919730"/>
                </a:cubicBezTo>
                <a:lnTo>
                  <a:pt x="5347854" y="919730"/>
                </a:ln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p:txBody>
          <a:bodyPr/>
          <a:lstStyle/>
          <a:p>
            <a:pPr algn="r"/>
            <a:endParaRPr lang="en-US" dirty="0"/>
          </a:p>
        </p:txBody>
      </p:sp>
      <p:sp>
        <p:nvSpPr>
          <p:cNvPr id="21" name="Espace réservé du numéro de diapositive 20"/>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3708968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3" y="1078810"/>
            <a:ext cx="9071342" cy="376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9552" y="494904"/>
            <a:ext cx="7776864" cy="784830"/>
          </a:xfrm>
          <a:prstGeom prst="rect">
            <a:avLst/>
          </a:prstGeom>
        </p:spPr>
        <p:txBody>
          <a:bodyPr wrap="square">
            <a:spAutoFit/>
          </a:bodyPr>
          <a:lstStyle/>
          <a:p>
            <a:pPr algn="ctr">
              <a:lnSpc>
                <a:spcPct val="90000"/>
              </a:lnSpc>
            </a:pPr>
            <a:r>
              <a:rPr lang="fr-FR" sz="3200" b="1" dirty="0">
                <a:solidFill>
                  <a:srgbClr val="C00000"/>
                </a:solidFill>
                <a:latin typeface="Calibri"/>
                <a:ea typeface="DejaVu Sans"/>
              </a:rPr>
              <a:t>L’ETENDARD D’UR,</a:t>
            </a:r>
          </a:p>
          <a:p>
            <a:pPr algn="ctr">
              <a:lnSpc>
                <a:spcPct val="90000"/>
              </a:lnSpc>
            </a:pPr>
            <a:r>
              <a:rPr lang="fr-FR" b="1" dirty="0">
                <a:solidFill>
                  <a:srgbClr val="C00000"/>
                </a:solidFill>
                <a:latin typeface="Calibri"/>
                <a:ea typeface="DejaVu Sans"/>
              </a:rPr>
              <a:t>vers 2600 avant J.C., British Museum, Londres</a:t>
            </a:r>
          </a:p>
        </p:txBody>
      </p:sp>
      <p:sp>
        <p:nvSpPr>
          <p:cNvPr id="3" name="ZoneTexte 2"/>
          <p:cNvSpPr txBox="1"/>
          <p:nvPr/>
        </p:nvSpPr>
        <p:spPr>
          <a:xfrm>
            <a:off x="179512" y="4610230"/>
            <a:ext cx="8879705" cy="2308324"/>
          </a:xfrm>
          <a:prstGeom prst="rect">
            <a:avLst/>
          </a:prstGeom>
          <a:noFill/>
        </p:spPr>
        <p:txBody>
          <a:bodyPr wrap="square" rtlCol="0">
            <a:spAutoFit/>
          </a:bodyPr>
          <a:lstStyle/>
          <a:p>
            <a:r>
              <a:rPr lang="fr-FR" b="1" u="sng" dirty="0">
                <a:solidFill>
                  <a:srgbClr val="C00000"/>
                </a:solidFill>
              </a:rPr>
              <a:t>Comment la cité-Etat d’Ur est-elle organisée au IIIème millénaire avant J.C. ?</a:t>
            </a:r>
          </a:p>
          <a:p>
            <a:pPr algn="ctr"/>
            <a:r>
              <a:rPr lang="fr-FR" dirty="0"/>
              <a:t>Quel est cet objet archéologique ? Comment se présent-t-il ? Nous ne sommes pas certains mais...</a:t>
            </a:r>
          </a:p>
          <a:p>
            <a:pPr algn="ctr"/>
            <a:r>
              <a:rPr lang="fr-FR" dirty="0"/>
              <a:t>Que représente-t-il ? Que raconte-t-il ? Quelles informations me livre-t-il sur l’organisation et la vie à Ur ? On peut penser que... car...</a:t>
            </a:r>
          </a:p>
          <a:p>
            <a:pPr algn="ctr"/>
            <a:r>
              <a:rPr lang="fr-FR" dirty="0"/>
              <a:t>Quelles questions ne trouvent pas de réponse ? Comment faire ?</a:t>
            </a:r>
          </a:p>
          <a:p>
            <a:pPr algn="ctr"/>
            <a:r>
              <a:rPr lang="fr-FR" b="1" i="1" dirty="0">
                <a:solidFill>
                  <a:srgbClr val="00B0F0"/>
                </a:solidFill>
              </a:rPr>
              <a:t>Le document ne dit pas tout : </a:t>
            </a:r>
            <a:r>
              <a:rPr lang="fr-FR" i="1" dirty="0">
                <a:solidFill>
                  <a:srgbClr val="00B0F0"/>
                </a:solidFill>
              </a:rPr>
              <a:t>convoquer d’autres sources, compléter  et recouper les sources...</a:t>
            </a:r>
          </a:p>
        </p:txBody>
      </p:sp>
      <p:sp>
        <p:nvSpPr>
          <p:cNvPr id="5" name="Espace réservé du pied de page 4"/>
          <p:cNvSpPr>
            <a:spLocks noGrp="1"/>
          </p:cNvSpPr>
          <p:nvPr>
            <p:ph type="ftr" sz="quarter" idx="11"/>
          </p:nvPr>
        </p:nvSpPr>
        <p:spPr/>
        <p:txBody>
          <a:bodyPr/>
          <a:lstStyle/>
          <a:p>
            <a:pPr algn="r"/>
            <a:endParaRPr lang="en-US" dirty="0"/>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344238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521106" y="332656"/>
            <a:ext cx="4114800" cy="329184"/>
          </a:xfrm>
        </p:spPr>
        <p:txBody>
          <a:bodyPr/>
          <a:lstStyle/>
          <a:p>
            <a:pPr algn="r"/>
            <a:endParaRPr lang="en-US"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33</a:t>
            </a:fld>
            <a:endParaRPr lang="en-US"/>
          </a:p>
        </p:txBody>
      </p:sp>
      <p:pic>
        <p:nvPicPr>
          <p:cNvPr id="4" name="Imag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105877" y="194304"/>
            <a:ext cx="5472608" cy="7739989"/>
          </a:xfrm>
          <a:prstGeom prst="rect">
            <a:avLst/>
          </a:prstGeom>
        </p:spPr>
      </p:pic>
      <p:sp>
        <p:nvSpPr>
          <p:cNvPr id="5" name="ZoneTexte 4"/>
          <p:cNvSpPr txBox="1"/>
          <p:nvPr/>
        </p:nvSpPr>
        <p:spPr>
          <a:xfrm>
            <a:off x="323528" y="404664"/>
            <a:ext cx="8312378" cy="923330"/>
          </a:xfrm>
          <a:prstGeom prst="rect">
            <a:avLst/>
          </a:prstGeom>
          <a:noFill/>
        </p:spPr>
        <p:txBody>
          <a:bodyPr wrap="square" rtlCol="0">
            <a:spAutoFit/>
          </a:bodyPr>
          <a:lstStyle/>
          <a:p>
            <a:r>
              <a:rPr lang="fr-FR" b="1" dirty="0"/>
              <a:t>« L’élève questionneur », 6</a:t>
            </a:r>
            <a:r>
              <a:rPr lang="fr-FR" b="1" baseline="30000" dirty="0"/>
              <a:t>ème</a:t>
            </a:r>
            <a:r>
              <a:rPr lang="fr-FR" b="1" dirty="0"/>
              <a:t>, septembre 2015. En binômes, les élèves travaillent à partir du plan de la cité-Etat d’Ur et d’une vue aérienne du site pour répondre à la question au centre de cette « carte mentale ».</a:t>
            </a:r>
          </a:p>
        </p:txBody>
      </p:sp>
      <p:sp>
        <p:nvSpPr>
          <p:cNvPr id="7" name="ZoneTexte 6"/>
          <p:cNvSpPr txBox="1"/>
          <p:nvPr/>
        </p:nvSpPr>
        <p:spPr>
          <a:xfrm>
            <a:off x="6804248" y="2420888"/>
            <a:ext cx="2339752" cy="2862322"/>
          </a:xfrm>
          <a:prstGeom prst="rect">
            <a:avLst/>
          </a:prstGeom>
          <a:noFill/>
        </p:spPr>
        <p:txBody>
          <a:bodyPr wrap="square" rtlCol="0">
            <a:spAutoFit/>
          </a:bodyPr>
          <a:lstStyle/>
          <a:p>
            <a:r>
              <a:rPr lang="fr-FR" dirty="0">
                <a:solidFill>
                  <a:srgbClr val="FF0000"/>
                </a:solidFill>
              </a:rPr>
              <a:t>Certaines productions, comme celle-ci, sont projetées pour travailler sur les associations d’idées, les hypothèses émises. </a:t>
            </a:r>
          </a:p>
          <a:p>
            <a:r>
              <a:rPr lang="fr-FR" dirty="0">
                <a:solidFill>
                  <a:srgbClr val="FF0000"/>
                </a:solidFill>
              </a:rPr>
              <a:t>Un travail sur l’erreur peut être envisagé.</a:t>
            </a:r>
          </a:p>
        </p:txBody>
      </p:sp>
    </p:spTree>
    <p:extLst>
      <p:ext uri="{BB962C8B-B14F-4D97-AF65-F5344CB8AC3E}">
        <p14:creationId xmlns:p14="http://schemas.microsoft.com/office/powerpoint/2010/main" val="151252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684596" y="404664"/>
            <a:ext cx="30963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INSTITUTIONALISATION</a:t>
            </a:r>
          </a:p>
        </p:txBody>
      </p:sp>
      <p:sp>
        <p:nvSpPr>
          <p:cNvPr id="4" name="Ellipse 3"/>
          <p:cNvSpPr/>
          <p:nvPr/>
        </p:nvSpPr>
        <p:spPr>
          <a:xfrm>
            <a:off x="3103309" y="2767026"/>
            <a:ext cx="2201856" cy="1932275"/>
          </a:xfrm>
          <a:prstGeom prst="ellipse">
            <a:avLst/>
          </a:prstGeom>
        </p:spPr>
        <p:style>
          <a:lnRef idx="1">
            <a:schemeClr val="accent1"/>
          </a:lnRef>
          <a:fillRef idx="1002">
            <a:schemeClr val="dk2"/>
          </a:fillRef>
          <a:effectRef idx="1">
            <a:schemeClr val="accent1"/>
          </a:effectRef>
          <a:fontRef idx="minor">
            <a:schemeClr val="dk1"/>
          </a:fontRef>
        </p:style>
        <p:txBody>
          <a:bodyPr rtlCol="0" anchor="ctr"/>
          <a:lstStyle/>
          <a:p>
            <a:pPr algn="ctr"/>
            <a:endParaRPr lang="fr-FR"/>
          </a:p>
        </p:txBody>
      </p:sp>
      <p:sp>
        <p:nvSpPr>
          <p:cNvPr id="5" name="CustomShape 2"/>
          <p:cNvSpPr/>
          <p:nvPr/>
        </p:nvSpPr>
        <p:spPr>
          <a:xfrm>
            <a:off x="3194264" y="2953135"/>
            <a:ext cx="2221024" cy="1746166"/>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90000"/>
              </a:lnSpc>
            </a:pPr>
            <a:endParaRPr lang="fr-FR" b="1" dirty="0">
              <a:solidFill>
                <a:srgbClr val="FFFFFF"/>
              </a:solidFill>
              <a:latin typeface="Calibri"/>
              <a:ea typeface="DejaVu Sans"/>
            </a:endParaRPr>
          </a:p>
        </p:txBody>
      </p:sp>
      <p:sp>
        <p:nvSpPr>
          <p:cNvPr id="7" name="Rectangle 6"/>
          <p:cNvSpPr/>
          <p:nvPr/>
        </p:nvSpPr>
        <p:spPr>
          <a:xfrm>
            <a:off x="3173989" y="2994499"/>
            <a:ext cx="2110901" cy="1477328"/>
          </a:xfrm>
          <a:prstGeom prst="rect">
            <a:avLst/>
          </a:prstGeom>
        </p:spPr>
        <p:txBody>
          <a:bodyPr wrap="square">
            <a:spAutoFit/>
          </a:bodyPr>
          <a:lstStyle/>
          <a:p>
            <a:pPr algn="ctr"/>
            <a:r>
              <a:rPr lang="fr-FR" b="1" u="sng" dirty="0">
                <a:solidFill>
                  <a:schemeClr val="bg1"/>
                </a:solidFill>
              </a:rPr>
              <a:t>Comment la cité-Etat d’Ur est-elle organisée au IIIème millénaire avant J.C. ?</a:t>
            </a:r>
          </a:p>
        </p:txBody>
      </p:sp>
      <p:sp>
        <p:nvSpPr>
          <p:cNvPr id="8" name="ZoneTexte 7"/>
          <p:cNvSpPr txBox="1"/>
          <p:nvPr/>
        </p:nvSpPr>
        <p:spPr>
          <a:xfrm>
            <a:off x="4571804" y="1178617"/>
            <a:ext cx="4669612" cy="1815882"/>
          </a:xfrm>
          <a:prstGeom prst="rect">
            <a:avLst/>
          </a:prstGeom>
          <a:noFill/>
        </p:spPr>
        <p:txBody>
          <a:bodyPr wrap="none" rtlCol="0">
            <a:spAutoFit/>
          </a:bodyPr>
          <a:lstStyle/>
          <a:p>
            <a:pPr algn="ctr"/>
            <a:r>
              <a:rPr lang="fr-FR" sz="1400" b="1" u="sng" dirty="0"/>
              <a:t>Politiquement </a:t>
            </a:r>
          </a:p>
          <a:p>
            <a:r>
              <a:rPr lang="fr-FR" sz="1400" b="1" dirty="0"/>
              <a:t>Une cité-Etat dirigée par un roi chef de guerre</a:t>
            </a:r>
          </a:p>
          <a:p>
            <a:r>
              <a:rPr lang="fr-FR" sz="1400" dirty="0">
                <a:solidFill>
                  <a:srgbClr val="00B0F0"/>
                </a:solidFill>
              </a:rPr>
              <a:t>A compléter par la convocation d’autres documents :</a:t>
            </a:r>
          </a:p>
          <a:p>
            <a:r>
              <a:rPr lang="fr-FR" sz="1400" dirty="0">
                <a:solidFill>
                  <a:srgbClr val="00B0F0"/>
                </a:solidFill>
              </a:rPr>
              <a:t>compléter, recouper les sources : stèle du roi Ur-</a:t>
            </a:r>
            <a:r>
              <a:rPr lang="fr-FR" sz="1400" dirty="0" err="1">
                <a:solidFill>
                  <a:srgbClr val="00B0F0"/>
                </a:solidFill>
              </a:rPr>
              <a:t>Nammu</a:t>
            </a:r>
            <a:endParaRPr lang="fr-FR" sz="1400" dirty="0">
              <a:solidFill>
                <a:srgbClr val="00B0F0"/>
              </a:solidFill>
            </a:endParaRPr>
          </a:p>
          <a:p>
            <a:r>
              <a:rPr lang="fr-FR" sz="1400" dirty="0">
                <a:solidFill>
                  <a:srgbClr val="00B0F0"/>
                </a:solidFill>
              </a:rPr>
              <a:t>(vers 2100 avant J.C.), Code d’Ur-</a:t>
            </a:r>
            <a:r>
              <a:rPr lang="fr-FR" sz="1400" dirty="0" err="1">
                <a:solidFill>
                  <a:srgbClr val="00B0F0"/>
                </a:solidFill>
              </a:rPr>
              <a:t>Nammu</a:t>
            </a:r>
            <a:r>
              <a:rPr lang="fr-FR" sz="1400" dirty="0">
                <a:solidFill>
                  <a:srgbClr val="00B0F0"/>
                </a:solidFill>
              </a:rPr>
              <a:t> (tablette</a:t>
            </a:r>
            <a:r>
              <a:rPr lang="fr-FR" sz="1400" b="1" dirty="0">
                <a:solidFill>
                  <a:srgbClr val="00B0F0"/>
                </a:solidFill>
              </a:rPr>
              <a:t>, </a:t>
            </a:r>
          </a:p>
          <a:p>
            <a:r>
              <a:rPr lang="fr-FR" sz="1400" dirty="0">
                <a:solidFill>
                  <a:srgbClr val="00B0F0"/>
                </a:solidFill>
              </a:rPr>
              <a:t>vers 2100-2050 av. J.-C)</a:t>
            </a:r>
          </a:p>
          <a:p>
            <a:r>
              <a:rPr lang="fr-FR" sz="1400" b="1" dirty="0">
                <a:solidFill>
                  <a:srgbClr val="00B0F0"/>
                </a:solidFill>
              </a:rPr>
              <a:t>Représentant  du dieu, chef religieux, </a:t>
            </a:r>
          </a:p>
          <a:p>
            <a:r>
              <a:rPr lang="fr-FR" sz="1400" b="1" dirty="0">
                <a:solidFill>
                  <a:srgbClr val="00B0F0"/>
                </a:solidFill>
              </a:rPr>
              <a:t>roi bâtisseur et législateur</a:t>
            </a:r>
            <a:endParaRPr lang="fr-FR" sz="1400" b="1" dirty="0"/>
          </a:p>
        </p:txBody>
      </p:sp>
      <p:sp>
        <p:nvSpPr>
          <p:cNvPr id="9" name="ZoneTexte 8"/>
          <p:cNvSpPr txBox="1"/>
          <p:nvPr/>
        </p:nvSpPr>
        <p:spPr>
          <a:xfrm>
            <a:off x="5004048" y="4015788"/>
            <a:ext cx="4392293" cy="2092881"/>
          </a:xfrm>
          <a:prstGeom prst="rect">
            <a:avLst/>
          </a:prstGeom>
          <a:noFill/>
        </p:spPr>
        <p:txBody>
          <a:bodyPr wrap="none" rtlCol="0">
            <a:spAutoFit/>
          </a:bodyPr>
          <a:lstStyle/>
          <a:p>
            <a:pPr algn="ctr"/>
            <a:r>
              <a:rPr lang="fr-FR" sz="1400" b="1" u="sng" dirty="0"/>
              <a:t>Militairement</a:t>
            </a:r>
          </a:p>
          <a:p>
            <a:r>
              <a:rPr lang="fr-FR" sz="1400" b="1" dirty="0"/>
              <a:t>Une armée très organisée</a:t>
            </a:r>
          </a:p>
          <a:p>
            <a:r>
              <a:rPr lang="fr-FR" sz="1400" dirty="0">
                <a:solidFill>
                  <a:srgbClr val="00B0F0"/>
                </a:solidFill>
              </a:rPr>
              <a:t>A compléter par la convocation d’autres documents : </a:t>
            </a:r>
          </a:p>
          <a:p>
            <a:r>
              <a:rPr lang="fr-FR" sz="1400" dirty="0">
                <a:solidFill>
                  <a:srgbClr val="00B0F0"/>
                </a:solidFill>
              </a:rPr>
              <a:t>photo aérienne du site de la cité d’Ur, carte...</a:t>
            </a:r>
          </a:p>
          <a:p>
            <a:r>
              <a:rPr lang="fr-FR" sz="1400" b="1" dirty="0">
                <a:solidFill>
                  <a:srgbClr val="00B0F0"/>
                </a:solidFill>
              </a:rPr>
              <a:t>Guerres fréquentes contre les autres cités-Etats</a:t>
            </a:r>
          </a:p>
          <a:p>
            <a:r>
              <a:rPr lang="fr-FR" sz="1400" b="1" dirty="0">
                <a:solidFill>
                  <a:srgbClr val="00B0F0"/>
                </a:solidFill>
              </a:rPr>
              <a:t>Fin du IIIème millénaire avant J.C. Ur domine </a:t>
            </a:r>
          </a:p>
          <a:p>
            <a:r>
              <a:rPr lang="fr-FR" sz="1400" b="1" dirty="0">
                <a:solidFill>
                  <a:srgbClr val="00B0F0"/>
                </a:solidFill>
              </a:rPr>
              <a:t>tout le sud de la Mésopotamie</a:t>
            </a:r>
          </a:p>
          <a:p>
            <a:r>
              <a:rPr lang="fr-FR" sz="1400" b="1" dirty="0">
                <a:solidFill>
                  <a:srgbClr val="00B0F0"/>
                </a:solidFill>
              </a:rPr>
              <a:t>Ville entourée de murailles...</a:t>
            </a:r>
            <a:endParaRPr lang="fr-FR" sz="1400" b="1" dirty="0"/>
          </a:p>
          <a:p>
            <a:endParaRPr lang="fr-FR" dirty="0"/>
          </a:p>
        </p:txBody>
      </p:sp>
      <p:sp>
        <p:nvSpPr>
          <p:cNvPr id="10" name="ZoneTexte 9"/>
          <p:cNvSpPr txBox="1"/>
          <p:nvPr/>
        </p:nvSpPr>
        <p:spPr>
          <a:xfrm>
            <a:off x="8322" y="4015788"/>
            <a:ext cx="4563484" cy="2893100"/>
          </a:xfrm>
          <a:prstGeom prst="rect">
            <a:avLst/>
          </a:prstGeom>
          <a:noFill/>
        </p:spPr>
        <p:txBody>
          <a:bodyPr wrap="square" rtlCol="0">
            <a:spAutoFit/>
          </a:bodyPr>
          <a:lstStyle/>
          <a:p>
            <a:pPr algn="ctr"/>
            <a:r>
              <a:rPr lang="fr-FR" sz="1400" b="1" u="sng" dirty="0"/>
              <a:t>Economiquement</a:t>
            </a:r>
          </a:p>
          <a:p>
            <a:r>
              <a:rPr lang="fr-FR" sz="1400" b="1" dirty="0"/>
              <a:t>Artisanat d’art développé </a:t>
            </a:r>
          </a:p>
          <a:p>
            <a:r>
              <a:rPr lang="fr-FR" sz="1400" b="1" dirty="0"/>
              <a:t>Les artisans sont des spécialistes </a:t>
            </a:r>
          </a:p>
          <a:p>
            <a:r>
              <a:rPr lang="fr-FR" sz="1400" b="1" dirty="0"/>
              <a:t>et ont des outils propres à chaque activité</a:t>
            </a:r>
          </a:p>
          <a:p>
            <a:r>
              <a:rPr lang="fr-FR" sz="1400" b="1" dirty="0"/>
              <a:t>Artisanat de la laine (jupes)</a:t>
            </a:r>
          </a:p>
          <a:p>
            <a:r>
              <a:rPr lang="fr-FR" sz="1400" b="1" dirty="0"/>
              <a:t>Commerce avec d’autres contrées : </a:t>
            </a:r>
          </a:p>
          <a:p>
            <a:r>
              <a:rPr lang="fr-FR" sz="1400" b="1" dirty="0"/>
              <a:t>lapis-lazuli  (origine Afghanistan)</a:t>
            </a:r>
          </a:p>
          <a:p>
            <a:r>
              <a:rPr lang="fr-FR" sz="1400" dirty="0">
                <a:solidFill>
                  <a:srgbClr val="00B0F0"/>
                </a:solidFill>
              </a:rPr>
              <a:t>A compléter par la convocation d’autres documents :</a:t>
            </a:r>
          </a:p>
          <a:p>
            <a:r>
              <a:rPr lang="fr-FR" sz="1400" dirty="0">
                <a:solidFill>
                  <a:srgbClr val="00B0F0"/>
                </a:solidFill>
              </a:rPr>
              <a:t>autres objets découverts dans les tombes royales</a:t>
            </a:r>
          </a:p>
          <a:p>
            <a:r>
              <a:rPr lang="fr-FR" sz="1400" dirty="0">
                <a:solidFill>
                  <a:srgbClr val="00B0F0"/>
                </a:solidFill>
              </a:rPr>
              <a:t>plan, maquette de la cité : </a:t>
            </a:r>
            <a:r>
              <a:rPr lang="fr-FR" sz="1400" b="1" dirty="0">
                <a:solidFill>
                  <a:srgbClr val="00B0F0"/>
                </a:solidFill>
              </a:rPr>
              <a:t>ports sur l’Euphrate, palmeraie... </a:t>
            </a:r>
          </a:p>
          <a:p>
            <a:endParaRPr lang="fr-FR" sz="1400" b="1" dirty="0">
              <a:solidFill>
                <a:srgbClr val="00B0F0"/>
              </a:solidFill>
            </a:endParaRPr>
          </a:p>
          <a:p>
            <a:endParaRPr lang="fr-FR" sz="1400" b="1" dirty="0"/>
          </a:p>
        </p:txBody>
      </p:sp>
      <p:sp>
        <p:nvSpPr>
          <p:cNvPr id="11" name="ZoneTexte 10"/>
          <p:cNvSpPr txBox="1"/>
          <p:nvPr/>
        </p:nvSpPr>
        <p:spPr>
          <a:xfrm>
            <a:off x="179511" y="1124744"/>
            <a:ext cx="4392293" cy="2462213"/>
          </a:xfrm>
          <a:prstGeom prst="rect">
            <a:avLst/>
          </a:prstGeom>
          <a:noFill/>
        </p:spPr>
        <p:txBody>
          <a:bodyPr wrap="none" rtlCol="0">
            <a:spAutoFit/>
          </a:bodyPr>
          <a:lstStyle/>
          <a:p>
            <a:pPr algn="ctr"/>
            <a:r>
              <a:rPr lang="fr-FR" sz="1400" b="1" u="sng" dirty="0"/>
              <a:t>Religieusement</a:t>
            </a:r>
          </a:p>
          <a:p>
            <a:r>
              <a:rPr lang="fr-FR" sz="1400" b="1" dirty="0"/>
              <a:t>Pratique de sacrifices </a:t>
            </a:r>
          </a:p>
          <a:p>
            <a:r>
              <a:rPr lang="fr-FR" sz="1400" b="1" dirty="0"/>
              <a:t>en l’honneur des dieux, pratiques funéraires :</a:t>
            </a:r>
          </a:p>
          <a:p>
            <a:r>
              <a:rPr lang="fr-FR" sz="1400" b="1" dirty="0"/>
              <a:t>matériel funéraire et culte des morts</a:t>
            </a:r>
          </a:p>
          <a:p>
            <a:r>
              <a:rPr lang="fr-FR" sz="1400" dirty="0">
                <a:solidFill>
                  <a:srgbClr val="00B0F0"/>
                </a:solidFill>
              </a:rPr>
              <a:t>A compléter par la convocation d’autres documents : </a:t>
            </a:r>
          </a:p>
          <a:p>
            <a:r>
              <a:rPr lang="fr-FR" sz="1400" dirty="0">
                <a:solidFill>
                  <a:srgbClr val="00B0F0"/>
                </a:solidFill>
              </a:rPr>
              <a:t>stèle du roi Ur-</a:t>
            </a:r>
            <a:r>
              <a:rPr lang="fr-FR" sz="1400" dirty="0" err="1">
                <a:solidFill>
                  <a:srgbClr val="00B0F0"/>
                </a:solidFill>
              </a:rPr>
              <a:t>Nammu</a:t>
            </a:r>
            <a:r>
              <a:rPr lang="fr-FR" sz="1400" dirty="0">
                <a:solidFill>
                  <a:srgbClr val="00B0F0"/>
                </a:solidFill>
              </a:rPr>
              <a:t> (vers 2100 avant J.C.)</a:t>
            </a:r>
          </a:p>
          <a:p>
            <a:r>
              <a:rPr lang="fr-FR" sz="1400" dirty="0">
                <a:solidFill>
                  <a:srgbClr val="00B0F0"/>
                </a:solidFill>
              </a:rPr>
              <a:t>photo aérienne du site de la cité d’Ur..</a:t>
            </a:r>
          </a:p>
          <a:p>
            <a:r>
              <a:rPr lang="fr-FR" sz="1400" b="1" dirty="0">
                <a:solidFill>
                  <a:srgbClr val="00B0F0"/>
                </a:solidFill>
              </a:rPr>
              <a:t>Polythéisme, un dieu protecteur, </a:t>
            </a:r>
          </a:p>
          <a:p>
            <a:r>
              <a:rPr lang="fr-FR" sz="1400" b="1" dirty="0">
                <a:solidFill>
                  <a:srgbClr val="00B0F0"/>
                </a:solidFill>
              </a:rPr>
              <a:t>ziggurat, pratiques cultuelles...</a:t>
            </a:r>
          </a:p>
          <a:p>
            <a:endParaRPr lang="fr-FR" sz="1400" dirty="0">
              <a:solidFill>
                <a:srgbClr val="00B0F0"/>
              </a:solidFill>
            </a:endParaRPr>
          </a:p>
          <a:p>
            <a:endParaRPr lang="fr-FR" sz="1400" b="1" dirty="0"/>
          </a:p>
        </p:txBody>
      </p:sp>
      <p:sp>
        <p:nvSpPr>
          <p:cNvPr id="12" name="ZoneTexte 11"/>
          <p:cNvSpPr txBox="1"/>
          <p:nvPr/>
        </p:nvSpPr>
        <p:spPr>
          <a:xfrm>
            <a:off x="5147870" y="6009680"/>
            <a:ext cx="3867624" cy="369332"/>
          </a:xfrm>
          <a:prstGeom prst="rect">
            <a:avLst/>
          </a:prstGeom>
          <a:gradFill>
            <a:gsLst>
              <a:gs pos="55000">
                <a:srgbClr val="C00000"/>
              </a:gs>
              <a:gs pos="95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fr-FR" b="1" dirty="0">
                <a:solidFill>
                  <a:schemeClr val="bg1"/>
                </a:solidFill>
              </a:rPr>
              <a:t>Enrichissement du concept d’Etat</a:t>
            </a:r>
          </a:p>
        </p:txBody>
      </p:sp>
      <p:sp>
        <p:nvSpPr>
          <p:cNvPr id="13" name="Flèche droite 12"/>
          <p:cNvSpPr/>
          <p:nvPr/>
        </p:nvSpPr>
        <p:spPr>
          <a:xfrm>
            <a:off x="4427984" y="6015687"/>
            <a:ext cx="576064"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7474149" y="2499866"/>
            <a:ext cx="2088232" cy="1481960"/>
          </a:xfrm>
          <a:prstGeom prst="ellipse">
            <a:avLst/>
          </a:prstGeom>
          <a:gradFill>
            <a:gsLst>
              <a:gs pos="37000">
                <a:srgbClr val="C00000"/>
              </a:gs>
              <a:gs pos="82000">
                <a:schemeClr val="accent3">
                  <a:tint val="48000"/>
                  <a:satMod val="150000"/>
                </a:schemeClr>
              </a:gs>
              <a:gs pos="100000">
                <a:schemeClr val="accent3">
                  <a:tint val="28000"/>
                  <a:satMod val="160000"/>
                </a:schemeClr>
              </a:gs>
            </a:gsLst>
            <a:path path="circle">
              <a:fillToRect l="100000" t="10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Découverte et fonctions de l’écriture cunéiforme</a:t>
            </a:r>
          </a:p>
        </p:txBody>
      </p:sp>
      <p:sp>
        <p:nvSpPr>
          <p:cNvPr id="3" name="Espace réservé du pied de page 2"/>
          <p:cNvSpPr>
            <a:spLocks noGrp="1"/>
          </p:cNvSpPr>
          <p:nvPr>
            <p:ph type="ftr" sz="quarter" idx="11"/>
          </p:nvPr>
        </p:nvSpPr>
        <p:spPr/>
        <p:txBody>
          <a:bodyPr/>
          <a:lstStyle/>
          <a:p>
            <a:pPr algn="r"/>
            <a:endParaRPr lang="en-US" dirty="0"/>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pPr/>
              <a:t>34</a:t>
            </a:fld>
            <a:endParaRPr lang="en-US"/>
          </a:p>
        </p:txBody>
      </p:sp>
      <p:sp>
        <p:nvSpPr>
          <p:cNvPr id="17" name="Forme libre 16"/>
          <p:cNvSpPr/>
          <p:nvPr/>
        </p:nvSpPr>
        <p:spPr>
          <a:xfrm>
            <a:off x="0" y="477672"/>
            <a:ext cx="2684596" cy="287032"/>
          </a:xfrm>
          <a:custGeom>
            <a:avLst/>
            <a:gdLst>
              <a:gd name="connsiteX0" fmla="*/ 0 w 2579427"/>
              <a:gd name="connsiteY0" fmla="*/ 40943 h 83069"/>
              <a:gd name="connsiteX1" fmla="*/ 1296537 w 2579427"/>
              <a:gd name="connsiteY1" fmla="*/ 81886 h 83069"/>
              <a:gd name="connsiteX2" fmla="*/ 2579427 w 2579427"/>
              <a:gd name="connsiteY2" fmla="*/ 0 h 83069"/>
              <a:gd name="connsiteX3" fmla="*/ 2579427 w 2579427"/>
              <a:gd name="connsiteY3" fmla="*/ 0 h 83069"/>
            </a:gdLst>
            <a:ahLst/>
            <a:cxnLst>
              <a:cxn ang="0">
                <a:pos x="connsiteX0" y="connsiteY0"/>
              </a:cxn>
              <a:cxn ang="0">
                <a:pos x="connsiteX1" y="connsiteY1"/>
              </a:cxn>
              <a:cxn ang="0">
                <a:pos x="connsiteX2" y="connsiteY2"/>
              </a:cxn>
              <a:cxn ang="0">
                <a:pos x="connsiteX3" y="connsiteY3"/>
              </a:cxn>
            </a:cxnLst>
            <a:rect l="l" t="t" r="r" b="b"/>
            <a:pathLst>
              <a:path w="2579427" h="83069">
                <a:moveTo>
                  <a:pt x="0" y="40943"/>
                </a:moveTo>
                <a:cubicBezTo>
                  <a:pt x="433316" y="64826"/>
                  <a:pt x="866633" y="88710"/>
                  <a:pt x="1296537" y="81886"/>
                </a:cubicBezTo>
                <a:cubicBezTo>
                  <a:pt x="1726441" y="75062"/>
                  <a:pt x="2579427" y="0"/>
                  <a:pt x="2579427" y="0"/>
                </a:cubicBezTo>
                <a:lnTo>
                  <a:pt x="2579427" y="0"/>
                </a:lnTo>
              </a:path>
            </a:pathLst>
          </a:custGeom>
          <a:noFill/>
          <a:ln w="730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826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229600" cy="1584176"/>
          </a:xfrm>
        </p:spPr>
        <p:txBody>
          <a:bodyPr>
            <a:normAutofit/>
          </a:bodyPr>
          <a:lstStyle/>
          <a:p>
            <a:pPr algn="ctr"/>
            <a:r>
              <a:rPr lang="fr-FR" sz="3200" b="1" dirty="0"/>
              <a:t>L’approche spiralaire :</a:t>
            </a:r>
            <a:br>
              <a:rPr lang="fr-FR" sz="3200" b="1" dirty="0"/>
            </a:br>
            <a:endParaRPr lang="fr-FR" sz="3200" b="1" dirty="0"/>
          </a:p>
        </p:txBody>
      </p:sp>
      <p:pic>
        <p:nvPicPr>
          <p:cNvPr id="3" name="Image 2" descr="Capture d’écran 2016-01-24 à 15.12.10.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56176" y="1064171"/>
            <a:ext cx="2693549" cy="5537726"/>
          </a:xfrm>
          <a:prstGeom prst="rect">
            <a:avLst/>
          </a:prstGeom>
        </p:spPr>
      </p:pic>
      <p:sp>
        <p:nvSpPr>
          <p:cNvPr id="4" name="ZoneTexte 3"/>
          <p:cNvSpPr txBox="1"/>
          <p:nvPr/>
        </p:nvSpPr>
        <p:spPr>
          <a:xfrm>
            <a:off x="6572555" y="1021089"/>
            <a:ext cx="1927589" cy="1477328"/>
          </a:xfrm>
          <a:prstGeom prst="rect">
            <a:avLst/>
          </a:prstGeom>
          <a:solidFill>
            <a:srgbClr val="FF6600"/>
          </a:solidFill>
          <a:ln>
            <a:solidFill>
              <a:srgbClr val="FF9900"/>
            </a:solidFill>
          </a:ln>
        </p:spPr>
        <p:txBody>
          <a:bodyPr wrap="square" rtlCol="0">
            <a:spAutoFit/>
          </a:bodyPr>
          <a:lstStyle/>
          <a:p>
            <a:pPr algn="ctr"/>
            <a:r>
              <a:rPr lang="fr-FR" b="1" dirty="0"/>
              <a:t>Le « pas » de la spirale = temps entre chaque épisode est déterminant </a:t>
            </a:r>
          </a:p>
        </p:txBody>
      </p:sp>
      <p:grpSp>
        <p:nvGrpSpPr>
          <p:cNvPr id="5" name="Groupe 4"/>
          <p:cNvGrpSpPr/>
          <p:nvPr/>
        </p:nvGrpSpPr>
        <p:grpSpPr>
          <a:xfrm>
            <a:off x="6805777" y="3205233"/>
            <a:ext cx="1534955" cy="3233431"/>
            <a:chOff x="9937748" y="2905238"/>
            <a:chExt cx="1298962" cy="3233431"/>
          </a:xfrm>
        </p:grpSpPr>
        <p:sp>
          <p:nvSpPr>
            <p:cNvPr id="6" name="ZoneTexte 5"/>
            <p:cNvSpPr txBox="1"/>
            <p:nvPr/>
          </p:nvSpPr>
          <p:spPr>
            <a:xfrm>
              <a:off x="9978107" y="5769337"/>
              <a:ext cx="1258603" cy="369332"/>
            </a:xfrm>
            <a:prstGeom prst="rect">
              <a:avLst/>
            </a:prstGeom>
            <a:solidFill>
              <a:schemeClr val="accent6">
                <a:lumMod val="20000"/>
                <a:lumOff val="80000"/>
              </a:schemeClr>
            </a:solidFill>
          </p:spPr>
          <p:txBody>
            <a:bodyPr wrap="square" rtlCol="0">
              <a:spAutoFit/>
            </a:bodyPr>
            <a:lstStyle/>
            <a:p>
              <a:r>
                <a:rPr lang="fr-FR" b="1" dirty="0">
                  <a:solidFill>
                    <a:schemeClr val="bg1"/>
                  </a:solidFill>
                </a:rPr>
                <a:t>Episode 1</a:t>
              </a:r>
            </a:p>
          </p:txBody>
        </p:sp>
        <p:sp>
          <p:nvSpPr>
            <p:cNvPr id="7" name="ZoneTexte 6"/>
            <p:cNvSpPr txBox="1"/>
            <p:nvPr/>
          </p:nvSpPr>
          <p:spPr>
            <a:xfrm>
              <a:off x="9937748" y="2905238"/>
              <a:ext cx="1258603" cy="369332"/>
            </a:xfrm>
            <a:prstGeom prst="rect">
              <a:avLst/>
            </a:prstGeom>
            <a:solidFill>
              <a:schemeClr val="accent6">
                <a:lumMod val="50000"/>
              </a:schemeClr>
            </a:solidFill>
          </p:spPr>
          <p:txBody>
            <a:bodyPr wrap="square" rtlCol="0">
              <a:spAutoFit/>
            </a:bodyPr>
            <a:lstStyle/>
            <a:p>
              <a:r>
                <a:rPr lang="fr-FR" b="1" dirty="0">
                  <a:solidFill>
                    <a:schemeClr val="bg1"/>
                  </a:solidFill>
                </a:rPr>
                <a:t>Episode 5</a:t>
              </a:r>
            </a:p>
          </p:txBody>
        </p:sp>
        <p:sp>
          <p:nvSpPr>
            <p:cNvPr id="8" name="ZoneTexte 7"/>
            <p:cNvSpPr txBox="1"/>
            <p:nvPr/>
          </p:nvSpPr>
          <p:spPr>
            <a:xfrm>
              <a:off x="9942744" y="3635989"/>
              <a:ext cx="1258603" cy="369332"/>
            </a:xfrm>
            <a:prstGeom prst="rect">
              <a:avLst/>
            </a:prstGeom>
            <a:solidFill>
              <a:schemeClr val="accent6">
                <a:lumMod val="75000"/>
              </a:schemeClr>
            </a:solidFill>
          </p:spPr>
          <p:txBody>
            <a:bodyPr wrap="square" rtlCol="0">
              <a:spAutoFit/>
            </a:bodyPr>
            <a:lstStyle/>
            <a:p>
              <a:r>
                <a:rPr lang="fr-FR" b="1" dirty="0">
                  <a:solidFill>
                    <a:schemeClr val="bg1"/>
                  </a:solidFill>
                </a:rPr>
                <a:t>Episode 4</a:t>
              </a:r>
            </a:p>
          </p:txBody>
        </p:sp>
        <p:sp>
          <p:nvSpPr>
            <p:cNvPr id="9" name="ZoneTexte 8"/>
            <p:cNvSpPr txBox="1"/>
            <p:nvPr/>
          </p:nvSpPr>
          <p:spPr>
            <a:xfrm>
              <a:off x="9947740" y="4344060"/>
              <a:ext cx="1258603" cy="369332"/>
            </a:xfrm>
            <a:prstGeom prst="rect">
              <a:avLst/>
            </a:prstGeom>
            <a:solidFill>
              <a:schemeClr val="accent6">
                <a:lumMod val="60000"/>
                <a:lumOff val="40000"/>
              </a:schemeClr>
            </a:solidFill>
          </p:spPr>
          <p:txBody>
            <a:bodyPr wrap="square" rtlCol="0">
              <a:spAutoFit/>
            </a:bodyPr>
            <a:lstStyle/>
            <a:p>
              <a:r>
                <a:rPr lang="fr-FR" b="1" dirty="0">
                  <a:solidFill>
                    <a:schemeClr val="bg1"/>
                  </a:solidFill>
                </a:rPr>
                <a:t>Episode 3</a:t>
              </a:r>
            </a:p>
          </p:txBody>
        </p:sp>
        <p:sp>
          <p:nvSpPr>
            <p:cNvPr id="10" name="ZoneTexte 9"/>
            <p:cNvSpPr txBox="1"/>
            <p:nvPr/>
          </p:nvSpPr>
          <p:spPr>
            <a:xfrm>
              <a:off x="9941398" y="5097492"/>
              <a:ext cx="1258603" cy="369332"/>
            </a:xfrm>
            <a:prstGeom prst="rect">
              <a:avLst/>
            </a:prstGeom>
            <a:solidFill>
              <a:schemeClr val="accent6">
                <a:lumMod val="40000"/>
                <a:lumOff val="60000"/>
              </a:schemeClr>
            </a:solidFill>
          </p:spPr>
          <p:txBody>
            <a:bodyPr wrap="square" rtlCol="0">
              <a:spAutoFit/>
            </a:bodyPr>
            <a:lstStyle/>
            <a:p>
              <a:r>
                <a:rPr lang="fr-FR" b="1" dirty="0">
                  <a:solidFill>
                    <a:schemeClr val="bg1"/>
                  </a:solidFill>
                </a:rPr>
                <a:t>Episode 2</a:t>
              </a:r>
            </a:p>
          </p:txBody>
        </p:sp>
        <p:cxnSp>
          <p:nvCxnSpPr>
            <p:cNvPr id="11" name="Connecteur droit avec flèche 10"/>
            <p:cNvCxnSpPr/>
            <p:nvPr/>
          </p:nvCxnSpPr>
          <p:spPr>
            <a:xfrm>
              <a:off x="10499690" y="3243304"/>
              <a:ext cx="0" cy="419589"/>
            </a:xfrm>
            <a:prstGeom prst="straightConnector1">
              <a:avLst/>
            </a:prstGeom>
            <a:ln w="44450">
              <a:solidFill>
                <a:srgbClr val="FF66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10516025" y="3974055"/>
              <a:ext cx="0" cy="419589"/>
            </a:xfrm>
            <a:prstGeom prst="straightConnector1">
              <a:avLst/>
            </a:prstGeom>
            <a:ln w="44450">
              <a:solidFill>
                <a:srgbClr val="FF66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10527364" y="4677149"/>
              <a:ext cx="0" cy="419589"/>
            </a:xfrm>
            <a:prstGeom prst="straightConnector1">
              <a:avLst/>
            </a:prstGeom>
            <a:ln w="44450">
              <a:solidFill>
                <a:srgbClr val="FF66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10550041" y="5425604"/>
              <a:ext cx="0" cy="419589"/>
            </a:xfrm>
            <a:prstGeom prst="straightConnector1">
              <a:avLst/>
            </a:prstGeom>
            <a:ln w="44450">
              <a:solidFill>
                <a:srgbClr val="FF66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5" name="ZoneTexte 14"/>
          <p:cNvSpPr txBox="1"/>
          <p:nvPr/>
        </p:nvSpPr>
        <p:spPr>
          <a:xfrm rot="16200000">
            <a:off x="2947744" y="3810296"/>
            <a:ext cx="5726073" cy="369332"/>
          </a:xfrm>
          <a:prstGeom prst="rect">
            <a:avLst/>
          </a:prstGeom>
          <a:noFill/>
        </p:spPr>
        <p:txBody>
          <a:bodyPr wrap="square" rtlCol="0">
            <a:spAutoFit/>
          </a:bodyPr>
          <a:lstStyle/>
          <a:p>
            <a:r>
              <a:rPr lang="fr-FR" b="1" dirty="0">
                <a:solidFill>
                  <a:srgbClr val="FF0000"/>
                </a:solidFill>
              </a:rPr>
              <a:t>Ancrage croissant dans la mémoire à long terme</a:t>
            </a:r>
          </a:p>
        </p:txBody>
      </p:sp>
      <p:cxnSp>
        <p:nvCxnSpPr>
          <p:cNvPr id="16" name="Connecteur droit avec flèche 15"/>
          <p:cNvCxnSpPr/>
          <p:nvPr/>
        </p:nvCxnSpPr>
        <p:spPr>
          <a:xfrm flipV="1">
            <a:off x="6084220" y="1320275"/>
            <a:ext cx="0" cy="5366254"/>
          </a:xfrm>
          <a:prstGeom prst="straightConnector1">
            <a:avLst/>
          </a:prstGeom>
          <a:ln w="698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V="1">
            <a:off x="5418894" y="1320275"/>
            <a:ext cx="0" cy="5366254"/>
          </a:xfrm>
          <a:prstGeom prst="straightConnector1">
            <a:avLst/>
          </a:prstGeom>
          <a:ln w="6985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rot="16200000">
            <a:off x="2333780" y="3367266"/>
            <a:ext cx="5726073" cy="369332"/>
          </a:xfrm>
          <a:prstGeom prst="rect">
            <a:avLst/>
          </a:prstGeom>
          <a:noFill/>
        </p:spPr>
        <p:txBody>
          <a:bodyPr wrap="square" rtlCol="0">
            <a:spAutoFit/>
          </a:bodyPr>
          <a:lstStyle/>
          <a:p>
            <a:r>
              <a:rPr lang="fr-FR" b="1" dirty="0">
                <a:solidFill>
                  <a:srgbClr val="008000"/>
                </a:solidFill>
              </a:rPr>
              <a:t>Enrichissement  progressif des concepts</a:t>
            </a:r>
          </a:p>
        </p:txBody>
      </p:sp>
      <p:sp>
        <p:nvSpPr>
          <p:cNvPr id="25" name="Rectangle 24"/>
          <p:cNvSpPr/>
          <p:nvPr/>
        </p:nvSpPr>
        <p:spPr>
          <a:xfrm>
            <a:off x="385842" y="1560272"/>
            <a:ext cx="3600400" cy="4893647"/>
          </a:xfrm>
          <a:prstGeom prst="rect">
            <a:avLst/>
          </a:prstGeom>
        </p:spPr>
        <p:txBody>
          <a:bodyPr wrap="square">
            <a:spAutoFit/>
          </a:bodyPr>
          <a:lstStyle/>
          <a:p>
            <a:pPr marL="457200" indent="-457200">
              <a:buFont typeface="Wingdings" panose="05000000000000000000" pitchFamily="2" charset="2"/>
              <a:buChar char="Ø"/>
            </a:pPr>
            <a:r>
              <a:rPr lang="fr-FR" sz="2400" b="1" spc="-100" dirty="0">
                <a:solidFill>
                  <a:srgbClr val="D2533C"/>
                </a:solidFill>
                <a:ea typeface="+mj-ea"/>
                <a:cs typeface="+mj-cs"/>
              </a:rPr>
              <a:t>construire de façon régulière </a:t>
            </a:r>
            <a:r>
              <a:rPr lang="fr-FR" sz="2400" b="1" u="sng" spc="-100" dirty="0">
                <a:solidFill>
                  <a:srgbClr val="D2533C"/>
                </a:solidFill>
                <a:ea typeface="+mj-ea"/>
                <a:cs typeface="+mj-cs"/>
              </a:rPr>
              <a:t>sur</a:t>
            </a:r>
            <a:r>
              <a:rPr lang="fr-FR" sz="2400" b="1" spc="-100" dirty="0">
                <a:solidFill>
                  <a:srgbClr val="D2533C"/>
                </a:solidFill>
                <a:ea typeface="+mj-ea"/>
                <a:cs typeface="+mj-cs"/>
              </a:rPr>
              <a:t> ce que l’on a déjà appris</a:t>
            </a:r>
          </a:p>
          <a:p>
            <a:endParaRPr lang="fr-FR" sz="2400" b="1" spc="-100" dirty="0">
              <a:solidFill>
                <a:srgbClr val="D2533C"/>
              </a:solidFill>
              <a:ea typeface="+mj-ea"/>
              <a:cs typeface="+mj-cs"/>
            </a:endParaRPr>
          </a:p>
          <a:p>
            <a:pPr marL="457200" indent="-457200">
              <a:buFont typeface="Wingdings" panose="05000000000000000000" pitchFamily="2" charset="2"/>
              <a:buChar char="Ø"/>
            </a:pPr>
            <a:r>
              <a:rPr lang="fr-FR" sz="2400" b="1" spc="-100" dirty="0">
                <a:solidFill>
                  <a:srgbClr val="D2533C"/>
                </a:solidFill>
                <a:ea typeface="+mj-ea"/>
                <a:cs typeface="+mj-cs"/>
              </a:rPr>
              <a:t>gradation souple </a:t>
            </a:r>
          </a:p>
          <a:p>
            <a:r>
              <a:rPr lang="fr-FR" sz="2400" b="1" spc="-100" dirty="0">
                <a:solidFill>
                  <a:srgbClr val="D2533C"/>
                </a:solidFill>
                <a:ea typeface="+mj-ea"/>
                <a:cs typeface="+mj-cs"/>
              </a:rPr>
              <a:t>      des    apprentissages</a:t>
            </a:r>
          </a:p>
          <a:p>
            <a:endParaRPr lang="fr-FR" sz="2400" b="1" spc="-100" dirty="0">
              <a:solidFill>
                <a:srgbClr val="D2533C"/>
              </a:solidFill>
              <a:ea typeface="+mj-ea"/>
              <a:cs typeface="+mj-cs"/>
            </a:endParaRPr>
          </a:p>
          <a:p>
            <a:pPr marL="342900" indent="-342900">
              <a:buFont typeface="Wingdings" panose="05000000000000000000" pitchFamily="2" charset="2"/>
              <a:buChar char="Ø"/>
            </a:pPr>
            <a:r>
              <a:rPr lang="fr-FR" sz="2400" b="1" spc="-100" dirty="0">
                <a:solidFill>
                  <a:srgbClr val="D2533C"/>
                </a:solidFill>
                <a:ea typeface="+mj-ea"/>
                <a:cs typeface="+mj-cs"/>
              </a:rPr>
              <a:t>complexification </a:t>
            </a:r>
          </a:p>
          <a:p>
            <a:r>
              <a:rPr lang="fr-FR" sz="2400" b="1" spc="-100" dirty="0">
                <a:solidFill>
                  <a:srgbClr val="D2533C"/>
                </a:solidFill>
                <a:ea typeface="+mj-ea"/>
                <a:cs typeface="+mj-cs"/>
              </a:rPr>
              <a:t>      progressive</a:t>
            </a:r>
          </a:p>
          <a:p>
            <a:endParaRPr lang="fr-FR" sz="2400" b="1" spc="-100" dirty="0">
              <a:solidFill>
                <a:srgbClr val="D2533C"/>
              </a:solidFill>
              <a:ea typeface="+mj-ea"/>
              <a:cs typeface="+mj-cs"/>
            </a:endParaRPr>
          </a:p>
          <a:p>
            <a:pPr marL="342900" indent="-342900">
              <a:buFont typeface="Wingdings" panose="05000000000000000000" pitchFamily="2" charset="2"/>
              <a:buChar char="Ø"/>
            </a:pPr>
            <a:r>
              <a:rPr lang="fr-FR" sz="2400" b="1" spc="-100" dirty="0">
                <a:solidFill>
                  <a:srgbClr val="D2533C"/>
                </a:solidFill>
                <a:ea typeface="+mj-ea"/>
                <a:cs typeface="+mj-cs"/>
              </a:rPr>
              <a:t>diagnostics réguliers des acquis et des besoins</a:t>
            </a:r>
            <a:endParaRPr lang="fr-FR" sz="2400" b="1" dirty="0"/>
          </a:p>
        </p:txBody>
      </p:sp>
      <p:cxnSp>
        <p:nvCxnSpPr>
          <p:cNvPr id="26" name="Connecteur droit avec flèche 25"/>
          <p:cNvCxnSpPr/>
          <p:nvPr/>
        </p:nvCxnSpPr>
        <p:spPr>
          <a:xfrm flipV="1">
            <a:off x="4754666" y="1291536"/>
            <a:ext cx="0" cy="5310361"/>
          </a:xfrm>
          <a:prstGeom prst="straightConnector1">
            <a:avLst/>
          </a:prstGeom>
          <a:ln w="6985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rot="16200000">
            <a:off x="1568464" y="3020196"/>
            <a:ext cx="5726073" cy="646331"/>
          </a:xfrm>
          <a:prstGeom prst="rect">
            <a:avLst/>
          </a:prstGeom>
          <a:noFill/>
        </p:spPr>
        <p:txBody>
          <a:bodyPr wrap="square" rtlCol="0">
            <a:spAutoFit/>
          </a:bodyPr>
          <a:lstStyle/>
          <a:p>
            <a:r>
              <a:rPr lang="fr-FR" b="1" dirty="0">
                <a:solidFill>
                  <a:srgbClr val="0070C0"/>
                </a:solidFill>
              </a:rPr>
              <a:t>Maîtrise accrue des compétences,</a:t>
            </a:r>
          </a:p>
          <a:p>
            <a:r>
              <a:rPr lang="fr-FR" b="1" dirty="0">
                <a:solidFill>
                  <a:srgbClr val="0070C0"/>
                </a:solidFill>
              </a:rPr>
              <a:t>développement de l’autonom</a:t>
            </a:r>
            <a:r>
              <a:rPr lang="fr-FR" sz="1600" b="1" dirty="0">
                <a:solidFill>
                  <a:srgbClr val="0070C0"/>
                </a:solidFill>
              </a:rPr>
              <a:t>ie</a:t>
            </a:r>
          </a:p>
        </p:txBody>
      </p:sp>
      <p:sp>
        <p:nvSpPr>
          <p:cNvPr id="17" name="Espace réservé du pied de page 16"/>
          <p:cNvSpPr>
            <a:spLocks noGrp="1"/>
          </p:cNvSpPr>
          <p:nvPr>
            <p:ph type="ftr" sz="quarter" idx="11"/>
          </p:nvPr>
        </p:nvSpPr>
        <p:spPr/>
        <p:txBody>
          <a:bodyPr/>
          <a:lstStyle/>
          <a:p>
            <a:pPr algn="r"/>
            <a:endParaRPr lang="en-US" dirty="0"/>
          </a:p>
        </p:txBody>
      </p:sp>
      <p:sp>
        <p:nvSpPr>
          <p:cNvPr id="18" name="Espace réservé du numéro de diapositive 17"/>
          <p:cNvSpPr>
            <a:spLocks noGrp="1"/>
          </p:cNvSpPr>
          <p:nvPr>
            <p:ph type="sldNum" sz="quarter" idx="12"/>
          </p:nvPr>
        </p:nvSpPr>
        <p:spPr/>
        <p:txBody>
          <a:bodyPr/>
          <a:lstStyle/>
          <a:p>
            <a:fld id="{0CFEC368-1D7A-4F81-ABF6-AE0E36BAF64C}" type="slidenum">
              <a:rPr lang="en-US" smtClean="0"/>
              <a:pPr/>
              <a:t>4</a:t>
            </a:fld>
            <a:endParaRPr lang="en-US"/>
          </a:p>
        </p:txBody>
      </p:sp>
      <p:sp>
        <p:nvSpPr>
          <p:cNvPr id="19" name="Rectangle 18"/>
          <p:cNvSpPr/>
          <p:nvPr/>
        </p:nvSpPr>
        <p:spPr>
          <a:xfrm>
            <a:off x="-14166" y="0"/>
            <a:ext cx="1992853" cy="369332"/>
          </a:xfrm>
          <a:prstGeom prst="rect">
            <a:avLst/>
          </a:prstGeom>
        </p:spPr>
        <p:txBody>
          <a:bodyPr wrap="none">
            <a:spAutoFit/>
          </a:bodyPr>
          <a:lstStyle/>
          <a:p>
            <a:r>
              <a:rPr lang="fr-FR" b="1" dirty="0"/>
              <a:t>LE POINT SUR...</a:t>
            </a:r>
          </a:p>
        </p:txBody>
      </p:sp>
    </p:spTree>
    <p:extLst>
      <p:ext uri="{BB962C8B-B14F-4D97-AF65-F5344CB8AC3E}">
        <p14:creationId xmlns:p14="http://schemas.microsoft.com/office/powerpoint/2010/main" val="418213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874541" y="693433"/>
            <a:ext cx="3858757" cy="3096344"/>
          </a:xfrm>
          <a:prstGeom prst="rect">
            <a:avLst/>
          </a:prstGeom>
          <a:solidFill>
            <a:srgbClr val="FFFFFF"/>
          </a:solidFill>
          <a:ln w="63500" cmpd="dbl">
            <a:solidFill>
              <a:srgbClr val="C00000"/>
            </a:solidFill>
            <a:miter lim="800000"/>
            <a:headEnd/>
            <a:tailEnd/>
          </a:ln>
        </p:spPr>
        <p:txBody>
          <a:bodyPr rot="0" vert="horz" wrap="square" lIns="91440" tIns="45720" rIns="91440" bIns="45720" anchor="t" anchorCtr="0" upright="1">
            <a:noAutofit/>
          </a:bodyPr>
          <a:lstStyle/>
          <a:p>
            <a:pPr>
              <a:spcAft>
                <a:spcPts val="0"/>
              </a:spcAft>
              <a:tabLst>
                <a:tab pos="1224280" algn="l"/>
              </a:tabLst>
            </a:pPr>
            <a:r>
              <a:rPr lang="fr-FR" sz="1600" b="1" dirty="0">
                <a:solidFill>
                  <a:srgbClr val="FF0000"/>
                </a:solidFill>
                <a:effectLst/>
                <a:latin typeface="Calibri"/>
                <a:ea typeface="Calibri"/>
                <a:cs typeface="Times New Roman"/>
              </a:rPr>
              <a:t>Histoire 6°</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Thème 1</a:t>
            </a:r>
            <a:r>
              <a:rPr lang="fr-FR" sz="1600" b="1" dirty="0">
                <a:effectLst/>
                <a:latin typeface="Calibri"/>
                <a:ea typeface="Calibri"/>
                <a:cs typeface="Times New Roman"/>
              </a:rPr>
              <a:t> </a:t>
            </a:r>
            <a:r>
              <a:rPr lang="fr-FR" sz="1600" b="1" dirty="0">
                <a:solidFill>
                  <a:srgbClr val="7030A0"/>
                </a:solidFill>
                <a:effectLst/>
                <a:latin typeface="Calibri"/>
                <a:ea typeface="Calibri"/>
                <a:cs typeface="Times New Roman"/>
              </a:rPr>
              <a:t>échelle mondiale</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La longue histoire de l’humanité et des migrations</a:t>
            </a:r>
            <a:endParaRPr lang="fr-FR" sz="1600" dirty="0">
              <a:effectLst/>
              <a:latin typeface="Calibri"/>
              <a:ea typeface="Calibri"/>
              <a:cs typeface="Times New Roman"/>
            </a:endParaRPr>
          </a:p>
          <a:p>
            <a:pPr>
              <a:spcAft>
                <a:spcPts val="0"/>
              </a:spcAft>
              <a:tabLst>
                <a:tab pos="1224280" algn="l"/>
              </a:tabLst>
            </a:pPr>
            <a:r>
              <a:rPr lang="fr-FR" sz="1600" dirty="0">
                <a:solidFill>
                  <a:srgbClr val="FF0000"/>
                </a:solidFill>
                <a:effectLst/>
                <a:latin typeface="Calibri"/>
                <a:ea typeface="Calibri"/>
                <a:cs typeface="Times New Roman"/>
              </a:rPr>
              <a:t>» Les débuts de l’humanité</a:t>
            </a:r>
            <a:endParaRPr lang="fr-FR" sz="1600" dirty="0">
              <a:effectLst/>
              <a:latin typeface="Calibri"/>
              <a:ea typeface="Calibri"/>
              <a:cs typeface="Times New Roman"/>
            </a:endParaRPr>
          </a:p>
          <a:p>
            <a:pPr>
              <a:spcAft>
                <a:spcPts val="0"/>
              </a:spcAft>
              <a:tabLst>
                <a:tab pos="1224280" algn="l"/>
              </a:tabLst>
            </a:pPr>
            <a:r>
              <a:rPr lang="fr-FR" sz="1600" u="sng" dirty="0">
                <a:solidFill>
                  <a:srgbClr val="FF0000"/>
                </a:solidFill>
                <a:effectLst/>
                <a:latin typeface="Calibri"/>
                <a:ea typeface="Calibri"/>
                <a:cs typeface="Times New Roman"/>
              </a:rPr>
              <a:t>» La « révolution » néolithique</a:t>
            </a:r>
            <a:endParaRPr lang="fr-FR" sz="1600" u="sng" dirty="0">
              <a:effectLst/>
              <a:latin typeface="Calibri"/>
              <a:ea typeface="Calibri"/>
              <a:cs typeface="Times New Roman"/>
            </a:endParaRPr>
          </a:p>
          <a:p>
            <a:pPr>
              <a:spcAft>
                <a:spcPts val="0"/>
              </a:spcAft>
              <a:tabLst>
                <a:tab pos="1224280" algn="l"/>
              </a:tabLst>
            </a:pPr>
            <a:r>
              <a:rPr lang="fr-FR" sz="1600" dirty="0">
                <a:effectLst/>
                <a:latin typeface="Calibri"/>
                <a:ea typeface="Calibri"/>
                <a:cs typeface="Times New Roman"/>
              </a:rPr>
              <a:t>Les débuts de l’humanité  et l’histoire du peuplement à partir de faits scientifiques en évolution (≠ mythes et récits sur l’origine du monde).</a:t>
            </a:r>
          </a:p>
          <a:p>
            <a:pPr>
              <a:spcAft>
                <a:spcPts val="0"/>
              </a:spcAft>
              <a:tabLst>
                <a:tab pos="1224280" algn="l"/>
              </a:tabLst>
            </a:pPr>
            <a:r>
              <a:rPr lang="fr-FR" sz="1600" dirty="0">
                <a:effectLst/>
                <a:latin typeface="Calibri"/>
                <a:ea typeface="Calibri"/>
                <a:cs typeface="Times New Roman"/>
              </a:rPr>
              <a:t>Intervention des acteurs sur leur environnement au Néolithique</a:t>
            </a:r>
          </a:p>
        </p:txBody>
      </p:sp>
      <p:sp>
        <p:nvSpPr>
          <p:cNvPr id="3" name="Text Box 4"/>
          <p:cNvSpPr txBox="1">
            <a:spLocks noChangeArrowheads="1"/>
          </p:cNvSpPr>
          <p:nvPr/>
        </p:nvSpPr>
        <p:spPr bwMode="auto">
          <a:xfrm>
            <a:off x="152518" y="693433"/>
            <a:ext cx="4408365" cy="30910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tabLst>
                <a:tab pos="1224280" algn="l"/>
              </a:tabLst>
            </a:pPr>
            <a:r>
              <a:rPr lang="fr-FR" sz="1600" b="1" dirty="0">
                <a:solidFill>
                  <a:srgbClr val="FF0000"/>
                </a:solidFill>
                <a:effectLst/>
                <a:latin typeface="Calibri"/>
                <a:ea typeface="Calibri"/>
                <a:cs typeface="Times New Roman"/>
              </a:rPr>
              <a:t>Histoire CM1</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Thème 1</a:t>
            </a:r>
            <a:r>
              <a:rPr lang="fr-FR" sz="1600" b="1" dirty="0">
                <a:effectLst/>
                <a:latin typeface="Calibri"/>
                <a:ea typeface="Calibri"/>
                <a:cs typeface="Times New Roman"/>
              </a:rPr>
              <a:t>  </a:t>
            </a:r>
            <a:r>
              <a:rPr lang="fr-FR" sz="1600" b="1" dirty="0">
                <a:solidFill>
                  <a:srgbClr val="7030A0"/>
                </a:solidFill>
                <a:effectLst/>
                <a:latin typeface="Calibri"/>
                <a:ea typeface="Calibri"/>
                <a:cs typeface="Times New Roman"/>
              </a:rPr>
              <a:t>échelle locale, nationale</a:t>
            </a:r>
            <a:endParaRPr lang="fr-FR" sz="1600" dirty="0">
              <a:effectLst/>
              <a:latin typeface="Calibri"/>
              <a:ea typeface="Calibri"/>
              <a:cs typeface="Times New Roman"/>
            </a:endParaRPr>
          </a:p>
          <a:p>
            <a:pPr>
              <a:spcAft>
                <a:spcPts val="0"/>
              </a:spcAft>
              <a:tabLst>
                <a:tab pos="1224280" algn="l"/>
              </a:tabLst>
            </a:pPr>
            <a:r>
              <a:rPr lang="fr-FR" sz="1600" b="1" dirty="0">
                <a:solidFill>
                  <a:srgbClr val="FF0000"/>
                </a:solidFill>
                <a:effectLst/>
                <a:latin typeface="Calibri"/>
                <a:ea typeface="Calibri"/>
                <a:cs typeface="Times New Roman"/>
              </a:rPr>
              <a:t>Et avant la France ?</a:t>
            </a:r>
            <a:endParaRPr lang="fr-FR" sz="1600" dirty="0">
              <a:effectLst/>
              <a:latin typeface="Calibri"/>
              <a:ea typeface="Calibri"/>
              <a:cs typeface="Times New Roman"/>
            </a:endParaRPr>
          </a:p>
          <a:p>
            <a:pPr>
              <a:spcAft>
                <a:spcPts val="0"/>
              </a:spcAft>
              <a:tabLst>
                <a:tab pos="1224280" algn="l"/>
              </a:tabLst>
            </a:pPr>
            <a:r>
              <a:rPr lang="fr-FR" sz="1600" dirty="0">
                <a:solidFill>
                  <a:srgbClr val="FF0000"/>
                </a:solidFill>
                <a:effectLst/>
                <a:latin typeface="Calibri"/>
                <a:ea typeface="Calibri"/>
                <a:cs typeface="Times New Roman"/>
              </a:rPr>
              <a:t>» Quelles traces d’une occupation ancienne du </a:t>
            </a:r>
            <a:endParaRPr lang="fr-FR" sz="1600" dirty="0">
              <a:effectLst/>
              <a:latin typeface="Calibri"/>
              <a:ea typeface="Calibri"/>
              <a:cs typeface="Times New Roman"/>
            </a:endParaRPr>
          </a:p>
          <a:p>
            <a:pPr>
              <a:spcAft>
                <a:spcPts val="0"/>
              </a:spcAft>
              <a:tabLst>
                <a:tab pos="1224280" algn="l"/>
              </a:tabLst>
            </a:pPr>
            <a:r>
              <a:rPr lang="fr-FR" sz="1600" dirty="0">
                <a:solidFill>
                  <a:srgbClr val="FF0000"/>
                </a:solidFill>
                <a:effectLst/>
                <a:latin typeface="Calibri"/>
                <a:ea typeface="Calibri"/>
                <a:cs typeface="Times New Roman"/>
              </a:rPr>
              <a:t>territoire français ?</a:t>
            </a:r>
            <a:endParaRPr lang="fr-FR" sz="1600" dirty="0">
              <a:effectLst/>
              <a:latin typeface="Calibri"/>
              <a:ea typeface="Calibri"/>
              <a:cs typeface="Times New Roman"/>
            </a:endParaRPr>
          </a:p>
          <a:p>
            <a:pPr>
              <a:spcAft>
                <a:spcPts val="0"/>
              </a:spcAft>
              <a:tabLst>
                <a:tab pos="1224280" algn="l"/>
              </a:tabLst>
            </a:pPr>
            <a:r>
              <a:rPr lang="fr-FR" sz="1600" b="1" i="1" u="sng" dirty="0">
                <a:effectLst/>
                <a:latin typeface="Calibri"/>
                <a:ea typeface="Calibri"/>
                <a:cs typeface="Times New Roman"/>
              </a:rPr>
              <a:t>Identification</a:t>
            </a:r>
            <a:r>
              <a:rPr lang="fr-FR" sz="1600" i="1" dirty="0">
                <a:effectLst/>
                <a:latin typeface="Calibri"/>
                <a:ea typeface="Calibri"/>
                <a:cs typeface="Times New Roman"/>
              </a:rPr>
              <a:t> </a:t>
            </a:r>
            <a:r>
              <a:rPr lang="fr-FR" sz="1600" dirty="0">
                <a:effectLst/>
                <a:latin typeface="Calibri"/>
                <a:ea typeface="Calibri"/>
                <a:cs typeface="Times New Roman"/>
              </a:rPr>
              <a:t>des </a:t>
            </a:r>
            <a:r>
              <a:rPr lang="fr-FR" sz="1600" b="1" dirty="0">
                <a:effectLst/>
                <a:latin typeface="Calibri"/>
                <a:ea typeface="Calibri"/>
                <a:cs typeface="Times New Roman"/>
              </a:rPr>
              <a:t>traces spécifiques de la préhistoire</a:t>
            </a:r>
            <a:r>
              <a:rPr lang="fr-FR" sz="1600" dirty="0">
                <a:effectLst/>
                <a:latin typeface="Calibri"/>
                <a:ea typeface="Calibri"/>
                <a:cs typeface="Times New Roman"/>
              </a:rPr>
              <a:t> </a:t>
            </a:r>
            <a:r>
              <a:rPr lang="fr-FR" sz="1600" b="1" dirty="0">
                <a:effectLst/>
                <a:latin typeface="Calibri"/>
                <a:ea typeface="Calibri"/>
                <a:cs typeface="Times New Roman"/>
              </a:rPr>
              <a:t>et de  l’histoire</a:t>
            </a:r>
            <a:r>
              <a:rPr lang="fr-FR" sz="1600" dirty="0">
                <a:effectLst/>
                <a:latin typeface="Calibri"/>
                <a:ea typeface="Calibri"/>
                <a:cs typeface="Times New Roman"/>
              </a:rPr>
              <a:t> dans leur environnement proche,  </a:t>
            </a:r>
            <a:r>
              <a:rPr lang="fr-FR" sz="1600" b="1" i="1" u="sng" dirty="0">
                <a:effectLst/>
                <a:latin typeface="Calibri"/>
                <a:ea typeface="Calibri"/>
                <a:cs typeface="Times New Roman"/>
              </a:rPr>
              <a:t>l</a:t>
            </a:r>
            <a:r>
              <a:rPr lang="fr-FR" sz="1600" b="1" i="1" u="sng" dirty="0">
                <a:latin typeface="Calibri"/>
                <a:ea typeface="Calibri"/>
                <a:cs typeface="Times New Roman"/>
              </a:rPr>
              <a:t>es situer dans le temps</a:t>
            </a:r>
            <a:r>
              <a:rPr lang="fr-FR" sz="1600" dirty="0">
                <a:latin typeface="Calibri"/>
                <a:ea typeface="Calibri"/>
                <a:cs typeface="Times New Roman"/>
              </a:rPr>
              <a:t>,</a:t>
            </a:r>
          </a:p>
          <a:p>
            <a:pPr>
              <a:spcAft>
                <a:spcPts val="0"/>
              </a:spcAft>
              <a:tabLst>
                <a:tab pos="1224280" algn="l"/>
              </a:tabLst>
            </a:pPr>
            <a:r>
              <a:rPr lang="fr-FR" sz="1600" b="1" i="1" u="sng" dirty="0">
                <a:effectLst/>
                <a:latin typeface="Calibri"/>
                <a:ea typeface="Calibri"/>
                <a:cs typeface="Times New Roman"/>
              </a:rPr>
              <a:t>les confronter </a:t>
            </a:r>
            <a:r>
              <a:rPr lang="fr-FR" sz="1600" dirty="0">
                <a:effectLst/>
                <a:latin typeface="Calibri"/>
                <a:ea typeface="Calibri"/>
                <a:cs typeface="Times New Roman"/>
              </a:rPr>
              <a:t>avec  des traces préhistoriques et historiques différentes relevées dans un autre lieu en France, pour montrer </a:t>
            </a:r>
            <a:r>
              <a:rPr lang="fr-FR" sz="1600" b="1" dirty="0">
                <a:effectLst/>
                <a:latin typeface="Calibri"/>
                <a:ea typeface="Calibri"/>
                <a:cs typeface="Times New Roman"/>
              </a:rPr>
              <a:t>l’ancienneté du peuplement et la pluralité des héritages</a:t>
            </a:r>
            <a:r>
              <a:rPr lang="fr-FR" sz="1600" dirty="0">
                <a:effectLst/>
                <a:latin typeface="Calibri"/>
                <a:ea typeface="Calibri"/>
                <a:cs typeface="Times New Roman"/>
              </a:rPr>
              <a:t>. </a:t>
            </a:r>
          </a:p>
          <a:p>
            <a:pPr>
              <a:spcAft>
                <a:spcPts val="0"/>
              </a:spcAft>
            </a:pPr>
            <a:r>
              <a:rPr lang="fr-FR" sz="1600" dirty="0">
                <a:effectLst/>
                <a:latin typeface="Calibri"/>
                <a:ea typeface="Calibri"/>
                <a:cs typeface="Times New Roman"/>
              </a:rPr>
              <a:t> </a:t>
            </a:r>
          </a:p>
        </p:txBody>
      </p:sp>
      <p:sp>
        <p:nvSpPr>
          <p:cNvPr id="4" name="Freeform 7"/>
          <p:cNvSpPr>
            <a:spLocks/>
          </p:cNvSpPr>
          <p:nvPr/>
        </p:nvSpPr>
        <p:spPr bwMode="auto">
          <a:xfrm flipH="1">
            <a:off x="1907703" y="0"/>
            <a:ext cx="5433870" cy="687577"/>
          </a:xfrm>
          <a:custGeom>
            <a:avLst/>
            <a:gdLst>
              <a:gd name="T0" fmla="*/ 0 w 4461"/>
              <a:gd name="T1" fmla="*/ 688 h 697"/>
              <a:gd name="T2" fmla="*/ 2579 w 4461"/>
              <a:gd name="T3" fmla="*/ 1 h 697"/>
              <a:gd name="T4" fmla="*/ 4461 w 4461"/>
              <a:gd name="T5" fmla="*/ 697 h 697"/>
            </a:gdLst>
            <a:ahLst/>
            <a:cxnLst>
              <a:cxn ang="0">
                <a:pos x="T0" y="T1"/>
              </a:cxn>
              <a:cxn ang="0">
                <a:pos x="T2" y="T3"/>
              </a:cxn>
              <a:cxn ang="0">
                <a:pos x="T4" y="T5"/>
              </a:cxn>
            </a:cxnLst>
            <a:rect l="0" t="0" r="r" b="b"/>
            <a:pathLst>
              <a:path w="4461" h="697">
                <a:moveTo>
                  <a:pt x="0" y="688"/>
                </a:moveTo>
                <a:cubicBezTo>
                  <a:pt x="918" y="344"/>
                  <a:pt x="1836" y="0"/>
                  <a:pt x="2579" y="1"/>
                </a:cubicBezTo>
                <a:cubicBezTo>
                  <a:pt x="3322" y="2"/>
                  <a:pt x="4147" y="581"/>
                  <a:pt x="4461" y="697"/>
                </a:cubicBezTo>
              </a:path>
            </a:pathLst>
          </a:custGeom>
          <a:noFill/>
          <a:ln w="6350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5" name="Text Box 6"/>
          <p:cNvSpPr txBox="1">
            <a:spLocks noChangeArrowheads="1"/>
          </p:cNvSpPr>
          <p:nvPr/>
        </p:nvSpPr>
        <p:spPr bwMode="auto">
          <a:xfrm>
            <a:off x="3398377" y="343788"/>
            <a:ext cx="2952328" cy="3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b="1" dirty="0">
                <a:effectLst/>
                <a:latin typeface="Calibri"/>
                <a:ea typeface="Calibri"/>
                <a:cs typeface="Times New Roman"/>
              </a:rPr>
              <a:t>Etablir des passerelles </a:t>
            </a:r>
          </a:p>
        </p:txBody>
      </p:sp>
      <p:sp>
        <p:nvSpPr>
          <p:cNvPr id="6" name="Text Box 10"/>
          <p:cNvSpPr txBox="1">
            <a:spLocks noChangeArrowheads="1"/>
          </p:cNvSpPr>
          <p:nvPr/>
        </p:nvSpPr>
        <p:spPr bwMode="auto">
          <a:xfrm>
            <a:off x="553013" y="4191658"/>
            <a:ext cx="5895439" cy="23488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lvl="0" indent="-342900">
              <a:spcAft>
                <a:spcPts val="0"/>
              </a:spcAft>
              <a:buFont typeface="Wingdings"/>
              <a:buChar char=""/>
              <a:tabLst>
                <a:tab pos="1224280" algn="l"/>
              </a:tabLst>
            </a:pPr>
            <a:r>
              <a:rPr lang="fr-FR" sz="1600" b="1" u="sng" dirty="0">
                <a:solidFill>
                  <a:srgbClr val="002060"/>
                </a:solidFill>
                <a:effectLst/>
                <a:latin typeface="Calibri"/>
                <a:ea typeface="Calibri"/>
                <a:cs typeface="Times New Roman"/>
              </a:rPr>
              <a:t>« ce que je sais déjà »</a:t>
            </a:r>
          </a:p>
          <a:p>
            <a:pPr>
              <a:spcAft>
                <a:spcPts val="0"/>
              </a:spcAft>
              <a:tabLst>
                <a:tab pos="1224280" algn="l"/>
              </a:tabLst>
            </a:pPr>
            <a:r>
              <a:rPr lang="fr-FR" sz="1600" dirty="0">
                <a:solidFill>
                  <a:srgbClr val="002060"/>
                </a:solidFill>
                <a:effectLst/>
                <a:latin typeface="Calibri"/>
                <a:ea typeface="Calibri"/>
                <a:cs typeface="Times New Roman"/>
              </a:rPr>
              <a:t>Qu’est-ce qu’une trace de la préhistoire ? Quel(s) lieu(x) porte(nt) une trace de la préhistoire ?  De quelle période ? Qu’est-ce qu’un site archéologique ? Comment permet-il d’écrire l’histoire ?</a:t>
            </a:r>
          </a:p>
          <a:p>
            <a:pPr marL="342900" lvl="0" indent="-342900">
              <a:spcAft>
                <a:spcPts val="0"/>
              </a:spcAft>
              <a:buFont typeface="Wingdings"/>
              <a:buChar char=""/>
              <a:tabLst>
                <a:tab pos="1224280" algn="l"/>
              </a:tabLst>
            </a:pPr>
            <a:r>
              <a:rPr lang="fr-FR" sz="1600" b="1" u="sng" dirty="0">
                <a:solidFill>
                  <a:srgbClr val="002060"/>
                </a:solidFill>
                <a:latin typeface="Calibri"/>
                <a:ea typeface="Calibri"/>
                <a:cs typeface="Times New Roman"/>
              </a:rPr>
              <a:t>m</a:t>
            </a:r>
            <a:r>
              <a:rPr lang="fr-FR" sz="1600" b="1" u="sng" dirty="0">
                <a:solidFill>
                  <a:srgbClr val="002060"/>
                </a:solidFill>
                <a:effectLst/>
                <a:latin typeface="Calibri"/>
                <a:ea typeface="Calibri"/>
                <a:cs typeface="Times New Roman"/>
              </a:rPr>
              <a:t>obiliser des compétences et notions déjà travaillées dans une situation nouvelle</a:t>
            </a:r>
          </a:p>
          <a:p>
            <a:pPr>
              <a:spcAft>
                <a:spcPts val="0"/>
              </a:spcAft>
              <a:tabLst>
                <a:tab pos="1224280" algn="l"/>
              </a:tabLst>
            </a:pPr>
            <a:r>
              <a:rPr lang="fr-FR" sz="1600" dirty="0">
                <a:solidFill>
                  <a:srgbClr val="002060"/>
                </a:solidFill>
                <a:effectLst/>
                <a:latin typeface="Calibri"/>
                <a:ea typeface="Calibri"/>
                <a:cs typeface="Times New Roman"/>
              </a:rPr>
              <a:t>Confronter l’élève à une trace archéologique : identification et situation dans le temps. Quels indices pour écrire l’histoire ? </a:t>
            </a:r>
          </a:p>
          <a:p>
            <a:pPr algn="ctr">
              <a:spcAft>
                <a:spcPts val="0"/>
              </a:spcAft>
              <a:tabLst>
                <a:tab pos="1224280" algn="l"/>
              </a:tabLst>
            </a:pPr>
            <a:r>
              <a:rPr lang="fr-FR" b="1" dirty="0">
                <a:solidFill>
                  <a:srgbClr val="002060"/>
                </a:solidFill>
                <a:latin typeface="Calibri"/>
                <a:ea typeface="Calibri"/>
                <a:cs typeface="Times New Roman"/>
              </a:rPr>
              <a:t>Capacités : comprendre un document  / raisonner</a:t>
            </a:r>
            <a:endParaRPr lang="fr-FR" b="1" dirty="0">
              <a:solidFill>
                <a:srgbClr val="002060"/>
              </a:solidFill>
              <a:effectLst/>
              <a:latin typeface="Calibri"/>
              <a:ea typeface="Calibri"/>
              <a:cs typeface="Times New Roman"/>
            </a:endParaRPr>
          </a:p>
          <a:p>
            <a:pPr>
              <a:spcAft>
                <a:spcPts val="0"/>
              </a:spcAft>
            </a:pPr>
            <a:r>
              <a:rPr lang="fr-FR" sz="1600" dirty="0">
                <a:effectLst/>
                <a:latin typeface="Calibri"/>
                <a:ea typeface="Calibri"/>
                <a:cs typeface="Times New Roman"/>
              </a:rPr>
              <a:t> </a:t>
            </a:r>
          </a:p>
        </p:txBody>
      </p:sp>
      <p:sp>
        <p:nvSpPr>
          <p:cNvPr id="8" name="Forme libre 7"/>
          <p:cNvSpPr/>
          <p:nvPr/>
        </p:nvSpPr>
        <p:spPr>
          <a:xfrm flipH="1">
            <a:off x="152517" y="3789777"/>
            <a:ext cx="400495" cy="968814"/>
          </a:xfrm>
          <a:custGeom>
            <a:avLst/>
            <a:gdLst>
              <a:gd name="connsiteX0" fmla="*/ 138546 w 163175"/>
              <a:gd name="connsiteY0" fmla="*/ 0 h 360218"/>
              <a:gd name="connsiteX1" fmla="*/ 152400 w 163175"/>
              <a:gd name="connsiteY1" fmla="*/ 290946 h 360218"/>
              <a:gd name="connsiteX2" fmla="*/ 0 w 163175"/>
              <a:gd name="connsiteY2" fmla="*/ 360218 h 360218"/>
              <a:gd name="connsiteX3" fmla="*/ 0 w 163175"/>
              <a:gd name="connsiteY3" fmla="*/ 360218 h 360218"/>
            </a:gdLst>
            <a:ahLst/>
            <a:cxnLst>
              <a:cxn ang="0">
                <a:pos x="connsiteX0" y="connsiteY0"/>
              </a:cxn>
              <a:cxn ang="0">
                <a:pos x="connsiteX1" y="connsiteY1"/>
              </a:cxn>
              <a:cxn ang="0">
                <a:pos x="connsiteX2" y="connsiteY2"/>
              </a:cxn>
              <a:cxn ang="0">
                <a:pos x="connsiteX3" y="connsiteY3"/>
              </a:cxn>
            </a:cxnLst>
            <a:rect l="l" t="t" r="r" b="b"/>
            <a:pathLst>
              <a:path w="163175" h="360218">
                <a:moveTo>
                  <a:pt x="138546" y="0"/>
                </a:moveTo>
                <a:cubicBezTo>
                  <a:pt x="157018" y="115455"/>
                  <a:pt x="175491" y="230910"/>
                  <a:pt x="152400" y="290946"/>
                </a:cubicBezTo>
                <a:cubicBezTo>
                  <a:pt x="129309" y="350982"/>
                  <a:pt x="0" y="360218"/>
                  <a:pt x="0" y="360218"/>
                </a:cubicBezTo>
                <a:lnTo>
                  <a:pt x="0" y="360218"/>
                </a:lnTo>
              </a:path>
            </a:pathLst>
          </a:custGeom>
          <a:noFill/>
          <a:ln w="635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63063" y="3815933"/>
            <a:ext cx="2943634" cy="369332"/>
          </a:xfrm>
          <a:prstGeom prst="rect">
            <a:avLst/>
          </a:prstGeom>
          <a:noFill/>
        </p:spPr>
        <p:txBody>
          <a:bodyPr wrap="square" rtlCol="0">
            <a:spAutoFit/>
          </a:bodyPr>
          <a:lstStyle/>
          <a:p>
            <a:r>
              <a:rPr lang="fr-FR" b="1" dirty="0">
                <a:solidFill>
                  <a:srgbClr val="002060"/>
                </a:solidFill>
              </a:rPr>
              <a:t>Retour sur le « déjà vu »</a:t>
            </a:r>
          </a:p>
        </p:txBody>
      </p:sp>
      <p:sp>
        <p:nvSpPr>
          <p:cNvPr id="13" name="Forme libre 12"/>
          <p:cNvSpPr/>
          <p:nvPr/>
        </p:nvSpPr>
        <p:spPr>
          <a:xfrm flipH="1">
            <a:off x="6448452" y="3815933"/>
            <a:ext cx="1939972" cy="2162317"/>
          </a:xfrm>
          <a:custGeom>
            <a:avLst/>
            <a:gdLst>
              <a:gd name="connsiteX0" fmla="*/ 1828800 w 1828800"/>
              <a:gd name="connsiteY0" fmla="*/ 1385454 h 1608319"/>
              <a:gd name="connsiteX1" fmla="*/ 304800 w 1828800"/>
              <a:gd name="connsiteY1" fmla="*/ 1496290 h 1608319"/>
              <a:gd name="connsiteX2" fmla="*/ 0 w 1828800"/>
              <a:gd name="connsiteY2" fmla="*/ 0 h 1608319"/>
              <a:gd name="connsiteX3" fmla="*/ 0 w 1828800"/>
              <a:gd name="connsiteY3" fmla="*/ 0 h 1608319"/>
            </a:gdLst>
            <a:ahLst/>
            <a:cxnLst>
              <a:cxn ang="0">
                <a:pos x="connsiteX0" y="connsiteY0"/>
              </a:cxn>
              <a:cxn ang="0">
                <a:pos x="connsiteX1" y="connsiteY1"/>
              </a:cxn>
              <a:cxn ang="0">
                <a:pos x="connsiteX2" y="connsiteY2"/>
              </a:cxn>
              <a:cxn ang="0">
                <a:pos x="connsiteX3" y="connsiteY3"/>
              </a:cxn>
            </a:cxnLst>
            <a:rect l="l" t="t" r="r" b="b"/>
            <a:pathLst>
              <a:path w="1828800" h="1608319">
                <a:moveTo>
                  <a:pt x="1828800" y="1385454"/>
                </a:moveTo>
                <a:cubicBezTo>
                  <a:pt x="1219200" y="1556326"/>
                  <a:pt x="609600" y="1727199"/>
                  <a:pt x="304800" y="1496290"/>
                </a:cubicBezTo>
                <a:cubicBezTo>
                  <a:pt x="0" y="1265381"/>
                  <a:pt x="0" y="0"/>
                  <a:pt x="0" y="0"/>
                </a:cubicBezTo>
                <a:lnTo>
                  <a:pt x="0" y="0"/>
                </a:lnTo>
              </a:path>
            </a:pathLst>
          </a:custGeom>
          <a:noFill/>
          <a:ln w="635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nvPr>
        </p:nvSpPr>
        <p:spPr/>
        <p:txBody>
          <a:bodyPr/>
          <a:lstStyle/>
          <a:p>
            <a:pPr algn="r"/>
            <a:endParaRPr lang="en-US" dirty="0"/>
          </a:p>
        </p:txBody>
      </p:sp>
      <p:sp>
        <p:nvSpPr>
          <p:cNvPr id="10" name="Espace réservé du numéro de diapositive 9"/>
          <p:cNvSpPr>
            <a:spLocks noGrp="1"/>
          </p:cNvSpPr>
          <p:nvPr>
            <p:ph type="sldNum" sz="quarter" idx="12"/>
          </p:nvPr>
        </p:nvSpPr>
        <p:spPr/>
        <p:txBody>
          <a:bodyPr/>
          <a:lstStyle/>
          <a:p>
            <a:fld id="{0CFEC368-1D7A-4F81-ABF6-AE0E36BAF64C}" type="slidenum">
              <a:rPr lang="en-US" smtClean="0"/>
              <a:pPr/>
              <a:t>5</a:t>
            </a:fld>
            <a:endParaRPr lang="en-US"/>
          </a:p>
        </p:txBody>
      </p:sp>
      <p:sp>
        <p:nvSpPr>
          <p:cNvPr id="11" name="ZoneTexte 10"/>
          <p:cNvSpPr txBox="1"/>
          <p:nvPr/>
        </p:nvSpPr>
        <p:spPr>
          <a:xfrm>
            <a:off x="6506641" y="3926155"/>
            <a:ext cx="2771800" cy="830997"/>
          </a:xfrm>
          <a:prstGeom prst="rect">
            <a:avLst/>
          </a:prstGeom>
          <a:noFill/>
        </p:spPr>
        <p:txBody>
          <a:bodyPr wrap="square" rtlCol="0">
            <a:spAutoFit/>
          </a:bodyPr>
          <a:lstStyle/>
          <a:p>
            <a:r>
              <a:rPr lang="fr-FR" sz="1600" b="1" dirty="0">
                <a:solidFill>
                  <a:srgbClr val="002060"/>
                </a:solidFill>
              </a:rPr>
              <a:t>Identifier des acquis, des besoins, des « obstacles</a:t>
            </a:r>
          </a:p>
          <a:p>
            <a:r>
              <a:rPr lang="fr-FR" sz="1600" b="1" dirty="0">
                <a:solidFill>
                  <a:srgbClr val="002060"/>
                </a:solidFill>
              </a:rPr>
              <a:t>franchissables »</a:t>
            </a:r>
          </a:p>
        </p:txBody>
      </p:sp>
      <p:sp>
        <p:nvSpPr>
          <p:cNvPr id="12" name="ZoneTexte 11"/>
          <p:cNvSpPr txBox="1"/>
          <p:nvPr/>
        </p:nvSpPr>
        <p:spPr>
          <a:xfrm>
            <a:off x="6586999" y="5084743"/>
            <a:ext cx="2691442" cy="923330"/>
          </a:xfrm>
          <a:prstGeom prst="rect">
            <a:avLst/>
          </a:prstGeom>
          <a:noFill/>
        </p:spPr>
        <p:txBody>
          <a:bodyPr wrap="square" rtlCol="0">
            <a:spAutoFit/>
          </a:bodyPr>
          <a:lstStyle/>
          <a:p>
            <a:r>
              <a:rPr lang="fr-FR" b="1" dirty="0">
                <a:solidFill>
                  <a:srgbClr val="F05510"/>
                </a:solidFill>
              </a:rPr>
              <a:t>Confronter, compléter, rectifier, préciser, enrichir / remédier </a:t>
            </a:r>
          </a:p>
        </p:txBody>
      </p:sp>
    </p:spTree>
    <p:extLst>
      <p:ext uri="{BB962C8B-B14F-4D97-AF65-F5344CB8AC3E}">
        <p14:creationId xmlns:p14="http://schemas.microsoft.com/office/powerpoint/2010/main" val="25636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8" grpId="0" animBg="1"/>
      <p:bldP spid="9" grpId="0"/>
      <p:bldP spid="13"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29600" cy="990600"/>
          </a:xfrm>
        </p:spPr>
        <p:txBody>
          <a:bodyPr>
            <a:normAutofit fontScale="90000"/>
          </a:bodyPr>
          <a:lstStyle/>
          <a:p>
            <a:pPr algn="ctr"/>
            <a:r>
              <a:rPr lang="fr-FR" dirty="0"/>
              <a:t>Progressivité sur le cycle : des fils conducteurs pour une continuité des apprentissages</a:t>
            </a:r>
          </a:p>
        </p:txBody>
      </p:sp>
      <p:graphicFrame>
        <p:nvGraphicFramePr>
          <p:cNvPr id="6" name="Diagramme 5"/>
          <p:cNvGraphicFramePr/>
          <p:nvPr>
            <p:extLst>
              <p:ext uri="{D42A27DB-BD31-4B8C-83A1-F6EECF244321}">
                <p14:modId xmlns:p14="http://schemas.microsoft.com/office/powerpoint/2010/main" val="2885328198"/>
              </p:ext>
            </p:extLst>
          </p:nvPr>
        </p:nvGraphicFramePr>
        <p:xfrm>
          <a:off x="251520" y="2361952"/>
          <a:ext cx="7488832"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4118185" y="2516996"/>
            <a:ext cx="5025815" cy="1200329"/>
          </a:xfrm>
          <a:prstGeom prst="rect">
            <a:avLst/>
          </a:prstGeom>
          <a:noFill/>
        </p:spPr>
        <p:txBody>
          <a:bodyPr wrap="square" rtlCol="0">
            <a:spAutoFit/>
          </a:bodyPr>
          <a:lstStyle/>
          <a:p>
            <a:r>
              <a:rPr lang="fr-FR" sz="2400" b="1" dirty="0">
                <a:solidFill>
                  <a:srgbClr val="FF0000"/>
                </a:solidFill>
              </a:rPr>
              <a:t>Construction progressive des compétences</a:t>
            </a:r>
          </a:p>
          <a:p>
            <a:r>
              <a:rPr lang="fr-FR" sz="2400" b="1" dirty="0">
                <a:solidFill>
                  <a:srgbClr val="FF0000"/>
                </a:solidFill>
              </a:rPr>
              <a:t>Automatisation de savoir-faire</a:t>
            </a:r>
          </a:p>
        </p:txBody>
      </p:sp>
      <p:sp>
        <p:nvSpPr>
          <p:cNvPr id="3" name="Espace réservé du pied de page 2"/>
          <p:cNvSpPr>
            <a:spLocks noGrp="1"/>
          </p:cNvSpPr>
          <p:nvPr>
            <p:ph type="ftr" sz="quarter" idx="11"/>
          </p:nvPr>
        </p:nvSpPr>
        <p:spPr/>
        <p:txBody>
          <a:bodyPr/>
          <a:lstStyle/>
          <a:p>
            <a:pPr algn="r"/>
            <a:endParaRPr lang="en-US"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313274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284984"/>
            <a:ext cx="8229600" cy="990600"/>
          </a:xfrm>
        </p:spPr>
        <p:txBody>
          <a:bodyPr>
            <a:normAutofit fontScale="90000"/>
          </a:bodyPr>
          <a:lstStyle/>
          <a:p>
            <a:pPr algn="ctr"/>
            <a:r>
              <a:rPr lang="fr-FR" b="1" u="sng" dirty="0"/>
              <a:t>Construire progressivement une compétence sur le cycle 3 : </a:t>
            </a:r>
            <a:br>
              <a:rPr lang="fr-FR" b="1" u="sng" dirty="0"/>
            </a:br>
            <a:br>
              <a:rPr lang="fr-FR" b="1" dirty="0"/>
            </a:br>
            <a:r>
              <a:rPr lang="fr-FR" b="1" dirty="0"/>
              <a:t>comprendre un document en histoire</a:t>
            </a:r>
            <a:br>
              <a:rPr lang="fr-FR" b="1" dirty="0"/>
            </a:br>
            <a:br>
              <a:rPr lang="fr-FR" b="1" dirty="0"/>
            </a:br>
            <a:r>
              <a:rPr lang="fr-FR" sz="3100" b="1" dirty="0"/>
              <a:t>en lien avec :</a:t>
            </a:r>
            <a:br>
              <a:rPr lang="fr-FR" sz="3100" b="1" dirty="0"/>
            </a:br>
            <a:br>
              <a:rPr lang="fr-FR" sz="3100" b="1" dirty="0"/>
            </a:br>
            <a:r>
              <a:rPr lang="fr-FR" sz="3100" b="1" dirty="0"/>
              <a:t>raisonner, justifier une démarche et les choix effectués</a:t>
            </a:r>
            <a:br>
              <a:rPr lang="fr-FR" sz="3100" b="1" dirty="0"/>
            </a:br>
            <a:br>
              <a:rPr lang="fr-FR" dirty="0"/>
            </a:br>
            <a:endParaRPr lang="fr-FR" dirty="0"/>
          </a:p>
        </p:txBody>
      </p:sp>
      <p:sp>
        <p:nvSpPr>
          <p:cNvPr id="3" name="Espace réservé du pied de page 2"/>
          <p:cNvSpPr>
            <a:spLocks noGrp="1"/>
          </p:cNvSpPr>
          <p:nvPr>
            <p:ph type="ftr" sz="quarter" idx="11"/>
          </p:nvPr>
        </p:nvSpPr>
        <p:spPr/>
        <p:txBody>
          <a:bodyPr/>
          <a:lstStyle/>
          <a:p>
            <a:pPr algn="r"/>
            <a:endParaRPr lang="en-US"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411116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rotWithShape="1">
          <a:blip r:embed="rId2"/>
          <a:srcRect l="6384" t="14184" r="7166" b="12730"/>
          <a:stretch/>
        </p:blipFill>
        <p:spPr>
          <a:xfrm>
            <a:off x="1950399" y="1214486"/>
            <a:ext cx="6539346" cy="2743200"/>
          </a:xfrm>
          <a:prstGeom prst="rect">
            <a:avLst/>
          </a:prstGeom>
          <a:ln>
            <a:noFill/>
          </a:ln>
        </p:spPr>
      </p:pic>
      <p:pic>
        <p:nvPicPr>
          <p:cNvPr id="5" name="Image 3"/>
          <p:cNvPicPr/>
          <p:nvPr/>
        </p:nvPicPr>
        <p:blipFill rotWithShape="1">
          <a:blip r:embed="rId3"/>
          <a:srcRect l="6109" t="15025" r="7148" b="16188"/>
          <a:stretch/>
        </p:blipFill>
        <p:spPr>
          <a:xfrm>
            <a:off x="1115616" y="4259121"/>
            <a:ext cx="7313953" cy="2132857"/>
          </a:xfrm>
          <a:prstGeom prst="rect">
            <a:avLst/>
          </a:prstGeom>
          <a:ln>
            <a:noFill/>
          </a:ln>
        </p:spPr>
      </p:pic>
      <p:sp>
        <p:nvSpPr>
          <p:cNvPr id="6" name="Rectangle 5"/>
          <p:cNvSpPr/>
          <p:nvPr/>
        </p:nvSpPr>
        <p:spPr>
          <a:xfrm>
            <a:off x="3779912" y="3928014"/>
            <a:ext cx="5256584" cy="369332"/>
          </a:xfrm>
          <a:prstGeom prst="rect">
            <a:avLst/>
          </a:prstGeom>
        </p:spPr>
        <p:txBody>
          <a:bodyPr wrap="square">
            <a:spAutoFit/>
          </a:bodyPr>
          <a:lstStyle/>
          <a:p>
            <a:pPr>
              <a:lnSpc>
                <a:spcPct val="100000"/>
              </a:lnSpc>
            </a:pPr>
            <a:r>
              <a:rPr lang="fr-FR" b="1" dirty="0">
                <a:solidFill>
                  <a:srgbClr val="000000"/>
                </a:solidFill>
                <a:ea typeface="Microsoft YaHei"/>
              </a:rPr>
              <a:t>Au cycle 4, la compétence se complexifie :</a:t>
            </a:r>
            <a:endParaRPr lang="fr-FR" b="1" dirty="0"/>
          </a:p>
        </p:txBody>
      </p:sp>
      <p:sp>
        <p:nvSpPr>
          <p:cNvPr id="7" name="Forme libre 6"/>
          <p:cNvSpPr/>
          <p:nvPr/>
        </p:nvSpPr>
        <p:spPr>
          <a:xfrm>
            <a:off x="1154957" y="2477844"/>
            <a:ext cx="665255" cy="1634836"/>
          </a:xfrm>
          <a:custGeom>
            <a:avLst/>
            <a:gdLst>
              <a:gd name="connsiteX0" fmla="*/ 665255 w 665255"/>
              <a:gd name="connsiteY0" fmla="*/ 0 h 1634836"/>
              <a:gd name="connsiteX1" fmla="*/ 237 w 665255"/>
              <a:gd name="connsiteY1" fmla="*/ 637309 h 1634836"/>
              <a:gd name="connsiteX2" fmla="*/ 582127 w 665255"/>
              <a:gd name="connsiteY2" fmla="*/ 1634836 h 1634836"/>
              <a:gd name="connsiteX3" fmla="*/ 582127 w 665255"/>
              <a:gd name="connsiteY3" fmla="*/ 1634836 h 1634836"/>
            </a:gdLst>
            <a:ahLst/>
            <a:cxnLst>
              <a:cxn ang="0">
                <a:pos x="connsiteX0" y="connsiteY0"/>
              </a:cxn>
              <a:cxn ang="0">
                <a:pos x="connsiteX1" y="connsiteY1"/>
              </a:cxn>
              <a:cxn ang="0">
                <a:pos x="connsiteX2" y="connsiteY2"/>
              </a:cxn>
              <a:cxn ang="0">
                <a:pos x="connsiteX3" y="connsiteY3"/>
              </a:cxn>
            </a:cxnLst>
            <a:rect l="l" t="t" r="r" b="b"/>
            <a:pathLst>
              <a:path w="665255" h="1634836">
                <a:moveTo>
                  <a:pt x="665255" y="0"/>
                </a:moveTo>
                <a:cubicBezTo>
                  <a:pt x="339673" y="182418"/>
                  <a:pt x="14092" y="364836"/>
                  <a:pt x="237" y="637309"/>
                </a:cubicBezTo>
                <a:cubicBezTo>
                  <a:pt x="-13618" y="909782"/>
                  <a:pt x="582127" y="1634836"/>
                  <a:pt x="582127" y="1634836"/>
                </a:cubicBezTo>
                <a:lnTo>
                  <a:pt x="582127" y="1634836"/>
                </a:lnTo>
              </a:path>
            </a:pathLst>
          </a:custGeom>
          <a:noFill/>
          <a:ln w="63500">
            <a:solidFill>
              <a:srgbClr val="C0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749499" y="3082834"/>
            <a:ext cx="4350893" cy="288032"/>
          </a:xfrm>
          <a:prstGeom prst="roundRect">
            <a:avLst/>
          </a:prstGeom>
          <a:solidFill>
            <a:srgbClr val="C0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907704" y="1701972"/>
            <a:ext cx="1152128" cy="504056"/>
          </a:xfrm>
          <a:prstGeom prst="ellipse">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012808" y="4259121"/>
            <a:ext cx="1152128" cy="394015"/>
          </a:xfrm>
          <a:prstGeom prst="ellipse">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1359171" y="5589240"/>
            <a:ext cx="5644366" cy="288032"/>
          </a:xfrm>
          <a:prstGeom prst="roundRect">
            <a:avLst/>
          </a:prstGeom>
          <a:solidFill>
            <a:srgbClr val="C0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1359170" y="5877272"/>
            <a:ext cx="6525197" cy="288032"/>
          </a:xfrm>
          <a:prstGeom prst="roundRect">
            <a:avLst/>
          </a:prstGeom>
          <a:solidFill>
            <a:srgbClr val="C0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3779912" y="2794802"/>
            <a:ext cx="2664296" cy="288032"/>
          </a:xfrm>
          <a:prstGeom prst="roundRect">
            <a:avLst/>
          </a:prstGeom>
          <a:solidFill>
            <a:srgbClr val="C0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3168855" y="4941168"/>
            <a:ext cx="2051217" cy="288032"/>
          </a:xfrm>
          <a:prstGeom prst="roundRect">
            <a:avLst/>
          </a:prstGeom>
          <a:solidFill>
            <a:srgbClr val="C0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6116" y="2944796"/>
            <a:ext cx="2386608" cy="990600"/>
          </a:xfrm>
        </p:spPr>
        <p:txBody>
          <a:bodyPr>
            <a:normAutofit/>
          </a:bodyPr>
          <a:lstStyle/>
          <a:p>
            <a:r>
              <a:rPr lang="fr-FR" sz="1600" b="1" dirty="0"/>
              <a:t>Progressivité inter-cycle</a:t>
            </a:r>
          </a:p>
        </p:txBody>
      </p:sp>
      <p:sp>
        <p:nvSpPr>
          <p:cNvPr id="2" name="Espace réservé du pied de page 1"/>
          <p:cNvSpPr>
            <a:spLocks noGrp="1"/>
          </p:cNvSpPr>
          <p:nvPr>
            <p:ph type="ftr" sz="quarter" idx="11"/>
          </p:nvPr>
        </p:nvSpPr>
        <p:spPr/>
        <p:txBody>
          <a:bodyPr/>
          <a:lstStyle/>
          <a:p>
            <a:pPr algn="r"/>
            <a:endParaRPr lang="en-US" dirty="0"/>
          </a:p>
        </p:txBody>
      </p:sp>
      <p:sp>
        <p:nvSpPr>
          <p:cNvPr id="9" name="Espace réservé du numéro de diapositive 8"/>
          <p:cNvSpPr>
            <a:spLocks noGrp="1"/>
          </p:cNvSpPr>
          <p:nvPr>
            <p:ph type="sldNum" sz="quarter" idx="12"/>
          </p:nvPr>
        </p:nvSpPr>
        <p:spPr/>
        <p:txBody>
          <a:bodyPr/>
          <a:lstStyle/>
          <a:p>
            <a:fld id="{0CFEC368-1D7A-4F81-ABF6-AE0E36BAF64C}" type="slidenum">
              <a:rPr lang="en-US" smtClean="0"/>
              <a:pPr/>
              <a:t>8</a:t>
            </a:fld>
            <a:endParaRPr lang="en-US"/>
          </a:p>
        </p:txBody>
      </p:sp>
      <p:sp>
        <p:nvSpPr>
          <p:cNvPr id="19" name="ZoneTexte 18"/>
          <p:cNvSpPr txBox="1"/>
          <p:nvPr/>
        </p:nvSpPr>
        <p:spPr>
          <a:xfrm>
            <a:off x="6444208" y="757854"/>
            <a:ext cx="2852063" cy="1477328"/>
          </a:xfrm>
          <a:prstGeom prst="rect">
            <a:avLst/>
          </a:prstGeom>
          <a:noFill/>
        </p:spPr>
        <p:txBody>
          <a:bodyPr wrap="none" rtlCol="0">
            <a:spAutoFit/>
          </a:bodyPr>
          <a:lstStyle/>
          <a:p>
            <a:r>
              <a:rPr lang="fr-FR" b="1" dirty="0">
                <a:solidFill>
                  <a:srgbClr val="C00000"/>
                </a:solidFill>
              </a:rPr>
              <a:t>Raisonner</a:t>
            </a:r>
          </a:p>
          <a:p>
            <a:r>
              <a:rPr lang="fr-FR" dirty="0">
                <a:solidFill>
                  <a:srgbClr val="C00000"/>
                </a:solidFill>
              </a:rPr>
              <a:t>Se poser des questions</a:t>
            </a:r>
          </a:p>
          <a:p>
            <a:r>
              <a:rPr lang="fr-FR" dirty="0">
                <a:solidFill>
                  <a:srgbClr val="C00000"/>
                </a:solidFill>
              </a:rPr>
              <a:t>Formuler des hypothèses </a:t>
            </a:r>
          </a:p>
          <a:p>
            <a:r>
              <a:rPr lang="fr-FR" dirty="0">
                <a:solidFill>
                  <a:srgbClr val="C00000"/>
                </a:solidFill>
              </a:rPr>
              <a:t>Vérifier,</a:t>
            </a:r>
          </a:p>
          <a:p>
            <a:r>
              <a:rPr lang="fr-FR" dirty="0">
                <a:solidFill>
                  <a:srgbClr val="C00000"/>
                </a:solidFill>
              </a:rPr>
              <a:t>Justifier</a:t>
            </a:r>
          </a:p>
        </p:txBody>
      </p:sp>
      <p:sp>
        <p:nvSpPr>
          <p:cNvPr id="20" name="Rectangle à coins arrondis 19"/>
          <p:cNvSpPr/>
          <p:nvPr/>
        </p:nvSpPr>
        <p:spPr>
          <a:xfrm>
            <a:off x="2164845" y="2499786"/>
            <a:ext cx="3919323" cy="288032"/>
          </a:xfrm>
          <a:prstGeom prst="roundRect">
            <a:avLst/>
          </a:prstGeom>
          <a:solidFill>
            <a:srgbClr val="C0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67082" y="32182"/>
            <a:ext cx="7533310" cy="646331"/>
          </a:xfrm>
          <a:prstGeom prst="rect">
            <a:avLst/>
          </a:prstGeom>
          <a:gradFill>
            <a:gsLst>
              <a:gs pos="0">
                <a:srgbClr val="C00000"/>
              </a:gs>
              <a:gs pos="95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fr-FR" b="1" dirty="0">
                <a:solidFill>
                  <a:schemeClr val="bg1"/>
                </a:solidFill>
              </a:rPr>
              <a:t>Initier l’élève à la méthode du questionnement à propos de...</a:t>
            </a:r>
          </a:p>
          <a:p>
            <a:pPr algn="ctr"/>
            <a:r>
              <a:rPr lang="fr-FR" b="1" dirty="0">
                <a:solidFill>
                  <a:schemeClr val="bg1"/>
                </a:solidFill>
              </a:rPr>
              <a:t>Exercice de l’esprit critique</a:t>
            </a:r>
          </a:p>
        </p:txBody>
      </p:sp>
      <p:cxnSp>
        <p:nvCxnSpPr>
          <p:cNvPr id="22" name="Connecteur droit avec flèche 21"/>
          <p:cNvCxnSpPr/>
          <p:nvPr/>
        </p:nvCxnSpPr>
        <p:spPr>
          <a:xfrm flipV="1">
            <a:off x="4333737" y="1124744"/>
            <a:ext cx="2074467" cy="829256"/>
          </a:xfrm>
          <a:prstGeom prst="straightConnector1">
            <a:avLst/>
          </a:prstGeom>
          <a:ln w="7302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04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08720"/>
            <a:ext cx="8229600" cy="990600"/>
          </a:xfrm>
        </p:spPr>
        <p:txBody>
          <a:bodyPr>
            <a:noAutofit/>
          </a:bodyPr>
          <a:lstStyle/>
          <a:p>
            <a:pPr algn="ctr"/>
            <a:r>
              <a:rPr lang="fr-FR" sz="2800" b="1" dirty="0"/>
              <a:t>Construire progressivement une compétence sur le cycle 3 : comprendre un document en histoire</a:t>
            </a:r>
            <a:br>
              <a:rPr lang="fr-FR" sz="2800" dirty="0"/>
            </a:br>
            <a:endParaRPr lang="fr-FR" sz="2800" dirty="0"/>
          </a:p>
        </p:txBody>
      </p:sp>
      <p:sp>
        <p:nvSpPr>
          <p:cNvPr id="3" name="Espace réservé du contenu 2"/>
          <p:cNvSpPr>
            <a:spLocks noGrp="1"/>
          </p:cNvSpPr>
          <p:nvPr>
            <p:ph idx="1"/>
          </p:nvPr>
        </p:nvSpPr>
        <p:spPr>
          <a:xfrm>
            <a:off x="395536" y="2204864"/>
            <a:ext cx="8229600" cy="3840088"/>
          </a:xfrm>
        </p:spPr>
        <p:txBody>
          <a:bodyPr>
            <a:normAutofit/>
          </a:bodyPr>
          <a:lstStyle/>
          <a:p>
            <a:pPr marL="0" indent="0" algn="ctr">
              <a:buNone/>
              <a:tabLst>
                <a:tab pos="1224280" algn="l"/>
              </a:tabLst>
            </a:pPr>
            <a:r>
              <a:rPr lang="fr-FR" sz="3600" b="1" u="sng" dirty="0"/>
              <a:t>Exemple de mise en œuvre n°1.</a:t>
            </a:r>
            <a:endParaRPr lang="fr-FR" sz="3600" dirty="0"/>
          </a:p>
          <a:p>
            <a:pPr marL="0" lvl="0" indent="0" algn="ctr">
              <a:spcAft>
                <a:spcPts val="0"/>
              </a:spcAft>
              <a:buNone/>
              <a:tabLst>
                <a:tab pos="1224280" algn="l"/>
              </a:tabLst>
            </a:pPr>
            <a:endParaRPr lang="fr-FR" sz="3600" b="1" u="sng" dirty="0">
              <a:solidFill>
                <a:schemeClr val="bg1">
                  <a:lumMod val="50000"/>
                </a:schemeClr>
              </a:solidFill>
              <a:latin typeface="Calibri"/>
              <a:ea typeface="Calibri"/>
              <a:cs typeface="Times New Roman"/>
            </a:endParaRPr>
          </a:p>
          <a:p>
            <a:pPr marL="0" lvl="0" indent="0" algn="ctr">
              <a:spcAft>
                <a:spcPts val="0"/>
              </a:spcAft>
              <a:buNone/>
              <a:tabLst>
                <a:tab pos="1224280" algn="l"/>
              </a:tabLst>
            </a:pPr>
            <a:r>
              <a:rPr lang="fr-FR" sz="3600" b="1" u="sng" dirty="0">
                <a:solidFill>
                  <a:schemeClr val="bg1">
                    <a:lumMod val="50000"/>
                  </a:schemeClr>
                </a:solidFill>
                <a:latin typeface="Calibri"/>
                <a:ea typeface="Calibri"/>
                <a:cs typeface="Times New Roman"/>
              </a:rPr>
              <a:t>Mobiliser des compétences et notions déjà travaillées dans une situation nouvelle</a:t>
            </a:r>
          </a:p>
        </p:txBody>
      </p:sp>
      <p:sp>
        <p:nvSpPr>
          <p:cNvPr id="4" name="Espace réservé du pied de page 3"/>
          <p:cNvSpPr>
            <a:spLocks noGrp="1"/>
          </p:cNvSpPr>
          <p:nvPr>
            <p:ph type="ftr" sz="quarter" idx="11"/>
          </p:nvPr>
        </p:nvSpPr>
        <p:spPr/>
        <p:txBody>
          <a:bodyPr/>
          <a:lstStyle/>
          <a:p>
            <a:pPr algn="r"/>
            <a:endParaRPr lang="en-US" dirty="0"/>
          </a:p>
        </p:txBody>
      </p:sp>
      <p:sp>
        <p:nvSpPr>
          <p:cNvPr id="5" name="Espace réservé du numéro de diapositive 4"/>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2307023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8272</TotalTime>
  <Words>2506</Words>
  <Application>Microsoft Office PowerPoint</Application>
  <PresentationFormat>Affichage à l'écran (4:3)</PresentationFormat>
  <Paragraphs>489</Paragraphs>
  <Slides>34</Slides>
  <Notes>0</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34</vt:i4>
      </vt:variant>
    </vt:vector>
  </HeadingPairs>
  <TitlesOfParts>
    <vt:vector size="52" baseType="lpstr">
      <vt:lpstr>Microsoft YaHei</vt:lpstr>
      <vt:lpstr>Arial</vt:lpstr>
      <vt:lpstr>Arial Narrow</vt:lpstr>
      <vt:lpstr>Berlin Sans FB</vt:lpstr>
      <vt:lpstr>Blackadder ITC</vt:lpstr>
      <vt:lpstr>Bodoni MT Black</vt:lpstr>
      <vt:lpstr>Bradley Hand ITC</vt:lpstr>
      <vt:lpstr>Calibri</vt:lpstr>
      <vt:lpstr>Colonna MT</vt:lpstr>
      <vt:lpstr>DejaVu Sans</vt:lpstr>
      <vt:lpstr>Harlow Solid Italic</vt:lpstr>
      <vt:lpstr>Kristen ITC</vt:lpstr>
      <vt:lpstr>Magneto</vt:lpstr>
      <vt:lpstr>Miriam</vt:lpstr>
      <vt:lpstr>Segoe Print</vt:lpstr>
      <vt:lpstr>Times New Roman</vt:lpstr>
      <vt:lpstr>Wingdings</vt:lpstr>
      <vt:lpstr>Clarté</vt:lpstr>
      <vt:lpstr>    Histoire Géographie cycle 3   progressivité des apprentissages   Animations de bassin avril 2016  </vt:lpstr>
      <vt:lpstr>Programmes et approche spiralaire</vt:lpstr>
      <vt:lpstr>Présentation PowerPoint</vt:lpstr>
      <vt:lpstr>L’approche spiralaire : </vt:lpstr>
      <vt:lpstr>Présentation PowerPoint</vt:lpstr>
      <vt:lpstr>Progressivité sur le cycle : des fils conducteurs pour une continuité des apprentissages</vt:lpstr>
      <vt:lpstr>Construire progressivement une compétence sur le cycle 3 :   comprendre un document en histoire  en lien avec :  raisonner, justifier une démarche et les choix effectués  </vt:lpstr>
      <vt:lpstr>Progressivité inter-cycle</vt:lpstr>
      <vt:lpstr>Construire progressivement une compétence sur le cycle 3 : comprendre un document en histoire </vt:lpstr>
      <vt:lpstr>Présentation PowerPoint</vt:lpstr>
      <vt:lpstr>Présentation PowerPoint</vt:lpstr>
      <vt:lpstr>Objectifs élève cycle 3 (début d’année) :  prendre conscience / découvrir / rappeler  comment la démarche historique (scientifique) permet d’apporter des réponses aux interrogations ; distinguer histoire et fiction Objectif professeur  cycle 3 (début d’année) :  état des lieux comprendre un document, raisonner  </vt:lpstr>
      <vt:lpstr>Schéma général de la démarche A la découverte d’un site archéologique : le camp de hauteur du néolithique du Cap Blanc Nez</vt:lpstr>
      <vt:lpstr>Présenter le site archéologique  une « fiche d’identité du site »</vt:lpstr>
      <vt:lpstr>Schéma général de la démarche A la découverte d’un site archéologique : le camp de hauteur du néolithique du Cap Blanc Nez</vt:lpstr>
      <vt:lpstr>Schéma général de la démarche A la découverte d’un site archéologique : le camp de hauteur du néolithique du Cap Blanc Nez</vt:lpstr>
      <vt:lpstr>Construire progressivement une compétence sur le cycle 3 : comprendre un document en histoire  Exemple de mise en œuvre n°2. </vt:lpstr>
      <vt:lpstr>Présentation PowerPoint</vt:lpstr>
      <vt:lpstr>CM1 Thème 2, Le temps des rois, Louis IX, le « roi chrétien » au XIIIème siècle.</vt:lpstr>
      <vt:lpstr>Présentation PowerPoint</vt:lpstr>
      <vt:lpstr>Présentation PowerPoint</vt:lpstr>
      <vt:lpstr>Présentation PowerPoint</vt:lpstr>
      <vt:lpstr>Présentation PowerPoint</vt:lpstr>
      <vt:lpstr>Présentation PowerPoint</vt:lpstr>
      <vt:lpstr>CM2  Thème 3 La France, des guerres mondiales à l’Union européenne</vt:lpstr>
      <vt:lpstr>Présentation PowerPoint</vt:lpstr>
      <vt:lpstr>Présentation PowerPoint</vt:lpstr>
      <vt:lpstr>Présentation PowerPoint</vt:lpstr>
      <vt:lpstr>Présentation PowerPoint</vt:lpstr>
      <vt:lpstr>6ème  Thème 1 La longue histoire de l’humanité et des  migrations Premiers États, premières écritures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Programmes d’Histoire Géographie en cycle 3 et progressivité des apprentissages   Animations de bassin 2015-2016</dc:title>
  <dc:creator>M.CHERRE</dc:creator>
  <cp:lastModifiedBy>Marion Beillard</cp:lastModifiedBy>
  <cp:revision>145</cp:revision>
  <dcterms:created xsi:type="dcterms:W3CDTF">2016-03-03T10:15:25Z</dcterms:created>
  <dcterms:modified xsi:type="dcterms:W3CDTF">2016-05-12T09:59:26Z</dcterms:modified>
</cp:coreProperties>
</file>