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79BF851C-8811-41E3-925E-3254E4EA5799}" type="datetimeFigureOut">
              <a:rPr lang="fr-FR" smtClean="0"/>
              <a:t>22/03/2016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9255346" y="2750337"/>
            <a:ext cx="1171888" cy="1356442"/>
          </a:xfrm>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207062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9BF851C-8811-41E3-925E-3254E4EA5799}"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10729455" y="4711309"/>
            <a:ext cx="1154151" cy="1090789"/>
          </a:xfrm>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128091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9BF851C-8811-41E3-925E-3254E4EA5799}"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10729455" y="4711615"/>
            <a:ext cx="1154151" cy="1090789"/>
          </a:xfrm>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141840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9BF851C-8811-41E3-925E-3254E4EA5799}"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10729455" y="4709925"/>
            <a:ext cx="1154151" cy="1090789"/>
          </a:xfrm>
        </p:spPr>
        <p:txBody>
          <a:bodyPr/>
          <a:lstStyle/>
          <a:p>
            <a:fld id="{5F01F6EC-DCA0-4E53-AEE4-A5FAA9B5F585}" type="slidenum">
              <a:rPr lang="fr-FR" smtClean="0"/>
              <a:t>‹N°›</a:t>
            </a:fld>
            <a:endParaRPr lang="fr-F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55429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9BF851C-8811-41E3-925E-3254E4EA5799}"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10729455" y="4709925"/>
            <a:ext cx="1154151" cy="1090789"/>
          </a:xfrm>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2608772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79BF851C-8811-41E3-925E-3254E4EA5799}" type="datetimeFigureOut">
              <a:rPr lang="fr-FR" smtClean="0"/>
              <a:t>22/03/2016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3256514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3" name="Date Placeholder 2"/>
          <p:cNvSpPr>
            <a:spLocks noGrp="1"/>
          </p:cNvSpPr>
          <p:nvPr>
            <p:ph type="dt" sz="half" idx="10"/>
          </p:nvPr>
        </p:nvSpPr>
        <p:spPr/>
        <p:txBody>
          <a:bodyPr/>
          <a:lstStyle/>
          <a:p>
            <a:fld id="{79BF851C-8811-41E3-925E-3254E4EA5799}" type="datetimeFigureOut">
              <a:rPr lang="fr-FR" smtClean="0"/>
              <a:t>22/03/2016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1012240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9BF851C-8811-41E3-925E-3254E4EA5799}" type="datetimeFigureOut">
              <a:rPr lang="fr-FR" smtClean="0"/>
              <a:t>22/03/2016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1991769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9BF851C-8811-41E3-925E-3254E4EA5799}" type="datetimeFigureOut">
              <a:rPr lang="fr-FR" smtClean="0"/>
              <a:t>22/03/2016</a:t>
            </a:fld>
            <a:endParaRPr lang="fr-FR"/>
          </a:p>
        </p:txBody>
      </p:sp>
      <p:sp>
        <p:nvSpPr>
          <p:cNvPr id="5" name="Footer Placeholder 4"/>
          <p:cNvSpPr>
            <a:spLocks noGrp="1"/>
          </p:cNvSpPr>
          <p:nvPr>
            <p:ph type="ftr" sz="quarter" idx="11"/>
          </p:nvPr>
        </p:nvSpPr>
        <p:spPr>
          <a:xfrm>
            <a:off x="680321" y="5936188"/>
            <a:ext cx="6126805" cy="365125"/>
          </a:xfrm>
        </p:spPr>
        <p:txBody>
          <a:bodyPr/>
          <a:lstStyle/>
          <a:p>
            <a:endParaRPr lang="fr-F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F01F6EC-DCA0-4E53-AEE4-A5FAA9B5F585}" type="slidenum">
              <a:rPr lang="fr-FR" smtClean="0"/>
              <a:t>‹N°›</a:t>
            </a:fld>
            <a:endParaRPr lang="fr-FR"/>
          </a:p>
        </p:txBody>
      </p:sp>
    </p:spTree>
    <p:extLst>
      <p:ext uri="{BB962C8B-B14F-4D97-AF65-F5344CB8AC3E}">
        <p14:creationId xmlns:p14="http://schemas.microsoft.com/office/powerpoint/2010/main" val="1921056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9BF851C-8811-41E3-925E-3254E4EA5799}" type="datetimeFigureOut">
              <a:rPr lang="fr-FR" smtClean="0"/>
              <a:t>22/03/2016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288652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9BF851C-8811-41E3-925E-3254E4EA5799}" type="datetimeFigureOut">
              <a:rPr lang="fr-FR" smtClean="0"/>
              <a:t>22/03/2016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0729455" y="2869895"/>
            <a:ext cx="1154151" cy="1090789"/>
          </a:xfrm>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81997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9BF851C-8811-41E3-925E-3254E4EA5799}"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380461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9BF851C-8811-41E3-925E-3254E4EA5799}" type="datetimeFigureOut">
              <a:rPr lang="fr-FR" smtClean="0"/>
              <a:t>22/03/2016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8906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9BF851C-8811-41E3-925E-3254E4EA5799}" type="datetimeFigureOut">
              <a:rPr lang="fr-FR" smtClean="0"/>
              <a:t>22/03/2016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49839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9BF851C-8811-41E3-925E-3254E4EA5799}" type="datetimeFigureOut">
              <a:rPr lang="fr-FR" smtClean="0"/>
              <a:t>22/03/2016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63088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9BF851C-8811-41E3-925E-3254E4EA5799}"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1220843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9BF851C-8811-41E3-925E-3254E4EA5799}" type="datetimeFigureOut">
              <a:rPr lang="fr-FR" smtClean="0"/>
              <a:t>22/03/2016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F01F6EC-DCA0-4E53-AEE4-A5FAA9B5F585}" type="slidenum">
              <a:rPr lang="fr-FR" smtClean="0"/>
              <a:t>‹N°›</a:t>
            </a:fld>
            <a:endParaRPr lang="fr-FR"/>
          </a:p>
        </p:txBody>
      </p:sp>
    </p:spTree>
    <p:extLst>
      <p:ext uri="{BB962C8B-B14F-4D97-AF65-F5344CB8AC3E}">
        <p14:creationId xmlns:p14="http://schemas.microsoft.com/office/powerpoint/2010/main" val="54669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9BF851C-8811-41E3-925E-3254E4EA5799}" type="datetimeFigureOut">
              <a:rPr lang="fr-FR" smtClean="0"/>
              <a:t>22/03/2016</a:t>
            </a:fld>
            <a:endParaRPr lang="fr-F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F01F6EC-DCA0-4E53-AEE4-A5FAA9B5F585}" type="slidenum">
              <a:rPr lang="fr-FR" smtClean="0"/>
              <a:t>‹N°›</a:t>
            </a:fld>
            <a:endParaRPr lang="fr-FR"/>
          </a:p>
        </p:txBody>
      </p:sp>
    </p:spTree>
    <p:extLst>
      <p:ext uri="{BB962C8B-B14F-4D97-AF65-F5344CB8AC3E}">
        <p14:creationId xmlns:p14="http://schemas.microsoft.com/office/powerpoint/2010/main" val="18889996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Ressources externes</a:t>
            </a:r>
          </a:p>
        </p:txBody>
      </p:sp>
      <p:sp>
        <p:nvSpPr>
          <p:cNvPr id="5" name="Espace réservé du contenu 4"/>
          <p:cNvSpPr>
            <a:spLocks noGrp="1"/>
          </p:cNvSpPr>
          <p:nvPr>
            <p:ph idx="1"/>
          </p:nvPr>
        </p:nvSpPr>
        <p:spPr>
          <a:xfrm>
            <a:off x="86061" y="2336873"/>
            <a:ext cx="11629017" cy="3599316"/>
          </a:xfrm>
        </p:spPr>
        <p:txBody>
          <a:bodyPr>
            <a:normAutofit fontScale="62500" lnSpcReduction="20000"/>
          </a:bodyPr>
          <a:lstStyle/>
          <a:p>
            <a:pPr lvl="0"/>
            <a:r>
              <a:rPr lang="fr-FR" b="1" u="sng" dirty="0">
                <a:solidFill>
                  <a:srgbClr val="E6E6E6"/>
                </a:solidFill>
                <a:latin typeface="Arial" pitchFamily="34"/>
                <a:ea typeface="Microsoft YaHei" pitchFamily="2"/>
                <a:cs typeface="Mangal" pitchFamily="2"/>
              </a:rPr>
              <a:t>Document 1 :</a:t>
            </a:r>
            <a:r>
              <a:rPr lang="fr-FR" b="1" dirty="0">
                <a:solidFill>
                  <a:srgbClr val="E6E6E6"/>
                </a:solidFill>
                <a:latin typeface="Arial" pitchFamily="34"/>
                <a:ea typeface="Microsoft YaHei" pitchFamily="2"/>
                <a:cs typeface="Mangal" pitchFamily="2"/>
              </a:rPr>
              <a:t> un extrait des « Fastes » du poète latin Ovide (43 av. JC- 17).</a:t>
            </a:r>
          </a:p>
          <a:p>
            <a:pPr lvl="0"/>
            <a:endParaRPr lang="fr-FR" b="1" dirty="0">
              <a:solidFill>
                <a:srgbClr val="E6E6E6"/>
              </a:solidFill>
              <a:latin typeface="Arial" pitchFamily="34"/>
              <a:ea typeface="Microsoft YaHei" pitchFamily="2"/>
              <a:cs typeface="Mangal" pitchFamily="2"/>
            </a:endParaRPr>
          </a:p>
          <a:p>
            <a:pPr marL="0" lvl="0" indent="0" hangingPunct="0">
              <a:lnSpc>
                <a:spcPct val="100000"/>
              </a:lnSpc>
              <a:spcBef>
                <a:spcPts val="0"/>
              </a:spcBef>
              <a:spcAft>
                <a:spcPts val="1417"/>
              </a:spcAft>
              <a:buNone/>
            </a:pPr>
            <a:r>
              <a:rPr lang="fr-FR" sz="2200" i="1" dirty="0">
                <a:solidFill>
                  <a:srgbClr val="E6E6E6"/>
                </a:solidFill>
                <a:latin typeface="Arial" pitchFamily="34"/>
                <a:ea typeface="Microsoft YaHei" pitchFamily="2"/>
                <a:cs typeface="Mangal" pitchFamily="2"/>
              </a:rPr>
              <a:t>Ovide est un poète de l'époque d'Auguste (premier empereur romain). D'abord apprécié et protégé par l'empereur Auguste, il voit pourtant sa situation changer </a:t>
            </a:r>
            <a:r>
              <a:rPr lang="fr-FR" sz="2200" i="1" dirty="0" err="1">
                <a:solidFill>
                  <a:srgbClr val="E6E6E6"/>
                </a:solidFill>
                <a:latin typeface="Arial" pitchFamily="34"/>
                <a:ea typeface="Microsoft YaHei" pitchFamily="2"/>
                <a:cs typeface="Mangal" pitchFamily="2"/>
              </a:rPr>
              <a:t>radicalementvit</a:t>
            </a:r>
            <a:r>
              <a:rPr lang="fr-FR" sz="2200" i="1" dirty="0">
                <a:solidFill>
                  <a:srgbClr val="E6E6E6"/>
                </a:solidFill>
                <a:latin typeface="Arial" pitchFamily="34"/>
                <a:ea typeface="Microsoft YaHei" pitchFamily="2"/>
                <a:cs typeface="Mangal" pitchFamily="2"/>
              </a:rPr>
              <a:t> pourtant sa situation changer radicalement en l'an 8 lorsqu'il est exilé par l'empereur à Tomes (actuel Roumanie). Dans les « Fastes », écrit vers 15, il présente le calendrier romain et les fêtes religieuses qui l'accompagnent. Le 12 mai, c'est la fête de la dédicace d'un temple construit sur le forum d'Auguste en 2 av. JC sur ordre d'Auguste lui-même pour remercier « Mars vengeur » de lui avoir donné la victoire sur les assassins de César. Le poète met en scène le dieu Mars visitant son temple.</a:t>
            </a:r>
          </a:p>
          <a:p>
            <a:pPr marL="0" lvl="0" indent="0" hangingPunct="0">
              <a:lnSpc>
                <a:spcPct val="100000"/>
              </a:lnSpc>
              <a:spcBef>
                <a:spcPts val="0"/>
              </a:spcBef>
              <a:spcAft>
                <a:spcPts val="1417"/>
              </a:spcAft>
              <a:buNone/>
            </a:pPr>
            <a:r>
              <a:rPr lang="fr-FR" dirty="0">
                <a:solidFill>
                  <a:srgbClr val="E6E6E6"/>
                </a:solidFill>
                <a:latin typeface="Arial" pitchFamily="34"/>
                <a:ea typeface="Microsoft YaHei" pitchFamily="2"/>
                <a:cs typeface="Mangal" pitchFamily="2"/>
              </a:rPr>
              <a:t>« Voici venir le dieu </a:t>
            </a:r>
            <a:r>
              <a:rPr lang="fr-FR" u="sng" dirty="0">
                <a:solidFill>
                  <a:srgbClr val="E6E6E6"/>
                </a:solidFill>
                <a:latin typeface="Arial" pitchFamily="34"/>
                <a:ea typeface="Microsoft YaHei" pitchFamily="2"/>
                <a:cs typeface="Mangal" pitchFamily="2"/>
              </a:rPr>
              <a:t>Mars !</a:t>
            </a:r>
            <a:r>
              <a:rPr lang="fr-FR" dirty="0">
                <a:solidFill>
                  <a:srgbClr val="E6E6E6"/>
                </a:solidFill>
                <a:latin typeface="Arial" pitchFamily="34"/>
                <a:ea typeface="Microsoft YaHei" pitchFamily="2"/>
                <a:cs typeface="Mangal" pitchFamily="2"/>
              </a:rPr>
              <a:t> C'est le signal des batailles qui nous annonce sa présence. Dieu vengeur, il descend des cieux pour assister lui-même à ses fêtes, dans ce temple que l'on voit s'élever au milieu du forum d</a:t>
            </a:r>
            <a:r>
              <a:rPr lang="fr-FR" u="sng" dirty="0">
                <a:solidFill>
                  <a:srgbClr val="E6E6E6"/>
                </a:solidFill>
                <a:latin typeface="Arial" pitchFamily="34"/>
                <a:ea typeface="Microsoft YaHei" pitchFamily="2"/>
                <a:cs typeface="Mangal" pitchFamily="2"/>
              </a:rPr>
              <a:t>'Auguste</a:t>
            </a:r>
            <a:r>
              <a:rPr lang="fr-FR" dirty="0">
                <a:solidFill>
                  <a:srgbClr val="E6E6E6"/>
                </a:solidFill>
                <a:latin typeface="Arial" pitchFamily="34"/>
                <a:ea typeface="Microsoft YaHei" pitchFamily="2"/>
                <a:cs typeface="Mangal" pitchFamily="2"/>
              </a:rPr>
              <a:t> ; grand est le dieu, grand est le temple. Dans la ville de son fils (</a:t>
            </a:r>
            <a:r>
              <a:rPr lang="fr-FR" u="sng" dirty="0">
                <a:solidFill>
                  <a:srgbClr val="E6E6E6"/>
                </a:solidFill>
                <a:latin typeface="Arial" pitchFamily="34"/>
                <a:ea typeface="Microsoft YaHei" pitchFamily="2"/>
                <a:cs typeface="Mangal" pitchFamily="2"/>
              </a:rPr>
              <a:t>Romulus)</a:t>
            </a:r>
            <a:r>
              <a:rPr lang="fr-FR" dirty="0">
                <a:solidFill>
                  <a:srgbClr val="E6E6E6"/>
                </a:solidFill>
                <a:latin typeface="Arial" pitchFamily="34"/>
                <a:ea typeface="Microsoft YaHei" pitchFamily="2"/>
                <a:cs typeface="Mangal" pitchFamily="2"/>
              </a:rPr>
              <a:t>, Mars avait droit à cette splendide demeure ; tel était le sanctuaire qui devait recevoir les trophées de la guerre des géants ; c'est de là que Mars doit s'élancer aux combats terribles, soit qu'un peuple nous provoque à l'Orient, soit qu'aux lieux où le soleil se couche une nation rebelle demande à être domptée. Le dieu de la guerre jette un coup d'</a:t>
            </a:r>
            <a:r>
              <a:rPr lang="fr-FR" dirty="0" err="1">
                <a:solidFill>
                  <a:srgbClr val="E6E6E6"/>
                </a:solidFill>
                <a:latin typeface="Arial" pitchFamily="34"/>
                <a:ea typeface="Microsoft YaHei" pitchFamily="2"/>
                <a:cs typeface="Mangal" pitchFamily="2"/>
              </a:rPr>
              <a:t>oeil</a:t>
            </a:r>
            <a:r>
              <a:rPr lang="fr-FR" dirty="0">
                <a:solidFill>
                  <a:srgbClr val="E6E6E6"/>
                </a:solidFill>
                <a:latin typeface="Arial" pitchFamily="34"/>
                <a:ea typeface="Microsoft YaHei" pitchFamily="2"/>
                <a:cs typeface="Mangal" pitchFamily="2"/>
              </a:rPr>
              <a:t> sur les rebords élevés de la toiture du temple ; il aime à y voir debout les statues des dieux invaincus ; il contemple, sur les portes, des traits de formes différentes, et les armes des peuples soumis par les soldats. Ici c'est </a:t>
            </a:r>
            <a:r>
              <a:rPr lang="fr-FR" u="sng" dirty="0">
                <a:solidFill>
                  <a:srgbClr val="E6E6E6"/>
                </a:solidFill>
                <a:latin typeface="Arial" pitchFamily="34"/>
                <a:ea typeface="Microsoft YaHei" pitchFamily="2"/>
                <a:cs typeface="Mangal" pitchFamily="2"/>
              </a:rPr>
              <a:t>Enée,</a:t>
            </a:r>
            <a:r>
              <a:rPr lang="fr-FR" dirty="0">
                <a:solidFill>
                  <a:srgbClr val="E6E6E6"/>
                </a:solidFill>
                <a:latin typeface="Arial" pitchFamily="34"/>
                <a:ea typeface="Microsoft YaHei" pitchFamily="2"/>
                <a:cs typeface="Mangal" pitchFamily="2"/>
              </a:rPr>
              <a:t> chargé de son fardeau sacré, et tant d'aïeux de l'illustre </a:t>
            </a:r>
            <a:r>
              <a:rPr lang="fr-FR" u="sng" dirty="0">
                <a:solidFill>
                  <a:srgbClr val="E6E6E6"/>
                </a:solidFill>
                <a:latin typeface="Arial" pitchFamily="34"/>
                <a:ea typeface="Microsoft YaHei" pitchFamily="2"/>
                <a:cs typeface="Mangal" pitchFamily="2"/>
              </a:rPr>
              <a:t>famille des Jules </a:t>
            </a:r>
            <a:r>
              <a:rPr lang="fr-FR" dirty="0">
                <a:solidFill>
                  <a:srgbClr val="E6E6E6"/>
                </a:solidFill>
                <a:latin typeface="Arial" pitchFamily="34"/>
                <a:ea typeface="Microsoft YaHei" pitchFamily="2"/>
                <a:cs typeface="Mangal" pitchFamily="2"/>
              </a:rPr>
              <a:t>; là c'est le</a:t>
            </a:r>
            <a:r>
              <a:rPr lang="fr-FR" u="sng" dirty="0">
                <a:solidFill>
                  <a:srgbClr val="E6E6E6"/>
                </a:solidFill>
                <a:latin typeface="Arial" pitchFamily="34"/>
                <a:ea typeface="Microsoft YaHei" pitchFamily="2"/>
                <a:cs typeface="Mangal" pitchFamily="2"/>
              </a:rPr>
              <a:t> fils de Rhéa Silvia</a:t>
            </a:r>
            <a:r>
              <a:rPr lang="fr-FR" dirty="0">
                <a:solidFill>
                  <a:srgbClr val="E6E6E6"/>
                </a:solidFill>
                <a:latin typeface="Arial" pitchFamily="34"/>
                <a:ea typeface="Microsoft YaHei" pitchFamily="2"/>
                <a:cs typeface="Mangal" pitchFamily="2"/>
              </a:rPr>
              <a:t>, portant sur ses épaules l'armure d'un chef ennemi. Sous les statues de chaque héros, on a retracé ses actions glorieuses. Il lit aussi le nom </a:t>
            </a:r>
            <a:r>
              <a:rPr lang="fr-FR" u="sng" dirty="0">
                <a:solidFill>
                  <a:srgbClr val="E6E6E6"/>
                </a:solidFill>
                <a:latin typeface="Arial" pitchFamily="34"/>
                <a:ea typeface="Microsoft YaHei" pitchFamily="2"/>
                <a:cs typeface="Mangal" pitchFamily="2"/>
              </a:rPr>
              <a:t>d'Auguste</a:t>
            </a:r>
            <a:r>
              <a:rPr lang="fr-FR" dirty="0">
                <a:solidFill>
                  <a:srgbClr val="E6E6E6"/>
                </a:solidFill>
                <a:latin typeface="Arial" pitchFamily="34"/>
                <a:ea typeface="Microsoft YaHei" pitchFamily="2"/>
                <a:cs typeface="Mangal" pitchFamily="2"/>
              </a:rPr>
              <a:t>, écrit sur le fronton du temple, et, à l'aspect du nom de </a:t>
            </a:r>
            <a:r>
              <a:rPr lang="fr-FR" u="sng" dirty="0">
                <a:solidFill>
                  <a:srgbClr val="E6E6E6"/>
                </a:solidFill>
                <a:latin typeface="Arial" pitchFamily="34"/>
                <a:ea typeface="Microsoft YaHei" pitchFamily="2"/>
                <a:cs typeface="Mangal" pitchFamily="2"/>
              </a:rPr>
              <a:t>César,</a:t>
            </a:r>
            <a:r>
              <a:rPr lang="fr-FR" dirty="0">
                <a:solidFill>
                  <a:srgbClr val="E6E6E6"/>
                </a:solidFill>
                <a:latin typeface="Arial" pitchFamily="34"/>
                <a:ea typeface="Microsoft YaHei" pitchFamily="2"/>
                <a:cs typeface="Mangal" pitchFamily="2"/>
              </a:rPr>
              <a:t> le monument lui semble plus imposant. »</a:t>
            </a:r>
          </a:p>
          <a:p>
            <a:endParaRPr lang="fr-FR" dirty="0"/>
          </a:p>
        </p:txBody>
      </p:sp>
    </p:spTree>
    <p:extLst>
      <p:ext uri="{BB962C8B-B14F-4D97-AF65-F5344CB8AC3E}">
        <p14:creationId xmlns:p14="http://schemas.microsoft.com/office/powerpoint/2010/main" val="1655308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00000000-0000-0000-0000-000000000000}"/>
              </a:ext>
            </a:extLst>
          </p:cNvPr>
          <p:cNvPicPr>
            <a:picLocks noChangeAspect="1"/>
          </p:cNvPicPr>
          <p:nvPr/>
        </p:nvPicPr>
        <p:blipFill>
          <a:blip r:embed="rId2">
            <a:lum/>
            <a:alphaModFix/>
          </a:blip>
          <a:srcRect/>
          <a:stretch>
            <a:fillRect/>
          </a:stretch>
        </p:blipFill>
        <p:spPr>
          <a:xfrm>
            <a:off x="3988271" y="1678447"/>
            <a:ext cx="3816000" cy="3528000"/>
          </a:xfrm>
          <a:prstGeom prst="rect">
            <a:avLst/>
          </a:prstGeom>
          <a:noFill/>
          <a:ln>
            <a:noFill/>
          </a:ln>
        </p:spPr>
      </p:pic>
      <p:sp>
        <p:nvSpPr>
          <p:cNvPr id="5" name="Rectangle 4"/>
          <p:cNvSpPr/>
          <p:nvPr/>
        </p:nvSpPr>
        <p:spPr>
          <a:xfrm>
            <a:off x="1708271" y="1037449"/>
            <a:ext cx="3369338" cy="577081"/>
          </a:xfrm>
          <a:prstGeom prst="rect">
            <a:avLst/>
          </a:prstGeom>
        </p:spPr>
        <p:txBody>
          <a:bodyPr wrap="square">
            <a:spAutoFit/>
          </a:bodyPr>
          <a:lstStyle/>
          <a:p>
            <a:pPr lvl="0" hangingPunct="0">
              <a:defRPr sz="1050"/>
            </a:pPr>
            <a:r>
              <a:rPr lang="fr-FR" b="1" dirty="0">
                <a:latin typeface="Arial" pitchFamily="18"/>
                <a:ea typeface="Microsoft YaHei" pitchFamily="2"/>
                <a:cs typeface="Mangal" pitchFamily="2"/>
              </a:rPr>
              <a:t>GER(</a:t>
            </a:r>
            <a:r>
              <a:rPr lang="fr-FR" b="1" dirty="0" err="1">
                <a:latin typeface="Arial" pitchFamily="18"/>
                <a:ea typeface="Microsoft YaHei" pitchFamily="2"/>
                <a:cs typeface="Mangal" pitchFamily="2"/>
              </a:rPr>
              <a:t>manicus</a:t>
            </a:r>
            <a:r>
              <a:rPr lang="fr-FR" b="1" dirty="0">
                <a:latin typeface="Arial" pitchFamily="18"/>
                <a:ea typeface="Microsoft YaHei" pitchFamily="2"/>
                <a:cs typeface="Mangal" pitchFamily="2"/>
              </a:rPr>
              <a:t>) :</a:t>
            </a:r>
            <a:r>
              <a:rPr lang="fr-FR" dirty="0">
                <a:latin typeface="Arial" pitchFamily="18"/>
                <a:ea typeface="Microsoft YaHei" pitchFamily="2"/>
                <a:cs typeface="Mangal" pitchFamily="2"/>
              </a:rPr>
              <a:t> vainqueur des Germains : ensemble de peuples barbares qui menacent les frontières de l'Empire romain..</a:t>
            </a:r>
          </a:p>
        </p:txBody>
      </p:sp>
      <p:sp>
        <p:nvSpPr>
          <p:cNvPr id="6" name="Rectangle 5"/>
          <p:cNvSpPr/>
          <p:nvPr/>
        </p:nvSpPr>
        <p:spPr>
          <a:xfrm>
            <a:off x="5896271" y="1037449"/>
            <a:ext cx="3121512" cy="738664"/>
          </a:xfrm>
          <a:prstGeom prst="rect">
            <a:avLst/>
          </a:prstGeom>
        </p:spPr>
        <p:txBody>
          <a:bodyPr wrap="square">
            <a:spAutoFit/>
          </a:bodyPr>
          <a:lstStyle/>
          <a:p>
            <a:pPr lvl="0" hangingPunct="0">
              <a:defRPr sz="1050"/>
            </a:pPr>
            <a:r>
              <a:rPr lang="fr-FR" b="1" dirty="0">
                <a:latin typeface="Arial" pitchFamily="18"/>
                <a:ea typeface="Microsoft YaHei" pitchFamily="2"/>
                <a:cs typeface="Mangal" pitchFamily="2"/>
              </a:rPr>
              <a:t>DAC(</a:t>
            </a:r>
            <a:r>
              <a:rPr lang="fr-FR" b="1" dirty="0" err="1">
                <a:latin typeface="Arial" pitchFamily="18"/>
                <a:ea typeface="Microsoft YaHei" pitchFamily="2"/>
                <a:cs typeface="Mangal" pitchFamily="2"/>
              </a:rPr>
              <a:t>icus</a:t>
            </a:r>
            <a:r>
              <a:rPr lang="fr-FR" b="1" dirty="0">
                <a:latin typeface="Arial" pitchFamily="18"/>
                <a:ea typeface="Microsoft YaHei" pitchFamily="2"/>
                <a:cs typeface="Mangal" pitchFamily="2"/>
              </a:rPr>
              <a:t>) :</a:t>
            </a:r>
            <a:r>
              <a:rPr lang="fr-FR" dirty="0">
                <a:latin typeface="Arial" pitchFamily="18"/>
                <a:ea typeface="Microsoft YaHei" pitchFamily="2"/>
                <a:cs typeface="Mangal" pitchFamily="2"/>
              </a:rPr>
              <a:t> vainqueur des Daces. Peuple barbare menaçant lui aussi les frontières de l'Empire.</a:t>
            </a:r>
          </a:p>
          <a:p>
            <a:pPr lvl="0" hangingPunct="0">
              <a:defRPr sz="1050"/>
            </a:pPr>
            <a:endParaRPr lang="fr-FR" dirty="0">
              <a:latin typeface="Arial" pitchFamily="18"/>
              <a:ea typeface="Microsoft YaHei" pitchFamily="2"/>
              <a:cs typeface="Mangal" pitchFamily="2"/>
            </a:endParaRPr>
          </a:p>
        </p:txBody>
      </p:sp>
      <p:sp>
        <p:nvSpPr>
          <p:cNvPr id="7" name="Rectangle 6"/>
          <p:cNvSpPr/>
          <p:nvPr/>
        </p:nvSpPr>
        <p:spPr>
          <a:xfrm>
            <a:off x="7804271" y="2039550"/>
            <a:ext cx="2715806" cy="600164"/>
          </a:xfrm>
          <a:prstGeom prst="rect">
            <a:avLst/>
          </a:prstGeom>
        </p:spPr>
        <p:txBody>
          <a:bodyPr wrap="square">
            <a:spAutoFit/>
          </a:bodyPr>
          <a:lstStyle/>
          <a:p>
            <a:pPr lvl="0" hangingPunct="0">
              <a:defRPr sz="1100"/>
            </a:pPr>
            <a:r>
              <a:rPr lang="fr-FR" b="1" dirty="0">
                <a:latin typeface="Arial" pitchFamily="18"/>
                <a:ea typeface="Microsoft YaHei" pitchFamily="2"/>
                <a:cs typeface="Mangal" pitchFamily="2"/>
              </a:rPr>
              <a:t>P(</a:t>
            </a:r>
            <a:r>
              <a:rPr lang="fr-FR" b="1" dirty="0" err="1">
                <a:latin typeface="Arial" pitchFamily="18"/>
                <a:ea typeface="Microsoft YaHei" pitchFamily="2"/>
                <a:cs typeface="Mangal" pitchFamily="2"/>
              </a:rPr>
              <a:t>ontifex</a:t>
            </a:r>
            <a:r>
              <a:rPr lang="fr-FR" b="1" dirty="0">
                <a:latin typeface="Arial" pitchFamily="18"/>
                <a:ea typeface="Microsoft YaHei" pitchFamily="2"/>
                <a:cs typeface="Mangal" pitchFamily="2"/>
              </a:rPr>
              <a:t>) M(</a:t>
            </a:r>
            <a:r>
              <a:rPr lang="fr-FR" b="1" dirty="0" err="1">
                <a:latin typeface="Arial" pitchFamily="18"/>
                <a:ea typeface="Microsoft YaHei" pitchFamily="2"/>
                <a:cs typeface="Mangal" pitchFamily="2"/>
              </a:rPr>
              <a:t>aximus</a:t>
            </a:r>
            <a:r>
              <a:rPr lang="fr-FR" b="1" dirty="0">
                <a:latin typeface="Arial" pitchFamily="18"/>
                <a:ea typeface="Microsoft YaHei" pitchFamily="2"/>
                <a:cs typeface="Mangal" pitchFamily="2"/>
              </a:rPr>
              <a:t>) </a:t>
            </a:r>
            <a:r>
              <a:rPr lang="fr-FR" dirty="0">
                <a:latin typeface="Arial" pitchFamily="18"/>
                <a:ea typeface="Microsoft YaHei" pitchFamily="2"/>
                <a:cs typeface="Mangal" pitchFamily="2"/>
              </a:rPr>
              <a:t>Grand Pontife. Les empereurs sont à la tête de la religion romaine.</a:t>
            </a:r>
          </a:p>
        </p:txBody>
      </p:sp>
      <p:sp>
        <p:nvSpPr>
          <p:cNvPr id="8" name="Rectangle 7"/>
          <p:cNvSpPr/>
          <p:nvPr/>
        </p:nvSpPr>
        <p:spPr>
          <a:xfrm>
            <a:off x="7928385" y="3057459"/>
            <a:ext cx="3431689" cy="577081"/>
          </a:xfrm>
          <a:prstGeom prst="rect">
            <a:avLst/>
          </a:prstGeom>
        </p:spPr>
        <p:txBody>
          <a:bodyPr wrap="square">
            <a:spAutoFit/>
          </a:bodyPr>
          <a:lstStyle/>
          <a:p>
            <a:pPr lvl="0" hangingPunct="0">
              <a:defRPr sz="1050"/>
            </a:pPr>
            <a:r>
              <a:rPr lang="fr-FR" b="1" dirty="0">
                <a:latin typeface="Arial" pitchFamily="18"/>
                <a:ea typeface="Microsoft YaHei" pitchFamily="2"/>
                <a:cs typeface="Mangal" pitchFamily="2"/>
              </a:rPr>
              <a:t>TR(</a:t>
            </a:r>
            <a:r>
              <a:rPr lang="fr-FR" b="1" dirty="0" err="1">
                <a:latin typeface="Arial" pitchFamily="18"/>
                <a:ea typeface="Microsoft YaHei" pitchFamily="2"/>
                <a:cs typeface="Mangal" pitchFamily="2"/>
              </a:rPr>
              <a:t>ibunicia</a:t>
            </a:r>
            <a:r>
              <a:rPr lang="fr-FR" b="1" dirty="0">
                <a:latin typeface="Arial" pitchFamily="18"/>
                <a:ea typeface="Microsoft YaHei" pitchFamily="2"/>
                <a:cs typeface="Mangal" pitchFamily="2"/>
              </a:rPr>
              <a:t>) P(</a:t>
            </a:r>
            <a:r>
              <a:rPr lang="fr-FR" b="1" dirty="0" err="1">
                <a:latin typeface="Arial" pitchFamily="18"/>
                <a:ea typeface="Microsoft YaHei" pitchFamily="2"/>
                <a:cs typeface="Mangal" pitchFamily="2"/>
              </a:rPr>
              <a:t>otestate</a:t>
            </a:r>
            <a:r>
              <a:rPr lang="fr-FR" b="1" dirty="0">
                <a:latin typeface="Arial" pitchFamily="18"/>
                <a:ea typeface="Microsoft YaHei" pitchFamily="2"/>
                <a:cs typeface="Mangal" pitchFamily="2"/>
              </a:rPr>
              <a:t>) </a:t>
            </a:r>
            <a:r>
              <a:rPr lang="fr-FR" dirty="0">
                <a:latin typeface="Arial" pitchFamily="18"/>
                <a:ea typeface="Microsoft YaHei" pitchFamily="2"/>
                <a:cs typeface="Mangal" pitchFamily="2"/>
              </a:rPr>
              <a:t>Puissance Tribunicienne. L'empereur exerce les pouvoirs des magistrats et impose ses décisions au Sénat.</a:t>
            </a:r>
          </a:p>
        </p:txBody>
      </p:sp>
      <p:sp>
        <p:nvSpPr>
          <p:cNvPr id="9" name="Rectangle 8"/>
          <p:cNvSpPr/>
          <p:nvPr/>
        </p:nvSpPr>
        <p:spPr>
          <a:xfrm>
            <a:off x="7882014" y="3963528"/>
            <a:ext cx="2560320" cy="900246"/>
          </a:xfrm>
          <a:prstGeom prst="rect">
            <a:avLst/>
          </a:prstGeom>
        </p:spPr>
        <p:txBody>
          <a:bodyPr wrap="square">
            <a:spAutoFit/>
          </a:bodyPr>
          <a:lstStyle/>
          <a:p>
            <a:pPr lvl="0" hangingPunct="0">
              <a:defRPr sz="1050"/>
            </a:pPr>
            <a:r>
              <a:rPr lang="fr-FR" b="1" dirty="0">
                <a:latin typeface="Arial" pitchFamily="18"/>
                <a:ea typeface="Microsoft YaHei" pitchFamily="2"/>
                <a:cs typeface="Mangal" pitchFamily="2"/>
              </a:rPr>
              <a:t>CO(n)S(</a:t>
            </a:r>
            <a:r>
              <a:rPr lang="fr-FR" b="1" dirty="0" err="1">
                <a:latin typeface="Arial" pitchFamily="18"/>
                <a:ea typeface="Microsoft YaHei" pitchFamily="2"/>
                <a:cs typeface="Mangal" pitchFamily="2"/>
              </a:rPr>
              <a:t>ul</a:t>
            </a:r>
            <a:r>
              <a:rPr lang="fr-FR" b="1" dirty="0">
                <a:latin typeface="Arial" pitchFamily="18"/>
                <a:ea typeface="Microsoft YaHei" pitchFamily="2"/>
                <a:cs typeface="Mangal" pitchFamily="2"/>
              </a:rPr>
              <a:t>) VI </a:t>
            </a:r>
            <a:r>
              <a:rPr lang="fr-FR" dirty="0">
                <a:latin typeface="Arial" pitchFamily="18"/>
                <a:ea typeface="Microsoft YaHei" pitchFamily="2"/>
                <a:cs typeface="Mangal" pitchFamily="2"/>
              </a:rPr>
              <a:t>Consul pour la 6è fois. Les consuls sont les principaux magistrats de Rome. Ce titre faisait des empereurs le principal personnage de l'Etat.</a:t>
            </a:r>
          </a:p>
        </p:txBody>
      </p:sp>
      <p:sp>
        <p:nvSpPr>
          <p:cNvPr id="10" name="Rectangle 9"/>
          <p:cNvSpPr/>
          <p:nvPr/>
        </p:nvSpPr>
        <p:spPr>
          <a:xfrm>
            <a:off x="4413383" y="5478113"/>
            <a:ext cx="2545976" cy="738664"/>
          </a:xfrm>
          <a:prstGeom prst="rect">
            <a:avLst/>
          </a:prstGeom>
        </p:spPr>
        <p:txBody>
          <a:bodyPr wrap="square">
            <a:spAutoFit/>
          </a:bodyPr>
          <a:lstStyle/>
          <a:p>
            <a:pPr lvl="0" hangingPunct="0">
              <a:defRPr sz="1050"/>
            </a:pPr>
            <a:r>
              <a:rPr lang="fr-FR" b="1" dirty="0">
                <a:latin typeface="Arial" pitchFamily="18"/>
                <a:ea typeface="Microsoft YaHei" pitchFamily="2"/>
                <a:cs typeface="Mangal" pitchFamily="2"/>
              </a:rPr>
              <a:t>IMP(</a:t>
            </a:r>
            <a:r>
              <a:rPr lang="fr-FR" b="1" dirty="0" err="1">
                <a:latin typeface="Arial" pitchFamily="18"/>
                <a:ea typeface="Microsoft YaHei" pitchFamily="2"/>
                <a:cs typeface="Mangal" pitchFamily="2"/>
              </a:rPr>
              <a:t>erator</a:t>
            </a:r>
            <a:r>
              <a:rPr lang="fr-FR" b="1" dirty="0">
                <a:latin typeface="Arial" pitchFamily="18"/>
                <a:ea typeface="Microsoft YaHei" pitchFamily="2"/>
                <a:cs typeface="Mangal" pitchFamily="2"/>
              </a:rPr>
              <a:t>) </a:t>
            </a:r>
            <a:r>
              <a:rPr lang="fr-FR" dirty="0">
                <a:latin typeface="Arial" pitchFamily="18"/>
                <a:ea typeface="Microsoft YaHei" pitchFamily="2"/>
                <a:cs typeface="Mangal" pitchFamily="2"/>
              </a:rPr>
              <a:t>était un titre donné aux généraux vainqueurs qui rappelait les acclamations par lesquelles les soldats saluaient leur général victorieux.</a:t>
            </a:r>
          </a:p>
        </p:txBody>
      </p:sp>
      <p:sp>
        <p:nvSpPr>
          <p:cNvPr id="11" name="Rectangle 10"/>
          <p:cNvSpPr/>
          <p:nvPr/>
        </p:nvSpPr>
        <p:spPr>
          <a:xfrm>
            <a:off x="7094667" y="5291272"/>
            <a:ext cx="2549562" cy="577081"/>
          </a:xfrm>
          <a:prstGeom prst="rect">
            <a:avLst/>
          </a:prstGeom>
        </p:spPr>
        <p:txBody>
          <a:bodyPr wrap="square">
            <a:spAutoFit/>
          </a:bodyPr>
          <a:lstStyle/>
          <a:p>
            <a:pPr lvl="0" hangingPunct="0">
              <a:defRPr sz="1050"/>
            </a:pPr>
            <a:r>
              <a:rPr lang="fr-FR" b="1" dirty="0">
                <a:latin typeface="Arial" pitchFamily="18"/>
                <a:ea typeface="Microsoft YaHei" pitchFamily="2"/>
                <a:cs typeface="Mangal" pitchFamily="2"/>
              </a:rPr>
              <a:t>P(</a:t>
            </a:r>
            <a:r>
              <a:rPr lang="fr-FR" b="1" dirty="0" err="1">
                <a:latin typeface="Arial" pitchFamily="18"/>
                <a:ea typeface="Microsoft YaHei" pitchFamily="2"/>
                <a:cs typeface="Mangal" pitchFamily="2"/>
              </a:rPr>
              <a:t>ater</a:t>
            </a:r>
            <a:r>
              <a:rPr lang="fr-FR" b="1" dirty="0">
                <a:latin typeface="Arial" pitchFamily="18"/>
                <a:ea typeface="Microsoft YaHei" pitchFamily="2"/>
                <a:cs typeface="Mangal" pitchFamily="2"/>
              </a:rPr>
              <a:t>) P(</a:t>
            </a:r>
            <a:r>
              <a:rPr lang="fr-FR" b="1" dirty="0" err="1">
                <a:latin typeface="Arial" pitchFamily="18"/>
                <a:ea typeface="Microsoft YaHei" pitchFamily="2"/>
                <a:cs typeface="Mangal" pitchFamily="2"/>
              </a:rPr>
              <a:t>atriae</a:t>
            </a:r>
            <a:r>
              <a:rPr lang="fr-FR" b="1" dirty="0">
                <a:latin typeface="Arial" pitchFamily="18"/>
                <a:ea typeface="Microsoft YaHei" pitchFamily="2"/>
                <a:cs typeface="Mangal" pitchFamily="2"/>
              </a:rPr>
              <a:t>) </a:t>
            </a:r>
            <a:r>
              <a:rPr lang="fr-FR" dirty="0">
                <a:latin typeface="Arial" pitchFamily="18"/>
                <a:ea typeface="Microsoft YaHei" pitchFamily="2"/>
                <a:cs typeface="Mangal" pitchFamily="2"/>
              </a:rPr>
              <a:t>Père de la Patrie. Il s'agit d'un titre honorifique accordé par le Sénat pour des actes importants</a:t>
            </a:r>
          </a:p>
        </p:txBody>
      </p:sp>
      <p:sp>
        <p:nvSpPr>
          <p:cNvPr id="12" name="Rectangle 11"/>
          <p:cNvSpPr/>
          <p:nvPr/>
        </p:nvSpPr>
        <p:spPr>
          <a:xfrm>
            <a:off x="584499" y="3224864"/>
            <a:ext cx="3191435" cy="738664"/>
          </a:xfrm>
          <a:prstGeom prst="rect">
            <a:avLst/>
          </a:prstGeom>
        </p:spPr>
        <p:txBody>
          <a:bodyPr wrap="square">
            <a:spAutoFit/>
          </a:bodyPr>
          <a:lstStyle/>
          <a:p>
            <a:pPr lvl="0" hangingPunct="0">
              <a:defRPr sz="1050"/>
            </a:pPr>
            <a:r>
              <a:rPr lang="fr-FR" b="1" dirty="0">
                <a:latin typeface="Arial" pitchFamily="18"/>
                <a:ea typeface="Microsoft YaHei" pitchFamily="2"/>
                <a:cs typeface="Mangal" pitchFamily="2"/>
              </a:rPr>
              <a:t>TRAJANUS : </a:t>
            </a:r>
            <a:r>
              <a:rPr lang="fr-FR" dirty="0">
                <a:latin typeface="Arial" pitchFamily="18"/>
                <a:ea typeface="Microsoft YaHei" pitchFamily="2"/>
                <a:cs typeface="Mangal" pitchFamily="2"/>
              </a:rPr>
              <a:t>Trajan. Le nom de l'empereur pouvait être également  précédé de celui de César et de celui de l'empereur antérieur (Nerva pour Trajan).</a:t>
            </a:r>
          </a:p>
        </p:txBody>
      </p:sp>
      <p:sp>
        <p:nvSpPr>
          <p:cNvPr id="13" name="Rectangle 12"/>
          <p:cNvSpPr/>
          <p:nvPr/>
        </p:nvSpPr>
        <p:spPr>
          <a:xfrm>
            <a:off x="1493643" y="2131156"/>
            <a:ext cx="2416885" cy="577081"/>
          </a:xfrm>
          <a:prstGeom prst="rect">
            <a:avLst/>
          </a:prstGeom>
        </p:spPr>
        <p:txBody>
          <a:bodyPr wrap="square">
            <a:spAutoFit/>
          </a:bodyPr>
          <a:lstStyle/>
          <a:p>
            <a:r>
              <a:rPr lang="fr-FR" sz="1050" b="1" dirty="0">
                <a:latin typeface="Arial" pitchFamily="18"/>
                <a:ea typeface="Microsoft YaHei" pitchFamily="2"/>
                <a:cs typeface="Mangal" pitchFamily="2"/>
              </a:rPr>
              <a:t>AUG(</a:t>
            </a:r>
            <a:r>
              <a:rPr lang="fr-FR" sz="1050" b="1" dirty="0" err="1">
                <a:latin typeface="Arial" pitchFamily="18"/>
                <a:ea typeface="Microsoft YaHei" pitchFamily="2"/>
                <a:cs typeface="Mangal" pitchFamily="2"/>
              </a:rPr>
              <a:t>ustus</a:t>
            </a:r>
            <a:r>
              <a:rPr lang="fr-FR" sz="1050" b="1" dirty="0">
                <a:latin typeface="Arial" pitchFamily="18"/>
                <a:ea typeface="Microsoft YaHei" pitchFamily="2"/>
                <a:cs typeface="Mangal" pitchFamily="2"/>
              </a:rPr>
              <a:t>) </a:t>
            </a:r>
            <a:r>
              <a:rPr lang="fr-FR" sz="1050" dirty="0">
                <a:latin typeface="Arial" pitchFamily="18"/>
                <a:ea typeface="Microsoft YaHei" pitchFamily="2"/>
                <a:cs typeface="Mangal" pitchFamily="2"/>
              </a:rPr>
              <a:t>Auguste : « élu des dieu x». était le nom attribué à tous les empereurs depuis Octave</a:t>
            </a:r>
            <a:endParaRPr lang="fr-FR" sz="1050" dirty="0"/>
          </a:p>
        </p:txBody>
      </p:sp>
      <p:cxnSp>
        <p:nvCxnSpPr>
          <p:cNvPr id="15" name="Connecteur droit 14"/>
          <p:cNvCxnSpPr/>
          <p:nvPr/>
        </p:nvCxnSpPr>
        <p:spPr>
          <a:xfrm flipH="1" flipV="1">
            <a:off x="4324574" y="1614530"/>
            <a:ext cx="968188" cy="5166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V="1">
            <a:off x="6658984" y="1492050"/>
            <a:ext cx="978945" cy="6391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flipV="1">
            <a:off x="6905468" y="2339632"/>
            <a:ext cx="821060" cy="3000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a:endCxn id="8" idx="1"/>
          </p:cNvCxnSpPr>
          <p:nvPr/>
        </p:nvCxnSpPr>
        <p:spPr>
          <a:xfrm>
            <a:off x="7229139" y="3163717"/>
            <a:ext cx="699246" cy="1822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7094667" y="3874351"/>
            <a:ext cx="709604" cy="686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6905468" y="4335332"/>
            <a:ext cx="242988" cy="1079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5292762" y="4646067"/>
            <a:ext cx="0" cy="768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flipH="1">
            <a:off x="3550024" y="3254858"/>
            <a:ext cx="9466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cteur droit 30"/>
          <p:cNvCxnSpPr>
            <a:endCxn id="13" idx="3"/>
          </p:cNvCxnSpPr>
          <p:nvPr/>
        </p:nvCxnSpPr>
        <p:spPr>
          <a:xfrm flipH="1" flipV="1">
            <a:off x="3910528" y="2419697"/>
            <a:ext cx="1005717" cy="220017"/>
          </a:xfrm>
          <a:prstGeom prst="line">
            <a:avLst/>
          </a:prstGeom>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1366221" y="379577"/>
            <a:ext cx="3797449" cy="369332"/>
          </a:xfrm>
          <a:prstGeom prst="rect">
            <a:avLst/>
          </a:prstGeom>
          <a:noFill/>
        </p:spPr>
        <p:txBody>
          <a:bodyPr wrap="square" rtlCol="0">
            <a:spAutoFit/>
          </a:bodyPr>
          <a:lstStyle/>
          <a:p>
            <a:r>
              <a:rPr lang="fr-FR" dirty="0"/>
              <a:t>Document 2</a:t>
            </a:r>
          </a:p>
        </p:txBody>
      </p:sp>
    </p:spTree>
    <p:extLst>
      <p:ext uri="{BB962C8B-B14F-4D97-AF65-F5344CB8AC3E}">
        <p14:creationId xmlns:p14="http://schemas.microsoft.com/office/powerpoint/2010/main" val="1318842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00000000-0000-0000-0000-000000000000}"/>
              </a:ext>
            </a:extLst>
          </p:cNvPr>
          <p:cNvPicPr>
            <a:picLocks noChangeAspect="1"/>
          </p:cNvPicPr>
          <p:nvPr/>
        </p:nvPicPr>
        <p:blipFill>
          <a:blip r:embed="rId2">
            <a:lum/>
            <a:alphaModFix/>
          </a:blip>
          <a:srcRect/>
          <a:stretch>
            <a:fillRect/>
          </a:stretch>
        </p:blipFill>
        <p:spPr>
          <a:xfrm>
            <a:off x="216000" y="2304000"/>
            <a:ext cx="9792000" cy="4608000"/>
          </a:xfrm>
          <a:prstGeom prst="rect">
            <a:avLst/>
          </a:prstGeom>
          <a:noFill/>
          <a:ln>
            <a:noFill/>
          </a:ln>
        </p:spPr>
      </p:pic>
      <p:sp>
        <p:nvSpPr>
          <p:cNvPr id="3" name="ZoneTexte 2"/>
          <p:cNvSpPr txBox="1"/>
          <p:nvPr/>
        </p:nvSpPr>
        <p:spPr>
          <a:xfrm>
            <a:off x="753035" y="688489"/>
            <a:ext cx="3517751" cy="369332"/>
          </a:xfrm>
          <a:prstGeom prst="rect">
            <a:avLst/>
          </a:prstGeom>
          <a:noFill/>
        </p:spPr>
        <p:txBody>
          <a:bodyPr wrap="square" rtlCol="0">
            <a:spAutoFit/>
          </a:bodyPr>
          <a:lstStyle/>
          <a:p>
            <a:r>
              <a:rPr lang="fr-FR"/>
              <a:t>Document 3</a:t>
            </a:r>
            <a:endParaRPr lang="fr-FR"/>
          </a:p>
        </p:txBody>
      </p:sp>
    </p:spTree>
    <p:extLst>
      <p:ext uri="{BB962C8B-B14F-4D97-AF65-F5344CB8AC3E}">
        <p14:creationId xmlns:p14="http://schemas.microsoft.com/office/powerpoint/2010/main" val="1136452795"/>
      </p:ext>
    </p:extLst>
  </p:cSld>
  <p:clrMapOvr>
    <a:masterClrMapping/>
  </p:clrMapOvr>
</p:sld>
</file>

<file path=ppt/theme/theme1.xml><?xml version="1.0" encoding="utf-8"?>
<a:theme xmlns:a="http://schemas.openxmlformats.org/drawingml/2006/main" name="Berli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9</TotalTime>
  <Words>127</Words>
  <Application>Microsoft Office PowerPoint</Application>
  <PresentationFormat>Grand écran</PresentationFormat>
  <Paragraphs>16</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Microsoft YaHei</vt:lpstr>
      <vt:lpstr>Arial</vt:lpstr>
      <vt:lpstr>Mangal</vt:lpstr>
      <vt:lpstr>Trebuchet MS</vt:lpstr>
      <vt:lpstr>Berlin</vt:lpstr>
      <vt:lpstr>Ressources externes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Ressources externes</dc:title>
  <dc:creator>Marion Beillard</dc:creator>
  <cp:lastModifiedBy>Marion Beillard</cp:lastModifiedBy>
  <cp:revision>13</cp:revision>
  <dcterms:created xsi:type="dcterms:W3CDTF">2016-03-22T17:46:34Z</dcterms:created>
  <dcterms:modified xsi:type="dcterms:W3CDTF">2016-03-22T17:56:17Z</dcterms:modified>
</cp:coreProperties>
</file>