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Default Extension="pict" ContentType="image/pict"/>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Default Extension="vml" ContentType="application/vnd.openxmlformats-officedocument.vmlDrawing"/>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67" r:id="rId3"/>
    <p:sldId id="263" r:id="rId4"/>
    <p:sldId id="258" r:id="rId5"/>
    <p:sldId id="268" r:id="rId6"/>
    <p:sldId id="266" r:id="rId7"/>
    <p:sldId id="259" r:id="rId8"/>
    <p:sldId id="260" r:id="rId9"/>
    <p:sldId id="261" r:id="rId10"/>
    <p:sldId id="265" r:id="rId11"/>
    <p:sldId id="262" r:id="rId12"/>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23" d="100"/>
          <a:sy n="123" d="100"/>
        </p:scale>
        <p:origin x="-46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ict"/></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47B41D1F-8293-7A4C-8ADB-05A13C7073CD}" type="datetimeFigureOut">
              <a:rPr lang="fr-FR" smtClean="0"/>
              <a:pPr/>
              <a:t>20/03/15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EECEFEA-D9B6-6040-96D5-4D3761544C4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7B41D1F-8293-7A4C-8ADB-05A13C7073CD}" type="datetimeFigureOut">
              <a:rPr lang="fr-FR" smtClean="0"/>
              <a:pPr/>
              <a:t>20/03/15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EECEFEA-D9B6-6040-96D5-4D3761544C4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7B41D1F-8293-7A4C-8ADB-05A13C7073CD}" type="datetimeFigureOut">
              <a:rPr lang="fr-FR" smtClean="0"/>
              <a:pPr/>
              <a:t>20/03/15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EECEFEA-D9B6-6040-96D5-4D3761544C45}"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7B41D1F-8293-7A4C-8ADB-05A13C7073CD}" type="datetimeFigureOut">
              <a:rPr lang="fr-FR" smtClean="0"/>
              <a:pPr/>
              <a:t>20/03/15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EECEFEA-D9B6-6040-96D5-4D3761544C45}"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7B41D1F-8293-7A4C-8ADB-05A13C7073CD}" type="datetimeFigureOut">
              <a:rPr lang="fr-FR" smtClean="0"/>
              <a:pPr/>
              <a:t>20/03/15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EECEFEA-D9B6-6040-96D5-4D3761544C4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7B41D1F-8293-7A4C-8ADB-05A13C7073CD}" type="datetimeFigureOut">
              <a:rPr lang="fr-FR" smtClean="0"/>
              <a:pPr/>
              <a:t>20/03/15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EECEFEA-D9B6-6040-96D5-4D3761544C4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7B41D1F-8293-7A4C-8ADB-05A13C7073CD}" type="datetimeFigureOut">
              <a:rPr lang="fr-FR" smtClean="0"/>
              <a:pPr/>
              <a:t>20/03/15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EECEFEA-D9B6-6040-96D5-4D3761544C4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47B41D1F-8293-7A4C-8ADB-05A13C7073CD}" type="datetimeFigureOut">
              <a:rPr lang="fr-FR" smtClean="0"/>
              <a:pPr/>
              <a:t>20/03/15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EECEFEA-D9B6-6040-96D5-4D3761544C4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7B41D1F-8293-7A4C-8ADB-05A13C7073CD}" type="datetimeFigureOut">
              <a:rPr lang="fr-FR" smtClean="0"/>
              <a:pPr/>
              <a:t>20/03/15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EECEFEA-D9B6-6040-96D5-4D3761544C4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7B41D1F-8293-7A4C-8ADB-05A13C7073CD}" type="datetimeFigureOut">
              <a:rPr lang="fr-FR" smtClean="0"/>
              <a:pPr/>
              <a:t>20/03/15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EECEFEA-D9B6-6040-96D5-4D3761544C4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7B41D1F-8293-7A4C-8ADB-05A13C7073CD}" type="datetimeFigureOut">
              <a:rPr lang="fr-FR" smtClean="0"/>
              <a:pPr/>
              <a:t>20/03/15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EECEFEA-D9B6-6040-96D5-4D3761544C4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B41D1F-8293-7A4C-8ADB-05A13C7073CD}" type="datetimeFigureOut">
              <a:rPr lang="fr-FR" smtClean="0"/>
              <a:pPr/>
              <a:t>20/03/15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ECEFEA-D9B6-6040-96D5-4D3761544C4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hyperlink" Target="http://cache.media.eduscol.education.fr/file/lycee/12/5/02_RESS_LYC_HIST_TermS_th2_309125.pdf" TargetMode="External"/></Relationships>
</file>

<file path=ppt/slides/_rels/slide10.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Macintosh%20HD:Users:norbertdubouis:Documents:Norbert%20Pro%20et%20Perso:Exemple%20de%20se%CC%81quence%20en%20classe%20inverse%CC%81e%20en%20TS.docx!OLE_LINK1"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67481"/>
            <a:ext cx="9144000" cy="1953945"/>
          </a:xfrm>
        </p:spPr>
        <p:txBody>
          <a:bodyPr>
            <a:normAutofit fontScale="90000"/>
          </a:bodyPr>
          <a:lstStyle/>
          <a:p>
            <a:r>
              <a:rPr lang="fr-FR" sz="3600" b="1" dirty="0" smtClean="0">
                <a:solidFill>
                  <a:srgbClr val="FF0000"/>
                </a:solidFill>
                <a:latin typeface="Century Gothic"/>
                <a:cs typeface="Century Gothic"/>
              </a:rPr>
              <a:t>« CLASSE INVERSÉE »</a:t>
            </a:r>
            <a:br>
              <a:rPr lang="fr-FR" sz="3600" b="1" dirty="0" smtClean="0">
                <a:solidFill>
                  <a:srgbClr val="FF0000"/>
                </a:solidFill>
                <a:latin typeface="Century Gothic"/>
                <a:cs typeface="Century Gothic"/>
              </a:rPr>
            </a:br>
            <a:r>
              <a:rPr lang="fr-FR" sz="3600" b="1" dirty="0" smtClean="0">
                <a:solidFill>
                  <a:srgbClr val="FF0000"/>
                </a:solidFill>
                <a:latin typeface="Century Gothic"/>
                <a:cs typeface="Century Gothic"/>
              </a:rPr>
              <a:t>UN EXEMPLE DE </a:t>
            </a:r>
            <a:r>
              <a:rPr lang="fr-FR" sz="3600" b="1" dirty="0" smtClean="0">
                <a:solidFill>
                  <a:srgbClr val="FF0000"/>
                </a:solidFill>
                <a:latin typeface="Century Gothic"/>
                <a:cs typeface="Century Gothic"/>
              </a:rPr>
              <a:t>SÉQUENCE </a:t>
            </a:r>
            <a:r>
              <a:rPr lang="fr-FR" sz="3600" b="1" dirty="0" smtClean="0">
                <a:solidFill>
                  <a:srgbClr val="FF0000"/>
                </a:solidFill>
                <a:latin typeface="Century Gothic"/>
                <a:cs typeface="Century Gothic"/>
              </a:rPr>
              <a:t>EN TERMINALE S</a:t>
            </a:r>
            <a:r>
              <a:rPr lang="fr-FR" sz="3600" i="1" u="sng" dirty="0" smtClean="0"/>
              <a:t/>
            </a:r>
            <a:br>
              <a:rPr lang="fr-FR" sz="3600" i="1" u="sng" dirty="0" smtClean="0"/>
            </a:br>
            <a:r>
              <a:rPr lang="fr-FR" sz="3600" i="1" dirty="0" smtClean="0"/>
              <a:t>« Les États-Unis et le monde depuis 1945 »</a:t>
            </a:r>
            <a:r>
              <a:rPr lang="fr-FR" sz="2000" i="1" dirty="0" smtClean="0"/>
              <a:t/>
            </a:r>
            <a:br>
              <a:rPr lang="fr-FR" sz="2000" i="1" dirty="0" smtClean="0"/>
            </a:br>
            <a:r>
              <a:rPr lang="fr-FR" sz="1778" i="1" dirty="0" smtClean="0"/>
              <a:t/>
            </a:r>
            <a:br>
              <a:rPr lang="fr-FR" sz="1778" i="1" dirty="0" smtClean="0"/>
            </a:br>
            <a:r>
              <a:rPr lang="fr-FR" sz="1778" dirty="0" smtClean="0"/>
              <a:t>Norbert Dubouis</a:t>
            </a:r>
            <a:br>
              <a:rPr lang="fr-FR" sz="1778" dirty="0" smtClean="0"/>
            </a:br>
            <a:r>
              <a:rPr lang="fr-FR" sz="1778" dirty="0" smtClean="0"/>
              <a:t>professeur au lycée Louis Pasteur de Neuilly-sur-Seine</a:t>
            </a:r>
            <a:endParaRPr lang="fr-FR" sz="1778" i="1" dirty="0"/>
          </a:p>
        </p:txBody>
      </p:sp>
      <p:sp>
        <p:nvSpPr>
          <p:cNvPr id="5" name="ZoneTexte 4"/>
          <p:cNvSpPr txBox="1"/>
          <p:nvPr/>
        </p:nvSpPr>
        <p:spPr>
          <a:xfrm>
            <a:off x="3449068" y="2706906"/>
            <a:ext cx="2381157" cy="584776"/>
          </a:xfrm>
          <a:prstGeom prst="rect">
            <a:avLst/>
          </a:prstGeom>
          <a:noFill/>
        </p:spPr>
        <p:txBody>
          <a:bodyPr wrap="square" rtlCol="0">
            <a:spAutoFit/>
          </a:bodyPr>
          <a:lstStyle/>
          <a:p>
            <a:pPr algn="ctr"/>
            <a:r>
              <a:rPr lang="fr-FR" sz="3200" i="1" dirty="0" smtClean="0">
                <a:solidFill>
                  <a:srgbClr val="FF0000"/>
                </a:solidFill>
                <a:latin typeface="Constantia"/>
                <a:cs typeface="Constantia"/>
              </a:rPr>
              <a:t>Programme</a:t>
            </a:r>
            <a:endParaRPr lang="fr-FR" sz="3200" i="1" dirty="0">
              <a:solidFill>
                <a:srgbClr val="FF0000"/>
              </a:solidFill>
              <a:latin typeface="Constantia"/>
              <a:cs typeface="Constantia"/>
            </a:endParaRPr>
          </a:p>
        </p:txBody>
      </p:sp>
      <p:pic>
        <p:nvPicPr>
          <p:cNvPr id="6" name="Image 5" descr="Capture d’écran 2015-03-18 à 21.45.44.png"/>
          <p:cNvPicPr>
            <a:picLocks noChangeAspect="1"/>
          </p:cNvPicPr>
          <p:nvPr/>
        </p:nvPicPr>
        <p:blipFill>
          <a:blip r:embed="rId2"/>
          <a:stretch>
            <a:fillRect/>
          </a:stretch>
        </p:blipFill>
        <p:spPr>
          <a:xfrm>
            <a:off x="0" y="3354075"/>
            <a:ext cx="9144000" cy="1546225"/>
          </a:xfrm>
          <a:prstGeom prst="rect">
            <a:avLst/>
          </a:prstGeom>
          <a:ln w="25400">
            <a:solidFill>
              <a:srgbClr val="FF0000"/>
            </a:solidFill>
          </a:ln>
        </p:spPr>
      </p:pic>
      <p:sp>
        <p:nvSpPr>
          <p:cNvPr id="7" name="Ellipse 6"/>
          <p:cNvSpPr/>
          <p:nvPr/>
        </p:nvSpPr>
        <p:spPr>
          <a:xfrm>
            <a:off x="0" y="3975669"/>
            <a:ext cx="7403231" cy="303037"/>
          </a:xfrm>
          <a:prstGeom prst="ellipse">
            <a:avLst/>
          </a:prstGeom>
          <a:solidFill>
            <a:srgbClr val="FF0000">
              <a:alpha val="12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ZoneTexte 8"/>
          <p:cNvSpPr txBox="1"/>
          <p:nvPr/>
        </p:nvSpPr>
        <p:spPr>
          <a:xfrm>
            <a:off x="0" y="5219826"/>
            <a:ext cx="9144000" cy="1415772"/>
          </a:xfrm>
          <a:prstGeom prst="rect">
            <a:avLst/>
          </a:prstGeom>
          <a:noFill/>
        </p:spPr>
        <p:txBody>
          <a:bodyPr wrap="square" rtlCol="0">
            <a:spAutoFit/>
          </a:bodyPr>
          <a:lstStyle/>
          <a:p>
            <a:pPr algn="ctr"/>
            <a:r>
              <a:rPr lang="fr-FR" sz="3200" i="1" dirty="0" smtClean="0">
                <a:solidFill>
                  <a:srgbClr val="FF0000"/>
                </a:solidFill>
                <a:latin typeface="Constantia"/>
                <a:cs typeface="Constantia"/>
              </a:rPr>
              <a:t>Ressource </a:t>
            </a:r>
            <a:r>
              <a:rPr lang="fr-FR" sz="3200" i="1" dirty="0" err="1" smtClean="0">
                <a:solidFill>
                  <a:srgbClr val="FF0000"/>
                </a:solidFill>
                <a:latin typeface="Constantia"/>
                <a:cs typeface="Constantia"/>
              </a:rPr>
              <a:t>Eduscol</a:t>
            </a:r>
            <a:endParaRPr lang="fr-FR" sz="3200" i="1" dirty="0" smtClean="0">
              <a:solidFill>
                <a:srgbClr val="FF0000"/>
              </a:solidFill>
              <a:latin typeface="Constantia"/>
              <a:cs typeface="Constantia"/>
            </a:endParaRPr>
          </a:p>
          <a:p>
            <a:pPr>
              <a:buFontTx/>
              <a:buChar char="-"/>
            </a:pPr>
            <a:endParaRPr lang="fr-FR" dirty="0" smtClean="0">
              <a:solidFill>
                <a:srgbClr val="FF0000"/>
              </a:solidFill>
            </a:endParaRPr>
          </a:p>
          <a:p>
            <a:pPr algn="ctr"/>
            <a:r>
              <a:rPr lang="fr-FR" dirty="0" smtClean="0">
                <a:solidFill>
                  <a:srgbClr val="0000FF"/>
                </a:solidFill>
                <a:hlinkClick r:id="rId3"/>
              </a:rPr>
              <a:t>http://cache.media.eduscol.education.fr/file/lycee/12/5/02_RESS_LYC_HIST_TermS_th2_309125.pdf</a:t>
            </a:r>
            <a:endParaRPr lang="fr-FR"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9" grpId="0"/>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63016"/>
          </a:xfrm>
        </p:spPr>
        <p:txBody>
          <a:bodyPr>
            <a:normAutofit fontScale="90000"/>
          </a:bodyPr>
          <a:lstStyle/>
          <a:p>
            <a:r>
              <a:rPr lang="fr-FR" sz="2667" b="1" i="1" dirty="0" smtClean="0">
                <a:solidFill>
                  <a:srgbClr val="FF0000"/>
                </a:solidFill>
              </a:rPr>
              <a:t>SEANCE 4</a:t>
            </a:r>
            <a:r>
              <a:rPr lang="fr-FR" sz="2400" b="1" i="1" dirty="0" smtClean="0">
                <a:solidFill>
                  <a:srgbClr val="FF0000"/>
                </a:solidFill>
              </a:rPr>
              <a:t/>
            </a:r>
            <a:br>
              <a:rPr lang="fr-FR" sz="2400" b="1" i="1" dirty="0" smtClean="0">
                <a:solidFill>
                  <a:srgbClr val="FF0000"/>
                </a:solidFill>
              </a:rPr>
            </a:br>
            <a:r>
              <a:rPr lang="fr-FR" sz="2667" b="1" dirty="0" smtClean="0">
                <a:solidFill>
                  <a:srgbClr val="FF0000"/>
                </a:solidFill>
              </a:rPr>
              <a:t>ÉTUDE DE DEUX DOCUMENTS D’HISTOIRE</a:t>
            </a:r>
            <a:r>
              <a:rPr lang="fr-FR" sz="2400" dirty="0" smtClean="0">
                <a:solidFill>
                  <a:srgbClr val="FF0000"/>
                </a:solidFill>
              </a:rPr>
              <a:t/>
            </a:r>
            <a:br>
              <a:rPr lang="fr-FR" sz="2400" dirty="0" smtClean="0">
                <a:solidFill>
                  <a:srgbClr val="FF0000"/>
                </a:solidFill>
              </a:rPr>
            </a:br>
            <a:r>
              <a:rPr lang="fr-FR" sz="2400" i="1" dirty="0" smtClean="0">
                <a:solidFill>
                  <a:srgbClr val="FF0000"/>
                </a:solidFill>
              </a:rPr>
              <a:t>Les interventions militaires américaines en Irak de 1991 et 2003</a:t>
            </a:r>
            <a:endParaRPr lang="fr-FR" sz="2400" i="1" dirty="0">
              <a:solidFill>
                <a:srgbClr val="FF0000"/>
              </a:solidFill>
            </a:endParaRPr>
          </a:p>
        </p:txBody>
      </p:sp>
      <p:graphicFrame>
        <p:nvGraphicFramePr>
          <p:cNvPr id="21506" name="Object 2"/>
          <p:cNvGraphicFramePr>
            <a:graphicFrameLocks noChangeAspect="1"/>
          </p:cNvGraphicFramePr>
          <p:nvPr/>
        </p:nvGraphicFramePr>
        <p:xfrm>
          <a:off x="820030" y="1952901"/>
          <a:ext cx="7594823" cy="2739821"/>
        </p:xfrm>
        <a:graphic>
          <a:graphicData uri="http://schemas.openxmlformats.org/presentationml/2006/ole">
            <p:oleObj spid="_x0000_s21506" name="Document" r:id="rId3" imgW="6121400" imgH="1155700" progId="Word.Document.12">
              <p:link updateAutomatic="1"/>
            </p:oleObj>
          </a:graphicData>
        </a:graphic>
      </p:graphicFrame>
      <p:sp>
        <p:nvSpPr>
          <p:cNvPr id="5" name="ZoneTexte 4"/>
          <p:cNvSpPr txBox="1"/>
          <p:nvPr/>
        </p:nvSpPr>
        <p:spPr>
          <a:xfrm>
            <a:off x="1088489" y="1214237"/>
            <a:ext cx="6963534" cy="738664"/>
          </a:xfrm>
          <a:prstGeom prst="rect">
            <a:avLst/>
          </a:prstGeom>
          <a:noFill/>
        </p:spPr>
        <p:txBody>
          <a:bodyPr wrap="square" rtlCol="0">
            <a:spAutoFit/>
          </a:bodyPr>
          <a:lstStyle/>
          <a:p>
            <a:pPr marL="457200" indent="-457200" algn="ctr"/>
            <a:r>
              <a:rPr lang="fr-FR" sz="2400" b="1" dirty="0" smtClean="0"/>
              <a:t>1. TRAVAIL D’ANALYSE (45 mn)</a:t>
            </a:r>
          </a:p>
          <a:p>
            <a:pPr marL="457200" indent="-457200" algn="ctr"/>
            <a:r>
              <a:rPr lang="fr-FR" b="1" i="1" dirty="0" smtClean="0"/>
              <a:t>Au tableau, en collaboration, avec les notes de cours en appui :</a:t>
            </a:r>
            <a:endParaRPr lang="fr-FR" b="1" i="1" dirty="0"/>
          </a:p>
        </p:txBody>
      </p:sp>
      <p:sp>
        <p:nvSpPr>
          <p:cNvPr id="6" name="ZoneTexte 5"/>
          <p:cNvSpPr txBox="1"/>
          <p:nvPr/>
        </p:nvSpPr>
        <p:spPr>
          <a:xfrm>
            <a:off x="2149067" y="5743402"/>
            <a:ext cx="4884242" cy="830997"/>
          </a:xfrm>
          <a:prstGeom prst="rect">
            <a:avLst/>
          </a:prstGeom>
          <a:noFill/>
        </p:spPr>
        <p:txBody>
          <a:bodyPr wrap="square" rtlCol="0">
            <a:spAutoFit/>
          </a:bodyPr>
          <a:lstStyle/>
          <a:p>
            <a:pPr algn="ctr"/>
            <a:r>
              <a:rPr lang="fr-FR" sz="2400" b="1" i="1" dirty="0" smtClean="0">
                <a:solidFill>
                  <a:srgbClr val="FF0000"/>
                </a:solidFill>
              </a:rPr>
              <a:t>ÉVALUATION FACULTATIVE :</a:t>
            </a:r>
            <a:r>
              <a:rPr lang="fr-FR" sz="2400" i="1" dirty="0" smtClean="0">
                <a:solidFill>
                  <a:srgbClr val="FF0000"/>
                </a:solidFill>
              </a:rPr>
              <a:t> </a:t>
            </a:r>
          </a:p>
          <a:p>
            <a:pPr algn="ctr"/>
            <a:r>
              <a:rPr lang="fr-FR" sz="2400" i="1" dirty="0" smtClean="0">
                <a:solidFill>
                  <a:srgbClr val="FF0000"/>
                </a:solidFill>
              </a:rPr>
              <a:t>ÉTUDE RÉDIGÉE À LA MAISON</a:t>
            </a:r>
            <a:endParaRPr lang="fr-FR" sz="2400" i="1" dirty="0">
              <a:solidFill>
                <a:srgbClr val="FF0000"/>
              </a:solidFill>
            </a:endParaRPr>
          </a:p>
        </p:txBody>
      </p:sp>
      <p:sp>
        <p:nvSpPr>
          <p:cNvPr id="7" name="ZoneTexte 6"/>
          <p:cNvSpPr txBox="1"/>
          <p:nvPr/>
        </p:nvSpPr>
        <p:spPr>
          <a:xfrm>
            <a:off x="457200" y="4450740"/>
            <a:ext cx="8229599" cy="1015663"/>
          </a:xfrm>
          <a:prstGeom prst="rect">
            <a:avLst/>
          </a:prstGeom>
          <a:noFill/>
        </p:spPr>
        <p:txBody>
          <a:bodyPr wrap="square" rtlCol="0">
            <a:spAutoFit/>
          </a:bodyPr>
          <a:lstStyle/>
          <a:p>
            <a:pPr algn="ctr"/>
            <a:r>
              <a:rPr lang="fr-FR" sz="2400" b="1" dirty="0" smtClean="0"/>
              <a:t>2. PROPOSITIONS DE PLAN (10 mn)</a:t>
            </a:r>
          </a:p>
          <a:p>
            <a:pPr algn="ctr"/>
            <a:r>
              <a:rPr lang="fr-FR" b="1" i="1" dirty="0" smtClean="0"/>
              <a:t>Deux plans ont émané des élèves : l’un traitant successivement des deux documents ; l’autre traitant d’abord des éléments de continuité, puis de discontinuité</a:t>
            </a:r>
            <a:endParaRPr lang="fr-FR" b="1" i="1" dirty="0"/>
          </a:p>
        </p:txBody>
      </p:sp>
      <p:cxnSp>
        <p:nvCxnSpPr>
          <p:cNvPr id="10" name="Connecteur droit 9"/>
          <p:cNvCxnSpPr/>
          <p:nvPr/>
        </p:nvCxnSpPr>
        <p:spPr>
          <a:xfrm>
            <a:off x="0" y="1214237"/>
            <a:ext cx="9144000" cy="1588"/>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Connecteur droit 10"/>
          <p:cNvCxnSpPr/>
          <p:nvPr/>
        </p:nvCxnSpPr>
        <p:spPr>
          <a:xfrm>
            <a:off x="0" y="5743402"/>
            <a:ext cx="9144000" cy="1588"/>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1" y="117694"/>
            <a:ext cx="4451661" cy="6740306"/>
          </a:xfrm>
        </p:spPr>
        <p:txBody>
          <a:bodyPr>
            <a:noAutofit/>
          </a:bodyPr>
          <a:lstStyle/>
          <a:p>
            <a:pPr algn="just"/>
            <a:r>
              <a:rPr lang="fr-FR" sz="1200" b="1" i="1" dirty="0"/>
              <a:t>Document n°1</a:t>
            </a:r>
            <a:r>
              <a:rPr lang="fr-FR" sz="1200" b="1" i="1" dirty="0" smtClean="0"/>
              <a:t>.</a:t>
            </a:r>
            <a:r>
              <a:rPr lang="fr-FR" sz="1200" dirty="0" smtClean="0"/>
              <a:t/>
            </a:r>
            <a:br>
              <a:rPr lang="fr-FR" sz="1200" dirty="0" smtClean="0"/>
            </a:br>
            <a:r>
              <a:rPr lang="fr-FR" sz="1200" dirty="0" smtClean="0"/>
              <a:t/>
            </a:r>
            <a:br>
              <a:rPr lang="fr-FR" sz="1200" dirty="0" smtClean="0"/>
            </a:br>
            <a:r>
              <a:rPr lang="fr-FR" sz="1200" dirty="0"/>
              <a:t>	</a:t>
            </a:r>
            <a:r>
              <a:rPr lang="fr-FR" sz="1200" dirty="0" smtClean="0"/>
              <a:t> « </a:t>
            </a:r>
            <a:r>
              <a:rPr lang="fr-FR" sz="1200" dirty="0"/>
              <a:t>La guerre du Golfe ne visait pas uniquement à contrecarrer l’agression irakienne et à libérer le Koweït : elle avait également de vastes implications pour le monde naissant de l’après-guerre froide (…). Le type de recours à la force que nous choisirions devait pouvoir tenir lieu de modèle international. Le principe selon lequel l’agression ne saurait payer devait d’abord être affirmé une fois pour toutes. (…) Et il nous était apparu, de surcroît, que les Etats-Unis ne devaient pas agir seuls, une approche multilatérale nous semblant préférable à toute autre démarche.</a:t>
            </a:r>
            <a:br>
              <a:rPr lang="fr-FR" sz="1200" dirty="0"/>
            </a:br>
            <a:r>
              <a:rPr lang="fr-FR" sz="1200" dirty="0"/>
              <a:t>Cette indispensable internationalisation de la réaction à l’Irak nous conduisit immédiatement à en appeler aux Nations Unies qui pouvaient seules mobiliser l’opinion mondiale derrière les principes que nous souhaitions instituer en conférant le sceau de la légitimité à nos efforts. (…) Mais nous n’étions pas certains pour autant que le Conseil de sécurité déciderait de résister énergiquement à cette agression et nous ne voulions pas non plus que l’organisation et la conduite d la guerre nous échappent : s’il était important pour nous de marcher la main dans la main avec le reste du monde, il importait encore plus à nos yeux d’avoir la haute main sur tout ce qui viendrait à se passer (…).</a:t>
            </a:r>
            <a:br>
              <a:rPr lang="fr-FR" sz="1200" dirty="0"/>
            </a:br>
            <a:r>
              <a:rPr lang="fr-FR" sz="1200" dirty="0"/>
              <a:t>Mais cette guerre n’eut pas seulement un impact sur les relations internationales en cela qu’elle permit pour la première fois aux Nations unies de jouer un rôle diplomatique extrêmement actif. Non seulement les Etats-Unis reconnurent à l’occasion de ce conflit qu’une responsabilité particulière leur incombait chaque fois que des défis internationaux devaient être relevés, mais leur aspiration au leadership mondial fut largement entérinée par les autres nations : la crédibilité et l’influence politique de notre pays en furent considérablement accrues (…). Nous avons géré cette crise presque seuls et notre réputation militaire grandit elle aussi. »</a:t>
            </a:r>
            <a:br>
              <a:rPr lang="fr-FR" sz="1200" dirty="0"/>
            </a:br>
            <a:r>
              <a:rPr lang="fr-FR" sz="1200" cap="small" dirty="0"/>
              <a:t> </a:t>
            </a:r>
            <a:r>
              <a:rPr lang="fr-FR" sz="1200" dirty="0"/>
              <a:t/>
            </a:r>
            <a:br>
              <a:rPr lang="fr-FR" sz="1200" dirty="0"/>
            </a:br>
            <a:r>
              <a:rPr lang="fr-FR" sz="1200" b="1" cap="small" dirty="0"/>
              <a:t>Bush (G</a:t>
            </a:r>
            <a:r>
              <a:rPr lang="fr-FR" sz="1200" b="1" dirty="0"/>
              <a:t>eorge), </a:t>
            </a:r>
            <a:r>
              <a:rPr lang="fr-FR" sz="1200" b="1" cap="small" dirty="0" err="1"/>
              <a:t>scowcroft</a:t>
            </a:r>
            <a:r>
              <a:rPr lang="fr-FR" sz="1200" b="1" cap="small" dirty="0"/>
              <a:t> (</a:t>
            </a:r>
            <a:r>
              <a:rPr lang="fr-FR" sz="1200" b="1" cap="small" dirty="0" err="1"/>
              <a:t>b</a:t>
            </a:r>
            <a:r>
              <a:rPr lang="fr-FR" sz="1200" b="1" dirty="0" err="1"/>
              <a:t>rent</a:t>
            </a:r>
            <a:r>
              <a:rPr lang="fr-FR" sz="1200" b="1" dirty="0"/>
              <a:t>),</a:t>
            </a:r>
            <a:r>
              <a:rPr lang="fr-FR" sz="1200" b="1" dirty="0" smtClean="0"/>
              <a:t/>
            </a:r>
            <a:br>
              <a:rPr lang="fr-FR" sz="1200" b="1" dirty="0" smtClean="0"/>
            </a:br>
            <a:r>
              <a:rPr lang="fr-FR" sz="1200" b="1" i="1" dirty="0"/>
              <a:t>À</a:t>
            </a:r>
            <a:r>
              <a:rPr lang="fr-FR" sz="1200" b="1" i="1" dirty="0" smtClean="0"/>
              <a:t> </a:t>
            </a:r>
            <a:r>
              <a:rPr lang="fr-FR" sz="1200" b="1" i="1" dirty="0"/>
              <a:t>la Maison-Blanche : quatre ans pour changer le monde</a:t>
            </a:r>
            <a:r>
              <a:rPr lang="fr-FR" sz="1200" b="1" dirty="0"/>
              <a:t>,</a:t>
            </a:r>
            <a:r>
              <a:rPr lang="fr-FR" sz="1200" b="1" dirty="0" smtClean="0"/>
              <a:t/>
            </a:r>
            <a:br>
              <a:rPr lang="fr-FR" sz="1200" b="1" dirty="0" smtClean="0"/>
            </a:br>
            <a:r>
              <a:rPr lang="fr-FR" sz="1200" b="1" dirty="0" smtClean="0"/>
              <a:t>Paris</a:t>
            </a:r>
            <a:r>
              <a:rPr lang="fr-FR" sz="1200" b="1" dirty="0"/>
              <a:t>, Odile Jacob, 1999.</a:t>
            </a:r>
            <a:r>
              <a:rPr lang="fr-FR" sz="1200" dirty="0"/>
              <a:t/>
            </a:r>
            <a:br>
              <a:rPr lang="fr-FR" sz="1200" dirty="0"/>
            </a:br>
            <a:r>
              <a:rPr lang="fr-FR" sz="1200" dirty="0"/>
              <a:t> </a:t>
            </a:r>
            <a:br>
              <a:rPr lang="fr-FR" sz="1200" dirty="0"/>
            </a:br>
            <a:endParaRPr lang="fr-FR" sz="1200" dirty="0"/>
          </a:p>
        </p:txBody>
      </p:sp>
      <p:sp>
        <p:nvSpPr>
          <p:cNvPr id="6" name="Titre 1"/>
          <p:cNvSpPr txBox="1">
            <a:spLocks/>
          </p:cNvSpPr>
          <p:nvPr/>
        </p:nvSpPr>
        <p:spPr>
          <a:xfrm>
            <a:off x="4604062" y="152400"/>
            <a:ext cx="4451661" cy="6858000"/>
          </a:xfrm>
          <a:prstGeom prst="rect">
            <a:avLst/>
          </a:prstGeom>
        </p:spPr>
        <p:txBody>
          <a:bodyPr vert="horz" lIns="91440" tIns="45720" rIns="91440" bIns="45720" rtlCol="0" anchor="ctr">
            <a:noAutofit/>
          </a:bodyPr>
          <a:lstStyle/>
          <a:p>
            <a:pPr marL="0" marR="0" lvl="0" indent="0" algn="just" defTabSz="457200" rtl="0" eaLnBrk="1" fontAlgn="auto" latinLnBrk="0" hangingPunct="1">
              <a:lnSpc>
                <a:spcPct val="100000"/>
              </a:lnSpc>
              <a:spcBef>
                <a:spcPct val="0"/>
              </a:spcBef>
              <a:spcAft>
                <a:spcPts val="0"/>
              </a:spcAft>
              <a:buClrTx/>
              <a:buSzTx/>
              <a:buFontTx/>
              <a:buNone/>
              <a:tabLst/>
              <a:defRPr/>
            </a:pPr>
            <a:endParaRPr kumimoji="0" lang="fr-FR" sz="12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8" name="ZoneTexte 7"/>
          <p:cNvSpPr txBox="1"/>
          <p:nvPr/>
        </p:nvSpPr>
        <p:spPr>
          <a:xfrm>
            <a:off x="4451662" y="1"/>
            <a:ext cx="4692339" cy="6740305"/>
          </a:xfrm>
          <a:prstGeom prst="rect">
            <a:avLst/>
          </a:prstGeom>
          <a:noFill/>
        </p:spPr>
        <p:txBody>
          <a:bodyPr wrap="square" rtlCol="0">
            <a:spAutoFit/>
          </a:bodyPr>
          <a:lstStyle/>
          <a:p>
            <a:r>
              <a:rPr lang="fr-FR" sz="1200" b="1" i="1" dirty="0" smtClean="0"/>
              <a:t>Document n° 2.</a:t>
            </a:r>
          </a:p>
          <a:p>
            <a:endParaRPr lang="fr-FR" sz="1200" b="1" i="1" dirty="0" smtClean="0"/>
          </a:p>
          <a:p>
            <a:pPr algn="just"/>
            <a:r>
              <a:rPr lang="fr-FR" sz="1200" dirty="0" smtClean="0"/>
              <a:t>«</a:t>
            </a:r>
            <a:r>
              <a:rPr lang="fr-FR" sz="1200" dirty="0"/>
              <a:t> Année après année, Saddam Hussein a pris des mesures extraordinaires, a dépensé des sommes énormes et a pris de grands risques afin de fabriquer et de conserver des armes de destruction massive - mais pourquoi ? Il n’y a qu’une explication possible : le seul usage qu’il peut faire de ces armes est la domination, l’intimidation ou l’attaque. Avec des armes nucléaires ou un arsenal complet d’armes chimiques et biologiques, Saddam Hussein pourrait renouer avec ses ambitions de conquête du Moyen-Orient, et causer des ravages dans la région. Et ce Congrès et le peuple américain doivent prendre conscience d’une autre menace. Des preuves émanant de nos services du renseignement, des communications secrètes et des déclarations de personnes actuellement en détention révèlent que Saddam Hussein aide et protège des terroristes, notamment des membres d’Al-Qaïda. Secrètement, et sans laisser de traces, il pourrait fournir l’une de ces armes aux terroristes, ou les aider à en fabriquer eux-mêmes.</a:t>
            </a:r>
          </a:p>
          <a:p>
            <a:pPr algn="just"/>
            <a:r>
              <a:rPr lang="fr-FR" sz="1200" dirty="0"/>
              <a:t>Avant le 11 septembre 2001, nombreux étaient ceux qui pensaient que l’on pouvait endiguer Saddam Hussein. Mais les agents chimiques, les virus mortels et les insaisissables réseaux terroristes ne sont pas faciles à contenir. Imaginez ces 19 pirates de l’air avec d’autres armes et d’autres plans - armés, cette fois, par Saddam Hussein. […]</a:t>
            </a:r>
          </a:p>
          <a:p>
            <a:pPr algn="just"/>
            <a:r>
              <a:rPr lang="fr-FR" sz="1200" dirty="0"/>
              <a:t>Le monde a attendu 12 ans que l’Irak désarme. Les États-Unis n’accepteront pas qu’un danger sérieux et croissant pèse sur leur peuple, sur leurs amis et sur leurs alliés. Les États-Unis demanderont au Conseil de sécurité des Nations unies de se réunir le 5 février pour examiner la façon dont l’Irak continue de défier le monde. Le secrétaire d’État, M. Colin Powell, présentera des informations et des éléments provenant du renseignement sur les programmes illégaux d’armement de l’Irak, ses tentatives en vue de cacher ces armes aux inspecteurs, et ses liens avec des groupes terroristes. Nous sommes disposés à consulter, mais que personne ne s’y trompe : si Saddam Hussein ne désarme pas totalement, pour la sécurité de notre peuple et pour la paix du monde, nous conduirons une coalition pour le désarmer. »</a:t>
            </a:r>
          </a:p>
          <a:p>
            <a:pPr algn="just"/>
            <a:r>
              <a:rPr lang="fr-FR" sz="1200" dirty="0"/>
              <a:t> </a:t>
            </a:r>
          </a:p>
          <a:p>
            <a:r>
              <a:rPr lang="fr-FR" sz="1200" b="1" dirty="0"/>
              <a:t>Discours de George W. Bush sur l’état de l’Union, 28 janvier 2003.</a:t>
            </a:r>
            <a:r>
              <a:rPr lang="fr-FR" sz="1200" dirty="0" smtClean="0"/>
              <a:t> </a:t>
            </a:r>
            <a:endParaRPr lang="fr-FR" sz="1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ZoneTexte 6"/>
          <p:cNvSpPr txBox="1"/>
          <p:nvPr/>
        </p:nvSpPr>
        <p:spPr>
          <a:xfrm>
            <a:off x="0" y="0"/>
            <a:ext cx="9144000" cy="6858000"/>
          </a:xfrm>
          <a:prstGeom prst="rect">
            <a:avLst/>
          </a:prstGeom>
          <a:noFill/>
        </p:spPr>
        <p:txBody>
          <a:bodyPr wrap="square" rtlCol="0">
            <a:spAutoFit/>
          </a:bodyPr>
          <a:lstStyle/>
          <a:p>
            <a:pPr algn="ctr"/>
            <a:r>
              <a:rPr lang="fr-FR" sz="2800" b="1" cap="all" dirty="0" smtClean="0">
                <a:solidFill>
                  <a:srgbClr val="FF0000"/>
                </a:solidFill>
              </a:rPr>
              <a:t>Séquençage du chapitre</a:t>
            </a:r>
          </a:p>
          <a:p>
            <a:endParaRPr lang="fr-FR" i="1" dirty="0" smtClean="0"/>
          </a:p>
          <a:p>
            <a:endParaRPr lang="fr-FR" i="1" dirty="0" smtClean="0"/>
          </a:p>
          <a:p>
            <a:pPr algn="ctr"/>
            <a:r>
              <a:rPr lang="fr-FR" b="1" dirty="0" smtClean="0">
                <a:solidFill>
                  <a:srgbClr val="FF0000"/>
                </a:solidFill>
              </a:rPr>
              <a:t>Séance 1</a:t>
            </a:r>
          </a:p>
          <a:p>
            <a:pPr algn="ctr"/>
            <a:r>
              <a:rPr lang="fr-FR" dirty="0" smtClean="0">
                <a:solidFill>
                  <a:srgbClr val="FF0000"/>
                </a:solidFill>
              </a:rPr>
              <a:t>Introduction : </a:t>
            </a:r>
            <a:r>
              <a:rPr lang="fr-FR" i="1" dirty="0" err="1" smtClean="0"/>
              <a:t>Contextualisation</a:t>
            </a:r>
            <a:r>
              <a:rPr lang="fr-FR" i="1" dirty="0" smtClean="0"/>
              <a:t>, présentation du plan, des notions et de la démarche</a:t>
            </a:r>
          </a:p>
          <a:p>
            <a:endParaRPr lang="fr-FR" i="1" dirty="0" smtClean="0"/>
          </a:p>
          <a:p>
            <a:endParaRPr lang="fr-FR" i="1" dirty="0" smtClean="0"/>
          </a:p>
          <a:p>
            <a:pPr algn="ctr"/>
            <a:r>
              <a:rPr lang="fr-FR" b="1" dirty="0" smtClean="0">
                <a:solidFill>
                  <a:srgbClr val="FF0000"/>
                </a:solidFill>
              </a:rPr>
              <a:t>VACANCES ou DÉLAI D’UNE SEMAINE</a:t>
            </a:r>
          </a:p>
          <a:p>
            <a:pPr algn="ctr"/>
            <a:r>
              <a:rPr lang="fr-FR" i="1" dirty="0" smtClean="0"/>
              <a:t>Lecture en ligne du cours, avec renvois illustratifs aux documents du manuel</a:t>
            </a:r>
          </a:p>
          <a:p>
            <a:endParaRPr lang="fr-FR" i="1" dirty="0" smtClean="0"/>
          </a:p>
          <a:p>
            <a:endParaRPr lang="fr-FR" i="1" dirty="0" smtClean="0"/>
          </a:p>
          <a:p>
            <a:pPr algn="ctr"/>
            <a:r>
              <a:rPr lang="fr-FR" b="1" dirty="0" smtClean="0">
                <a:solidFill>
                  <a:srgbClr val="FF0000"/>
                </a:solidFill>
              </a:rPr>
              <a:t>Séances 2 et 3</a:t>
            </a:r>
          </a:p>
          <a:p>
            <a:pPr algn="ctr">
              <a:buFontTx/>
              <a:buChar char="-"/>
            </a:pPr>
            <a:r>
              <a:rPr lang="fr-FR" i="1" dirty="0" smtClean="0"/>
              <a:t> Échange de 30 mn sur le cours en ligne (questions/réponses)</a:t>
            </a:r>
          </a:p>
          <a:p>
            <a:pPr algn="ctr"/>
            <a:r>
              <a:rPr lang="fr-FR" i="1" dirty="0" smtClean="0"/>
              <a:t>- Travail d’ 1h 30 sur la guerre du Vietnam (dossier documentaire)</a:t>
            </a:r>
          </a:p>
          <a:p>
            <a:endParaRPr lang="fr-FR" i="1" dirty="0" smtClean="0"/>
          </a:p>
          <a:p>
            <a:pPr algn="ctr"/>
            <a:r>
              <a:rPr lang="fr-FR" b="1" dirty="0" smtClean="0">
                <a:solidFill>
                  <a:srgbClr val="FF0000"/>
                </a:solidFill>
              </a:rPr>
              <a:t>Séance 4</a:t>
            </a:r>
          </a:p>
          <a:p>
            <a:pPr algn="ctr">
              <a:buFontTx/>
              <a:buChar char="-"/>
            </a:pPr>
            <a:r>
              <a:rPr lang="fr-FR" i="1" dirty="0" smtClean="0"/>
              <a:t> Travail sur les interventions militaires américaines en Irak de 1991 et 2003 </a:t>
            </a:r>
          </a:p>
          <a:p>
            <a:pPr algn="ctr"/>
            <a:r>
              <a:rPr lang="fr-FR" i="1" dirty="0" smtClean="0"/>
              <a:t>(étude collective de deux documents)</a:t>
            </a:r>
          </a:p>
          <a:p>
            <a:endParaRPr lang="fr-FR" i="1" dirty="0" smtClean="0"/>
          </a:p>
          <a:p>
            <a:endParaRPr lang="fr-FR" i="1" dirty="0" smtClean="0"/>
          </a:p>
          <a:p>
            <a:pPr algn="ctr"/>
            <a:r>
              <a:rPr lang="fr-FR" b="1" dirty="0" smtClean="0">
                <a:solidFill>
                  <a:srgbClr val="FF0000"/>
                </a:solidFill>
              </a:rPr>
              <a:t>ÉVALUATION</a:t>
            </a:r>
          </a:p>
          <a:p>
            <a:pPr algn="ctr"/>
            <a:r>
              <a:rPr lang="fr-FR" dirty="0" smtClean="0">
                <a:solidFill>
                  <a:srgbClr val="FF0000"/>
                </a:solidFill>
              </a:rPr>
              <a:t>Facultative : </a:t>
            </a:r>
            <a:r>
              <a:rPr lang="fr-FR" dirty="0" smtClean="0"/>
              <a:t>forme rédigée de l’étude de documents menée en classe</a:t>
            </a:r>
          </a:p>
          <a:p>
            <a:pPr algn="ctr"/>
            <a:r>
              <a:rPr lang="fr-FR" dirty="0" smtClean="0">
                <a:solidFill>
                  <a:srgbClr val="FF0000"/>
                </a:solidFill>
              </a:rPr>
              <a:t>Obligatoire :</a:t>
            </a:r>
            <a:r>
              <a:rPr lang="fr-FR" dirty="0" smtClean="0"/>
              <a:t> composition au choix sur la puissance (États-Unis ou Chine)</a:t>
            </a:r>
            <a:endParaRPr lang="fr-FR" dirty="0">
              <a:solidFill>
                <a:srgbClr val="FF0000"/>
              </a:solidFill>
            </a:endParaRPr>
          </a:p>
        </p:txBody>
      </p:sp>
      <p:sp>
        <p:nvSpPr>
          <p:cNvPr id="8" name="Rectangle 7"/>
          <p:cNvSpPr/>
          <p:nvPr/>
        </p:nvSpPr>
        <p:spPr>
          <a:xfrm>
            <a:off x="0" y="2095859"/>
            <a:ext cx="9144000" cy="614097"/>
          </a:xfrm>
          <a:prstGeom prst="rect">
            <a:avLst/>
          </a:prstGeom>
          <a:solidFill>
            <a:srgbClr val="FF0000">
              <a:alpha val="15000"/>
            </a:srgbClr>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0" name="Connecteur droit 9"/>
          <p:cNvCxnSpPr/>
          <p:nvPr/>
        </p:nvCxnSpPr>
        <p:spPr>
          <a:xfrm>
            <a:off x="0" y="5498961"/>
            <a:ext cx="9144000" cy="1588"/>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ZoneTexte 5"/>
          <p:cNvSpPr txBox="1"/>
          <p:nvPr/>
        </p:nvSpPr>
        <p:spPr>
          <a:xfrm>
            <a:off x="293055" y="4005588"/>
            <a:ext cx="8610222" cy="2677656"/>
          </a:xfrm>
          <a:prstGeom prst="rect">
            <a:avLst/>
          </a:prstGeom>
          <a:noFill/>
        </p:spPr>
        <p:txBody>
          <a:bodyPr wrap="square" rtlCol="0">
            <a:spAutoFit/>
          </a:bodyPr>
          <a:lstStyle/>
          <a:p>
            <a:pPr algn="ctr"/>
            <a:r>
              <a:rPr lang="fr-FR" b="1" dirty="0" smtClean="0">
                <a:solidFill>
                  <a:srgbClr val="FF0000"/>
                </a:solidFill>
              </a:rPr>
              <a:t>OBJECTIFS</a:t>
            </a:r>
            <a:r>
              <a:rPr lang="fr-FR" dirty="0" smtClean="0">
                <a:solidFill>
                  <a:srgbClr val="FF0000"/>
                </a:solidFill>
              </a:rPr>
              <a:t> </a:t>
            </a:r>
            <a:r>
              <a:rPr lang="fr-FR" b="1" dirty="0" smtClean="0">
                <a:solidFill>
                  <a:srgbClr val="FF0000"/>
                </a:solidFill>
              </a:rPr>
              <a:t>DE CONNAISSANCES</a:t>
            </a:r>
          </a:p>
          <a:p>
            <a:endParaRPr lang="fr-FR" b="1" dirty="0" smtClean="0"/>
          </a:p>
          <a:p>
            <a:r>
              <a:rPr lang="fr-FR" sz="1600" dirty="0" smtClean="0"/>
              <a:t>- Réactiver et étoffer les connaissances sur la Guerre froide</a:t>
            </a:r>
          </a:p>
          <a:p>
            <a:endParaRPr lang="fr-FR" sz="1600" b="1" dirty="0" smtClean="0"/>
          </a:p>
          <a:p>
            <a:pPr algn="just">
              <a:buFontTx/>
              <a:buChar char="-"/>
            </a:pPr>
            <a:r>
              <a:rPr lang="fr-FR" sz="1600" dirty="0" smtClean="0"/>
              <a:t> Incarner et articuler </a:t>
            </a:r>
            <a:r>
              <a:rPr lang="fr-FR" sz="1600" i="1" dirty="0" smtClean="0"/>
              <a:t>hard</a:t>
            </a:r>
            <a:r>
              <a:rPr lang="fr-FR" sz="1600" dirty="0" smtClean="0"/>
              <a:t> </a:t>
            </a:r>
            <a:r>
              <a:rPr lang="fr-FR" sz="1600" i="1" dirty="0" smtClean="0"/>
              <a:t>power</a:t>
            </a:r>
            <a:r>
              <a:rPr lang="fr-FR" sz="1600" dirty="0" smtClean="0"/>
              <a:t> et </a:t>
            </a:r>
            <a:r>
              <a:rPr lang="fr-FR" sz="1600" i="1" dirty="0" smtClean="0"/>
              <a:t>soft power</a:t>
            </a:r>
            <a:endParaRPr lang="fr-FR" sz="1600" dirty="0" smtClean="0"/>
          </a:p>
          <a:p>
            <a:pPr algn="just">
              <a:buFontTx/>
              <a:buChar char="-"/>
            </a:pPr>
            <a:endParaRPr lang="fr-FR" sz="1600" dirty="0" smtClean="0"/>
          </a:p>
          <a:p>
            <a:pPr>
              <a:buFontTx/>
              <a:buChar char="-"/>
            </a:pPr>
            <a:r>
              <a:rPr lang="fr-FR" sz="1600" dirty="0" smtClean="0"/>
              <a:t> Introduire de la contingence et de la complexité dans la trajectoire de la puissance américaine</a:t>
            </a:r>
          </a:p>
          <a:p>
            <a:pPr>
              <a:buFontTx/>
              <a:buChar char="-"/>
            </a:pPr>
            <a:endParaRPr lang="fr-FR" sz="1600" dirty="0" smtClean="0"/>
          </a:p>
          <a:p>
            <a:pPr>
              <a:buFontTx/>
              <a:buChar char="-"/>
            </a:pPr>
            <a:r>
              <a:rPr lang="fr-FR" sz="1600" dirty="0" smtClean="0"/>
              <a:t> Fournir des exemples développés, utilisables en composition</a:t>
            </a:r>
            <a:endParaRPr lang="fr-FR" dirty="0" smtClean="0"/>
          </a:p>
          <a:p>
            <a:endParaRPr lang="fr-FR" dirty="0"/>
          </a:p>
        </p:txBody>
      </p:sp>
      <p:sp>
        <p:nvSpPr>
          <p:cNvPr id="7" name="ZoneTexte 6"/>
          <p:cNvSpPr txBox="1"/>
          <p:nvPr/>
        </p:nvSpPr>
        <p:spPr>
          <a:xfrm>
            <a:off x="293055" y="193891"/>
            <a:ext cx="8610222" cy="3631763"/>
          </a:xfrm>
          <a:prstGeom prst="rect">
            <a:avLst/>
          </a:prstGeom>
          <a:noFill/>
        </p:spPr>
        <p:txBody>
          <a:bodyPr wrap="square" rtlCol="0">
            <a:spAutoFit/>
          </a:bodyPr>
          <a:lstStyle/>
          <a:p>
            <a:pPr algn="ctr"/>
            <a:r>
              <a:rPr lang="fr-FR" b="1" dirty="0" smtClean="0">
                <a:solidFill>
                  <a:srgbClr val="FF0000"/>
                </a:solidFill>
              </a:rPr>
              <a:t>OBJECTIFS</a:t>
            </a:r>
            <a:r>
              <a:rPr lang="fr-FR" dirty="0" smtClean="0">
                <a:solidFill>
                  <a:srgbClr val="FF0000"/>
                </a:solidFill>
              </a:rPr>
              <a:t> </a:t>
            </a:r>
            <a:r>
              <a:rPr lang="fr-FR" b="1" dirty="0" smtClean="0">
                <a:solidFill>
                  <a:srgbClr val="FF0000"/>
                </a:solidFill>
              </a:rPr>
              <a:t>DE CAPACITES</a:t>
            </a:r>
          </a:p>
          <a:p>
            <a:endParaRPr lang="fr-FR" b="1" dirty="0" smtClean="0"/>
          </a:p>
          <a:p>
            <a:r>
              <a:rPr lang="fr-FR" sz="1600" dirty="0" smtClean="0"/>
              <a:t>- Comprendre et s’approprier un cours </a:t>
            </a:r>
          </a:p>
          <a:p>
            <a:endParaRPr lang="fr-FR" sz="1600" dirty="0" smtClean="0"/>
          </a:p>
          <a:p>
            <a:r>
              <a:rPr lang="fr-FR" sz="1600" dirty="0" smtClean="0"/>
              <a:t>- Rappels méthodologiques relatifs à l’étude de documents au baccalauréat</a:t>
            </a:r>
          </a:p>
          <a:p>
            <a:endParaRPr lang="fr-FR" sz="1600" b="1" dirty="0" smtClean="0"/>
          </a:p>
          <a:p>
            <a:pPr algn="just">
              <a:buFontTx/>
              <a:buChar char="-"/>
            </a:pPr>
            <a:r>
              <a:rPr lang="fr-FR" sz="1600" dirty="0" smtClean="0"/>
              <a:t> Lire et exploiter un ou deux textes</a:t>
            </a:r>
          </a:p>
          <a:p>
            <a:pPr algn="just">
              <a:buFontTx/>
              <a:buChar char="-"/>
            </a:pPr>
            <a:endParaRPr lang="fr-FR" sz="1600" dirty="0" smtClean="0"/>
          </a:p>
          <a:p>
            <a:pPr algn="just">
              <a:buFontTx/>
              <a:buChar char="-"/>
            </a:pPr>
            <a:r>
              <a:rPr lang="fr-FR" sz="1600" dirty="0" smtClean="0"/>
              <a:t> Lire et exploiter des documents iconographiques</a:t>
            </a:r>
          </a:p>
          <a:p>
            <a:pPr algn="just"/>
            <a:endParaRPr lang="fr-FR" sz="1600" dirty="0" smtClean="0"/>
          </a:p>
          <a:p>
            <a:pPr>
              <a:buFontTx/>
              <a:buChar char="-"/>
            </a:pPr>
            <a:r>
              <a:rPr lang="fr-FR" sz="1600" dirty="0" smtClean="0"/>
              <a:t> Inscrire un document dans son contexte en mobilisant ses connaissances</a:t>
            </a:r>
          </a:p>
          <a:p>
            <a:pPr algn="just">
              <a:buFontTx/>
              <a:buChar char="-"/>
            </a:pPr>
            <a:endParaRPr lang="fr-FR" sz="1600" dirty="0" smtClean="0"/>
          </a:p>
          <a:p>
            <a:pPr algn="just">
              <a:buFontTx/>
              <a:buChar char="-"/>
            </a:pPr>
            <a:r>
              <a:rPr lang="fr-FR" sz="1600" dirty="0" smtClean="0"/>
              <a:t> Identifier des continuités et des ruptures</a:t>
            </a:r>
            <a:endParaRPr lang="fr-FR" dirty="0" smtClean="0"/>
          </a:p>
          <a:p>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ZoneTexte 3"/>
          <p:cNvSpPr txBox="1"/>
          <p:nvPr/>
        </p:nvSpPr>
        <p:spPr>
          <a:xfrm>
            <a:off x="1072066" y="921146"/>
            <a:ext cx="7186814" cy="646331"/>
          </a:xfrm>
          <a:prstGeom prst="rect">
            <a:avLst/>
          </a:prstGeom>
          <a:noFill/>
        </p:spPr>
        <p:txBody>
          <a:bodyPr wrap="square" rtlCol="0">
            <a:spAutoFit/>
          </a:bodyPr>
          <a:lstStyle/>
          <a:p>
            <a:pPr algn="ctr"/>
            <a:r>
              <a:rPr lang="fr-FR" b="1" u="sng" dirty="0" smtClean="0">
                <a:solidFill>
                  <a:srgbClr val="FF0000"/>
                </a:solidFill>
              </a:rPr>
              <a:t>1</a:t>
            </a:r>
            <a:r>
              <a:rPr lang="fr-FR" b="1" u="sng" baseline="30000" dirty="0" smtClean="0">
                <a:solidFill>
                  <a:srgbClr val="FF0000"/>
                </a:solidFill>
              </a:rPr>
              <a:t>ère</a:t>
            </a:r>
            <a:r>
              <a:rPr lang="fr-FR" b="1" u="sng" dirty="0" smtClean="0">
                <a:solidFill>
                  <a:srgbClr val="FF0000"/>
                </a:solidFill>
              </a:rPr>
              <a:t> PARTIE :</a:t>
            </a:r>
            <a:r>
              <a:rPr lang="fr-FR" b="1" dirty="0" smtClean="0">
                <a:solidFill>
                  <a:srgbClr val="FF0000"/>
                </a:solidFill>
              </a:rPr>
              <a:t> </a:t>
            </a:r>
            <a:r>
              <a:rPr lang="fr-FR" dirty="0" smtClean="0"/>
              <a:t>Expressions et reconfigurations du </a:t>
            </a:r>
            <a:r>
              <a:rPr lang="fr-FR" b="1" i="1" dirty="0" smtClean="0"/>
              <a:t>hard power</a:t>
            </a:r>
            <a:endParaRPr lang="fr-FR" b="1" dirty="0" smtClean="0"/>
          </a:p>
          <a:p>
            <a:pPr algn="ctr"/>
            <a:endParaRPr lang="fr-FR" u="sng" dirty="0" smtClean="0"/>
          </a:p>
        </p:txBody>
      </p:sp>
      <p:sp>
        <p:nvSpPr>
          <p:cNvPr id="6" name="Titre 1"/>
          <p:cNvSpPr txBox="1">
            <a:spLocks/>
          </p:cNvSpPr>
          <p:nvPr/>
        </p:nvSpPr>
        <p:spPr>
          <a:xfrm>
            <a:off x="0" y="0"/>
            <a:ext cx="9144000" cy="655967"/>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2800" b="0" i="1" strike="noStrike" kern="1200" cap="none" spc="0" normalizeH="0" baseline="0" noProof="0" dirty="0" smtClean="0">
                <a:ln>
                  <a:noFill/>
                </a:ln>
                <a:solidFill>
                  <a:srgbClr val="FF0000"/>
                </a:solidFill>
                <a:effectLst/>
                <a:uLnTx/>
                <a:uFillTx/>
                <a:latin typeface="+mj-lt"/>
                <a:ea typeface="+mj-ea"/>
                <a:cs typeface="+mj-cs"/>
              </a:rPr>
              <a:t>SÉANCES 2 et 3</a:t>
            </a:r>
            <a:r>
              <a:rPr kumimoji="0" lang="fr-FR" sz="2800" b="0" i="1" u="sng" strike="noStrike" kern="1200" cap="none" spc="0" normalizeH="0" baseline="0" noProof="0" dirty="0" smtClean="0">
                <a:ln>
                  <a:noFill/>
                </a:ln>
                <a:solidFill>
                  <a:srgbClr val="FF0000"/>
                </a:solidFill>
                <a:effectLst/>
                <a:uLnTx/>
                <a:uFillTx/>
                <a:latin typeface="+mj-lt"/>
                <a:ea typeface="+mj-ea"/>
                <a:cs typeface="+mj-cs"/>
              </a:rPr>
              <a:t/>
            </a:r>
            <a:br>
              <a:rPr kumimoji="0" lang="fr-FR" sz="2800" b="0" i="1" u="sng" strike="noStrike" kern="1200" cap="none" spc="0" normalizeH="0" baseline="0" noProof="0" dirty="0" smtClean="0">
                <a:ln>
                  <a:noFill/>
                </a:ln>
                <a:solidFill>
                  <a:srgbClr val="FF0000"/>
                </a:solidFill>
                <a:effectLst/>
                <a:uLnTx/>
                <a:uFillTx/>
                <a:latin typeface="+mj-lt"/>
                <a:ea typeface="+mj-ea"/>
                <a:cs typeface="+mj-cs"/>
              </a:rPr>
            </a:br>
            <a:r>
              <a:rPr kumimoji="0" lang="fr-FR" sz="2000" b="0" i="1" strike="noStrike" kern="1200" cap="none" spc="0" normalizeH="0" baseline="0" noProof="0" dirty="0" smtClean="0">
                <a:ln>
                  <a:noFill/>
                </a:ln>
                <a:solidFill>
                  <a:srgbClr val="FF0000"/>
                </a:solidFill>
                <a:effectLst/>
                <a:uLnTx/>
                <a:uFillTx/>
                <a:latin typeface="+mj-lt"/>
                <a:ea typeface="+mj-ea"/>
                <a:cs typeface="+mj-cs"/>
              </a:rPr>
              <a:t>La guerre du Vietnam : un tournant dans l’expression de la puissance américaine ?</a:t>
            </a:r>
            <a:endParaRPr kumimoji="0" lang="fr-FR" sz="2000" b="0" i="1" strike="noStrike" kern="1200" cap="none" spc="0" normalizeH="0" baseline="0" noProof="0" dirty="0">
              <a:ln>
                <a:noFill/>
              </a:ln>
              <a:solidFill>
                <a:srgbClr val="FF0000"/>
              </a:solidFill>
              <a:effectLst/>
              <a:uLnTx/>
              <a:uFillTx/>
              <a:latin typeface="+mj-lt"/>
              <a:ea typeface="+mj-ea"/>
              <a:cs typeface="+mj-cs"/>
            </a:endParaRPr>
          </a:p>
        </p:txBody>
      </p:sp>
      <p:sp>
        <p:nvSpPr>
          <p:cNvPr id="25602" name="Text Box 2"/>
          <p:cNvSpPr txBox="1">
            <a:spLocks noChangeArrowheads="1"/>
          </p:cNvSpPr>
          <p:nvPr/>
        </p:nvSpPr>
        <p:spPr bwMode="auto">
          <a:xfrm>
            <a:off x="0" y="3866021"/>
            <a:ext cx="4549323" cy="2991979"/>
          </a:xfrm>
          <a:prstGeom prst="rect">
            <a:avLst/>
          </a:prstGeom>
          <a:noFill/>
          <a:ln w="9525">
            <a:solidFill>
              <a:srgbClr val="000000"/>
            </a:solid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1" i="1" u="sng" strike="noStrike" cap="none" normalizeH="0" baseline="0" dirty="0">
                <a:ln>
                  <a:noFill/>
                </a:ln>
                <a:solidFill>
                  <a:schemeClr val="tx1"/>
                </a:solidFill>
                <a:effectLst/>
                <a:latin typeface="Cambria" charset="0"/>
                <a:ea typeface="Times New Roman" charset="0"/>
              </a:rPr>
              <a:t>Document 1 :</a:t>
            </a:r>
            <a:r>
              <a:rPr kumimoji="0" lang="fr-FR" sz="900" b="1" i="1" u="none" strike="noStrike" cap="none" normalizeH="0" baseline="0" dirty="0">
                <a:ln>
                  <a:noFill/>
                </a:ln>
                <a:solidFill>
                  <a:schemeClr val="tx1"/>
                </a:solidFill>
                <a:effectLst/>
                <a:latin typeface="Cambria" charset="0"/>
                <a:ea typeface="Times New Roman" charset="0"/>
              </a:rPr>
              <a:t> </a:t>
            </a:r>
            <a:r>
              <a:rPr kumimoji="0" lang="fr-FR" sz="900" b="1" i="0" u="none" strike="noStrike" cap="none" normalizeH="0" baseline="0" dirty="0">
                <a:ln>
                  <a:noFill/>
                </a:ln>
                <a:solidFill>
                  <a:schemeClr val="tx1"/>
                </a:solidFill>
                <a:effectLst/>
                <a:latin typeface="Cambria" charset="0"/>
                <a:ea typeface="Times New Roman" charset="0"/>
              </a:rPr>
              <a:t>Chronologie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900" b="1" i="1" u="sng" strike="noStrike" cap="none" normalizeH="0" baseline="0" dirty="0">
              <a:ln>
                <a:noFill/>
              </a:ln>
              <a:solidFill>
                <a:schemeClr val="tx1"/>
              </a:solidFill>
              <a:effectLst/>
              <a:latin typeface="Times New Roman" charset="0"/>
              <a:ea typeface="Times New Roman"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900" b="1" i="0" u="none" strike="noStrike" cap="none" normalizeH="0" baseline="0" dirty="0">
                <a:ln>
                  <a:noFill/>
                </a:ln>
                <a:solidFill>
                  <a:schemeClr val="tx1"/>
                </a:solidFill>
                <a:effectLst/>
                <a:latin typeface="Cambria" charset="0"/>
                <a:ea typeface="Times New Roman" charset="0"/>
              </a:rPr>
              <a:t>1954 :</a:t>
            </a:r>
            <a:r>
              <a:rPr kumimoji="0" lang="fr-FR" sz="900" b="0" i="0" u="none" strike="noStrike" cap="none" normalizeH="0" baseline="0" dirty="0">
                <a:ln>
                  <a:noFill/>
                </a:ln>
                <a:solidFill>
                  <a:schemeClr val="tx1"/>
                </a:solidFill>
                <a:effectLst/>
                <a:latin typeface="Cambria" charset="0"/>
                <a:ea typeface="Times New Roman" charset="0"/>
              </a:rPr>
              <a:t> Accords de Genève ; partition du Vietnam (Nord / Sud)</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900" b="1" i="0" u="none" strike="noStrike" cap="none" normalizeH="0" baseline="0" dirty="0">
              <a:ln>
                <a:noFill/>
              </a:ln>
              <a:solidFill>
                <a:schemeClr val="tx1"/>
              </a:solidFill>
              <a:effectLst/>
              <a:latin typeface="Times New Roman" charset="0"/>
              <a:ea typeface="Times New Roman"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900" b="1" i="0" u="none" strike="noStrike" cap="none" normalizeH="0" baseline="0" dirty="0">
                <a:ln>
                  <a:noFill/>
                </a:ln>
                <a:solidFill>
                  <a:schemeClr val="tx1"/>
                </a:solidFill>
                <a:effectLst/>
                <a:latin typeface="Cambria" charset="0"/>
                <a:ea typeface="Times New Roman" charset="0"/>
              </a:rPr>
              <a:t>1960 : </a:t>
            </a:r>
            <a:r>
              <a:rPr kumimoji="0" lang="fr-FR" sz="900" b="0" i="0" u="none" strike="noStrike" cap="none" normalizeH="0" baseline="0" dirty="0">
                <a:ln>
                  <a:noFill/>
                </a:ln>
                <a:solidFill>
                  <a:schemeClr val="tx1"/>
                </a:solidFill>
                <a:effectLst/>
                <a:latin typeface="Cambria" charset="0"/>
                <a:ea typeface="Times New Roman" charset="0"/>
              </a:rPr>
              <a:t>envoi de 800 conseillers militaires au Sud Vietnam</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900" b="0" i="0" u="none" strike="noStrike" cap="none" normalizeH="0" baseline="0" dirty="0">
              <a:ln>
                <a:noFill/>
              </a:ln>
              <a:solidFill>
                <a:schemeClr val="tx1"/>
              </a:solidFill>
              <a:effectLst/>
              <a:latin typeface="Times New Roman" charset="0"/>
              <a:ea typeface="Times New Roman"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900" b="1" i="0" u="none" strike="noStrike" cap="none" normalizeH="0" baseline="0" dirty="0">
                <a:ln>
                  <a:noFill/>
                </a:ln>
                <a:solidFill>
                  <a:schemeClr val="tx1"/>
                </a:solidFill>
                <a:effectLst/>
                <a:latin typeface="Cambria" charset="0"/>
                <a:ea typeface="Times New Roman" charset="0"/>
              </a:rPr>
              <a:t>1963 :</a:t>
            </a:r>
            <a:r>
              <a:rPr kumimoji="0" lang="fr-FR" sz="900" b="0" i="0" u="none" strike="noStrike" cap="none" normalizeH="0" baseline="0" dirty="0">
                <a:ln>
                  <a:noFill/>
                </a:ln>
                <a:solidFill>
                  <a:schemeClr val="tx1"/>
                </a:solidFill>
                <a:effectLst/>
                <a:latin typeface="Cambria" charset="0"/>
                <a:ea typeface="Times New Roman" charset="0"/>
              </a:rPr>
              <a:t> assassinat de Kennedy ; Lyndon Johnson président ; 16 000 conseillers militaires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900" b="0" i="0" u="none" strike="noStrike" cap="none" normalizeH="0" baseline="0" dirty="0">
              <a:ln>
                <a:noFill/>
              </a:ln>
              <a:solidFill>
                <a:schemeClr val="tx1"/>
              </a:solidFill>
              <a:effectLst/>
              <a:latin typeface="Cambria" charset="0"/>
              <a:ea typeface="Times New Roman"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900" b="1" i="0" u="none" strike="noStrike" cap="none" normalizeH="0" baseline="0" dirty="0">
                <a:ln>
                  <a:noFill/>
                </a:ln>
                <a:solidFill>
                  <a:schemeClr val="tx1"/>
                </a:solidFill>
                <a:effectLst/>
                <a:latin typeface="Cambria" charset="0"/>
                <a:ea typeface="Times New Roman" charset="0"/>
              </a:rPr>
              <a:t>1965 : </a:t>
            </a:r>
            <a:r>
              <a:rPr kumimoji="0" lang="fr-FR" sz="900" b="0" i="0" u="none" strike="noStrike" cap="none" normalizeH="0" baseline="0" dirty="0">
                <a:ln>
                  <a:noFill/>
                </a:ln>
                <a:solidFill>
                  <a:schemeClr val="tx1"/>
                </a:solidFill>
                <a:effectLst/>
                <a:latin typeface="Cambria" charset="0"/>
                <a:ea typeface="Times New Roman" charset="0"/>
              </a:rPr>
              <a:t>bombardements réguliers du Nord Vietnam ; arrivée des premières troupes américaines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900" b="0" i="0" u="none" strike="noStrike" cap="none" normalizeH="0" baseline="0" dirty="0">
              <a:ln>
                <a:noFill/>
              </a:ln>
              <a:solidFill>
                <a:schemeClr val="tx1"/>
              </a:solidFill>
              <a:effectLst/>
              <a:latin typeface="Cambria" charset="0"/>
              <a:ea typeface="Times New Roman"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900" b="1" i="0" u="none" strike="noStrike" cap="none" normalizeH="0" baseline="0" dirty="0">
                <a:ln>
                  <a:noFill/>
                </a:ln>
                <a:solidFill>
                  <a:schemeClr val="tx1"/>
                </a:solidFill>
                <a:effectLst/>
                <a:latin typeface="Cambria" charset="0"/>
                <a:ea typeface="Times New Roman" charset="0"/>
              </a:rPr>
              <a:t>1968 :</a:t>
            </a:r>
            <a:r>
              <a:rPr kumimoji="0" lang="fr-FR" sz="900" b="0" i="0" u="none" strike="noStrike" cap="none" normalizeH="0" baseline="0" dirty="0">
                <a:ln>
                  <a:noFill/>
                </a:ln>
                <a:solidFill>
                  <a:schemeClr val="tx1"/>
                </a:solidFill>
                <a:effectLst/>
                <a:latin typeface="Cambria" charset="0"/>
                <a:ea typeface="Times New Roman" charset="0"/>
              </a:rPr>
              <a:t> plus de 500 000 soldats américains au Vietnam ; Richard Nixon président ; violentes manifestations contre la guerre à Chicago</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900" b="0" i="0" u="none" strike="noStrike" cap="none" normalizeH="0" baseline="0" dirty="0">
              <a:ln>
                <a:noFill/>
              </a:ln>
              <a:solidFill>
                <a:schemeClr val="tx1"/>
              </a:solidFill>
              <a:effectLst/>
              <a:latin typeface="Cambria" charset="0"/>
              <a:ea typeface="Times New Roman"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900" b="1" i="0" u="none" strike="noStrike" cap="none" normalizeH="0" baseline="0" dirty="0">
                <a:ln>
                  <a:noFill/>
                </a:ln>
                <a:solidFill>
                  <a:schemeClr val="tx1"/>
                </a:solidFill>
                <a:effectLst/>
                <a:latin typeface="Cambria" charset="0"/>
                <a:ea typeface="Times New Roman" charset="0"/>
              </a:rPr>
              <a:t>1969 : </a:t>
            </a:r>
            <a:r>
              <a:rPr kumimoji="0" lang="fr-FR" sz="900" b="0" i="0" u="none" strike="noStrike" cap="none" normalizeH="0" baseline="0" dirty="0">
                <a:ln>
                  <a:noFill/>
                </a:ln>
                <a:solidFill>
                  <a:schemeClr val="tx1"/>
                </a:solidFill>
                <a:effectLst/>
                <a:latin typeface="Cambria" charset="0"/>
                <a:ea typeface="Times New Roman" charset="0"/>
              </a:rPr>
              <a:t>début du retrait américain</a:t>
            </a:r>
            <a:endParaRPr kumimoji="0" lang="fr-FR" sz="900" b="0" i="0" u="none" strike="noStrike" cap="none" normalizeH="0" baseline="0" dirty="0">
              <a:ln>
                <a:noFill/>
              </a:ln>
              <a:solidFill>
                <a:schemeClr val="tx1"/>
              </a:solidFill>
              <a:effectLst/>
              <a:latin typeface="Times New Roman" charset="0"/>
              <a:ea typeface="Times New Roman"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900" b="0" i="0" u="none" strike="noStrike" cap="none" normalizeH="0" baseline="0" dirty="0">
              <a:ln>
                <a:noFill/>
              </a:ln>
              <a:solidFill>
                <a:schemeClr val="tx1"/>
              </a:solidFill>
              <a:effectLst/>
              <a:latin typeface="Times New Roman" charset="0"/>
              <a:ea typeface="Times New Roman"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900" b="1" i="0" u="none" strike="noStrike" cap="none" normalizeH="0" baseline="0" dirty="0">
                <a:ln>
                  <a:noFill/>
                </a:ln>
                <a:solidFill>
                  <a:schemeClr val="tx1"/>
                </a:solidFill>
                <a:effectLst/>
                <a:latin typeface="Cambria" charset="0"/>
                <a:ea typeface="Times New Roman" charset="0"/>
              </a:rPr>
              <a:t>1973 :</a:t>
            </a:r>
            <a:r>
              <a:rPr kumimoji="0" lang="fr-FR" sz="900" b="0" i="0" u="none" strike="noStrike" cap="none" normalizeH="0" baseline="0" dirty="0">
                <a:ln>
                  <a:noFill/>
                </a:ln>
                <a:solidFill>
                  <a:schemeClr val="tx1"/>
                </a:solidFill>
                <a:effectLst/>
                <a:latin typeface="Cambria" charset="0"/>
                <a:ea typeface="Times New Roman" charset="0"/>
              </a:rPr>
              <a:t> accords de Paris ; fin de la guerre du Vietnam</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900" b="0" i="0" u="none" strike="noStrike" cap="none" normalizeH="0" baseline="0" dirty="0">
              <a:ln>
                <a:noFill/>
              </a:ln>
              <a:solidFill>
                <a:schemeClr val="tx1"/>
              </a:solidFill>
              <a:effectLst/>
              <a:latin typeface="Cambria" charset="0"/>
              <a:ea typeface="Times New Roman"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900" b="1" i="0" u="none" strike="noStrike" cap="none" normalizeH="0" baseline="0" dirty="0">
                <a:ln>
                  <a:noFill/>
                </a:ln>
                <a:solidFill>
                  <a:schemeClr val="tx1"/>
                </a:solidFill>
                <a:effectLst/>
                <a:latin typeface="Cambria" charset="0"/>
                <a:ea typeface="Times New Roman" charset="0"/>
              </a:rPr>
              <a:t>1975 :</a:t>
            </a:r>
            <a:r>
              <a:rPr kumimoji="0" lang="fr-FR" sz="900" b="0" i="0" u="none" strike="noStrike" cap="none" normalizeH="0" baseline="0" dirty="0">
                <a:ln>
                  <a:noFill/>
                </a:ln>
                <a:solidFill>
                  <a:schemeClr val="tx1"/>
                </a:solidFill>
                <a:effectLst/>
                <a:latin typeface="Cambria" charset="0"/>
                <a:ea typeface="Times New Roman" charset="0"/>
              </a:rPr>
              <a:t> invasion du Sud Vietnam par le Nord communiste</a:t>
            </a:r>
            <a:endParaRPr kumimoji="0" lang="fr-FR" sz="900" b="0" i="0" u="none" strike="noStrike" cap="none" normalizeH="0" baseline="0" dirty="0">
              <a:ln>
                <a:noFill/>
              </a:ln>
              <a:solidFill>
                <a:schemeClr val="tx1"/>
              </a:solidFill>
              <a:effectLst/>
              <a:latin typeface="Times New Roman" charset="0"/>
              <a:ea typeface="Times New Roman"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dirty="0">
              <a:ln>
                <a:noFill/>
              </a:ln>
              <a:solidFill>
                <a:schemeClr val="tx1"/>
              </a:solidFill>
              <a:effectLst/>
              <a:latin typeface="Times New Roman" charset="0"/>
              <a:ea typeface="Times New Roman"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dirty="0">
              <a:ln>
                <a:noFill/>
              </a:ln>
              <a:solidFill>
                <a:schemeClr val="tx1"/>
              </a:solidFill>
              <a:effectLst/>
              <a:latin typeface="Times New Roman" charset="0"/>
              <a:ea typeface="Times New Roman"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dirty="0">
              <a:ln>
                <a:noFill/>
              </a:ln>
              <a:solidFill>
                <a:schemeClr val="tx1"/>
              </a:solidFill>
              <a:effectLst/>
              <a:latin typeface="Times New Roman" charset="0"/>
              <a:ea typeface="Times New Roman" charset="0"/>
            </a:endParaRPr>
          </a:p>
        </p:txBody>
      </p:sp>
      <p:sp>
        <p:nvSpPr>
          <p:cNvPr id="9" name="ZoneTexte 8"/>
          <p:cNvSpPr txBox="1"/>
          <p:nvPr/>
        </p:nvSpPr>
        <p:spPr>
          <a:xfrm>
            <a:off x="0" y="1660854"/>
            <a:ext cx="4549323" cy="2031325"/>
          </a:xfrm>
          <a:prstGeom prst="rect">
            <a:avLst/>
          </a:prstGeom>
          <a:noFill/>
          <a:ln w="28575">
            <a:solidFill>
              <a:srgbClr val="FF0000"/>
            </a:solidFill>
          </a:ln>
        </p:spPr>
        <p:txBody>
          <a:bodyPr wrap="square" rtlCol="0">
            <a:spAutoFit/>
          </a:bodyPr>
          <a:lstStyle/>
          <a:p>
            <a:pPr algn="ctr"/>
            <a:r>
              <a:rPr lang="fr-FR" sz="1400" b="1" u="sng" dirty="0" smtClean="0">
                <a:solidFill>
                  <a:srgbClr val="FF0000"/>
                </a:solidFill>
              </a:rPr>
              <a:t>Démarche :</a:t>
            </a:r>
          </a:p>
          <a:p>
            <a:endParaRPr lang="fr-FR" sz="1400" dirty="0" smtClean="0"/>
          </a:p>
          <a:p>
            <a:pPr>
              <a:buFontTx/>
              <a:buChar char="-"/>
            </a:pPr>
            <a:r>
              <a:rPr lang="fr-FR" sz="1400" b="1" dirty="0" smtClean="0"/>
              <a:t> Documents 1 et 2 : Cours dialogué</a:t>
            </a:r>
          </a:p>
          <a:p>
            <a:r>
              <a:rPr lang="fr-FR" sz="1400" i="1" dirty="0" smtClean="0"/>
              <a:t>Apports événementiels, mise en contexte à plusieurs échelles</a:t>
            </a:r>
          </a:p>
          <a:p>
            <a:endParaRPr lang="fr-FR" sz="1400" i="1" dirty="0" smtClean="0"/>
          </a:p>
          <a:p>
            <a:pPr>
              <a:buFontTx/>
              <a:buChar char="-"/>
            </a:pPr>
            <a:r>
              <a:rPr lang="fr-FR" sz="1400" b="1" dirty="0" smtClean="0"/>
              <a:t> Document 3 : Exploitation d’un texte d’historien</a:t>
            </a:r>
          </a:p>
          <a:p>
            <a:r>
              <a:rPr lang="fr-FR" sz="1400" i="1" dirty="0" smtClean="0"/>
              <a:t>Analyse des évolutions de l’interventionnisme américain, mise en relation avec la connaissances des doctrines (Truman, Eisenhower, Nixon, Reagan)</a:t>
            </a:r>
          </a:p>
        </p:txBody>
      </p:sp>
      <p:cxnSp>
        <p:nvCxnSpPr>
          <p:cNvPr id="11" name="Connecteur droit 10"/>
          <p:cNvCxnSpPr/>
          <p:nvPr/>
        </p:nvCxnSpPr>
        <p:spPr>
          <a:xfrm>
            <a:off x="0" y="921146"/>
            <a:ext cx="9144000" cy="1588"/>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sp>
        <p:nvSpPr>
          <p:cNvPr id="13" name="ZoneTexte 12"/>
          <p:cNvSpPr txBox="1"/>
          <p:nvPr/>
        </p:nvSpPr>
        <p:spPr>
          <a:xfrm>
            <a:off x="4724769" y="1660853"/>
            <a:ext cx="4419231" cy="5216811"/>
          </a:xfrm>
          <a:prstGeom prst="rect">
            <a:avLst/>
          </a:prstGeom>
          <a:noFill/>
          <a:ln>
            <a:solidFill>
              <a:schemeClr val="tx1"/>
            </a:solidFill>
          </a:ln>
        </p:spPr>
        <p:txBody>
          <a:bodyPr wrap="square" rtlCol="0">
            <a:spAutoFit/>
          </a:bodyPr>
          <a:lstStyle/>
          <a:p>
            <a:r>
              <a:rPr lang="fr-FR" sz="900" b="1" i="1" u="sng" dirty="0" smtClean="0"/>
              <a:t>Document 2 :</a:t>
            </a:r>
            <a:r>
              <a:rPr lang="fr-FR" sz="900" b="1" i="1" dirty="0" smtClean="0"/>
              <a:t> </a:t>
            </a:r>
            <a:r>
              <a:rPr lang="fr-FR" sz="900" b="1" dirty="0" smtClean="0"/>
              <a:t>Le Vietnam en guerre dans les années 1960</a:t>
            </a:r>
          </a:p>
          <a:p>
            <a:r>
              <a:rPr lang="fr-FR" sz="900" dirty="0" smtClean="0"/>
              <a:t>(carte tirée du manuel Belin, </a:t>
            </a:r>
            <a:r>
              <a:rPr lang="fr-FR" sz="900" i="1" dirty="0" smtClean="0"/>
              <a:t>Histoire, 1</a:t>
            </a:r>
            <a:r>
              <a:rPr lang="fr-FR" sz="900" i="1" baseline="30000" dirty="0" smtClean="0"/>
              <a:t>ère</a:t>
            </a:r>
            <a:r>
              <a:rPr lang="fr-FR" sz="900" dirty="0" smtClean="0"/>
              <a:t>, 2011, sous la direction de David Colon)</a:t>
            </a:r>
          </a:p>
          <a:p>
            <a:endParaRPr lang="fr-FR" sz="900" dirty="0" smtClean="0"/>
          </a:p>
          <a:p>
            <a:endParaRPr lang="fr-FR" sz="900" dirty="0" smtClean="0"/>
          </a:p>
          <a:p>
            <a:endParaRPr lang="fr-FR" sz="900" dirty="0" smtClean="0"/>
          </a:p>
          <a:p>
            <a:endParaRPr lang="fr-FR" sz="900" dirty="0" smtClean="0"/>
          </a:p>
          <a:p>
            <a:endParaRPr lang="fr-FR" sz="900" dirty="0" smtClean="0"/>
          </a:p>
          <a:p>
            <a:endParaRPr lang="fr-FR" sz="900" dirty="0" smtClean="0"/>
          </a:p>
          <a:p>
            <a:endParaRPr lang="fr-FR" sz="900" dirty="0" smtClean="0"/>
          </a:p>
          <a:p>
            <a:endParaRPr lang="fr-FR" sz="900" dirty="0" smtClean="0"/>
          </a:p>
          <a:p>
            <a:endParaRPr lang="fr-FR" sz="900" dirty="0" smtClean="0"/>
          </a:p>
          <a:p>
            <a:endParaRPr lang="fr-FR" sz="900" dirty="0" smtClean="0"/>
          </a:p>
          <a:p>
            <a:endParaRPr lang="fr-FR" sz="900" dirty="0" smtClean="0"/>
          </a:p>
          <a:p>
            <a:endParaRPr lang="fr-FR" sz="900" dirty="0" smtClean="0"/>
          </a:p>
          <a:p>
            <a:endParaRPr lang="fr-FR" sz="900" dirty="0" smtClean="0"/>
          </a:p>
          <a:p>
            <a:endParaRPr lang="fr-FR" sz="900" dirty="0" smtClean="0"/>
          </a:p>
          <a:p>
            <a:endParaRPr lang="fr-FR" sz="900" dirty="0" smtClean="0"/>
          </a:p>
          <a:p>
            <a:endParaRPr lang="fr-FR" sz="900" dirty="0" smtClean="0"/>
          </a:p>
          <a:p>
            <a:endParaRPr lang="fr-FR" sz="900" dirty="0" smtClean="0"/>
          </a:p>
          <a:p>
            <a:endParaRPr lang="fr-FR" sz="900" dirty="0" smtClean="0"/>
          </a:p>
          <a:p>
            <a:endParaRPr lang="fr-FR" sz="900" dirty="0" smtClean="0"/>
          </a:p>
          <a:p>
            <a:endParaRPr lang="fr-FR" sz="900" dirty="0" smtClean="0"/>
          </a:p>
          <a:p>
            <a:endParaRPr lang="fr-FR" sz="900" dirty="0" smtClean="0"/>
          </a:p>
          <a:p>
            <a:endParaRPr lang="fr-FR" sz="900" dirty="0" smtClean="0"/>
          </a:p>
          <a:p>
            <a:endParaRPr lang="fr-FR" sz="900" dirty="0" smtClean="0"/>
          </a:p>
          <a:p>
            <a:endParaRPr lang="fr-FR" sz="900" dirty="0" smtClean="0"/>
          </a:p>
          <a:p>
            <a:endParaRPr lang="fr-FR" sz="900" dirty="0" smtClean="0"/>
          </a:p>
          <a:p>
            <a:endParaRPr lang="fr-FR" sz="900" dirty="0" smtClean="0"/>
          </a:p>
          <a:p>
            <a:endParaRPr lang="fr-FR" sz="900" dirty="0" smtClean="0"/>
          </a:p>
          <a:p>
            <a:endParaRPr lang="fr-FR" sz="900" dirty="0" smtClean="0"/>
          </a:p>
          <a:p>
            <a:endParaRPr lang="fr-FR" sz="900" dirty="0" smtClean="0"/>
          </a:p>
          <a:p>
            <a:endParaRPr lang="fr-FR" sz="900" dirty="0" smtClean="0"/>
          </a:p>
          <a:p>
            <a:endParaRPr lang="fr-FR" sz="900" dirty="0" smtClean="0"/>
          </a:p>
          <a:p>
            <a:endParaRPr lang="fr-FR" sz="900" dirty="0" smtClean="0"/>
          </a:p>
          <a:p>
            <a:endParaRPr lang="fr-FR" sz="900" dirty="0" smtClean="0"/>
          </a:p>
          <a:p>
            <a:endParaRPr lang="fr-FR" sz="900" dirty="0" smtClean="0"/>
          </a:p>
          <a:p>
            <a:endParaRPr lang="fr-FR" sz="900" dirty="0"/>
          </a:p>
        </p:txBody>
      </p:sp>
      <p:pic>
        <p:nvPicPr>
          <p:cNvPr id="15" name="Image 3" descr="Carte Guerre Vietnam.jpg"/>
          <p:cNvPicPr>
            <a:picLocks noChangeAspect="1"/>
          </p:cNvPicPr>
          <p:nvPr/>
        </p:nvPicPr>
        <p:blipFill>
          <a:blip r:embed="rId2"/>
          <a:srcRect/>
          <a:stretch>
            <a:fillRect/>
          </a:stretch>
        </p:blipFill>
        <p:spPr bwMode="auto">
          <a:xfrm>
            <a:off x="4742536" y="2093513"/>
            <a:ext cx="4401464" cy="47731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320965" y="404746"/>
            <a:ext cx="8568357" cy="6038041"/>
          </a:xfrm>
          <a:prstGeom prst="rect">
            <a:avLst/>
          </a:prstGeom>
          <a:solidFill>
            <a:srgbClr val="FFFFFF"/>
          </a:solidFill>
          <a:ln w="9525">
            <a:solidFill>
              <a:srgbClr val="000000"/>
            </a:solid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1" u="sng" strike="noStrike" cap="none" normalizeH="0" baseline="0" dirty="0">
                <a:ln>
                  <a:noFill/>
                </a:ln>
                <a:solidFill>
                  <a:schemeClr val="tx1"/>
                </a:solidFill>
                <a:effectLst/>
                <a:latin typeface="Cambria" charset="0"/>
                <a:ea typeface="Times New Roman" charset="0"/>
              </a:rPr>
              <a:t>Document 3 :</a:t>
            </a:r>
            <a:r>
              <a:rPr kumimoji="0" lang="fr-FR" sz="1200" b="1" i="0" u="none" strike="noStrike" cap="none" normalizeH="0" baseline="0" dirty="0" smtClean="0">
                <a:ln>
                  <a:noFill/>
                </a:ln>
                <a:solidFill>
                  <a:schemeClr val="tx1"/>
                </a:solidFill>
                <a:effectLst/>
                <a:latin typeface="Cambria" charset="0"/>
                <a:ea typeface="Times New Roman" charset="0"/>
              </a:rPr>
              <a:t> les </a:t>
            </a:r>
            <a:r>
              <a:rPr kumimoji="0" lang="fr-FR" sz="1200" b="1" i="0" u="none" strike="noStrike" cap="none" normalizeH="0" baseline="0" dirty="0">
                <a:ln>
                  <a:noFill/>
                </a:ln>
                <a:solidFill>
                  <a:schemeClr val="tx1"/>
                </a:solidFill>
                <a:effectLst/>
                <a:latin typeface="Cambria" charset="0"/>
                <a:ea typeface="Times New Roman" charset="0"/>
              </a:rPr>
              <a:t>conséquences d’une défaite</a:t>
            </a:r>
            <a:endParaRPr kumimoji="0" lang="fr-FR" sz="1200" b="1" i="0" u="sng" strike="noStrike" cap="none" normalizeH="0" baseline="0" dirty="0">
              <a:ln>
                <a:noFill/>
              </a:ln>
              <a:solidFill>
                <a:schemeClr val="tx1"/>
              </a:solidFill>
              <a:effectLst/>
              <a:latin typeface="Times New Roman" charset="0"/>
              <a:ea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200" b="1" i="0" u="sng" strike="noStrike" cap="none" normalizeH="0" baseline="0" dirty="0">
              <a:ln>
                <a:noFill/>
              </a:ln>
              <a:solidFill>
                <a:schemeClr val="tx1"/>
              </a:solidFill>
              <a:effectLst/>
              <a:latin typeface="Times New Roman" charset="0"/>
              <a:ea typeface="Times New Roman"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a:ln>
                  <a:noFill/>
                </a:ln>
                <a:solidFill>
                  <a:schemeClr val="tx1"/>
                </a:solidFill>
                <a:effectLst/>
                <a:latin typeface="Cambria" charset="0"/>
                <a:ea typeface="Times New Roman" charset="0"/>
              </a:rPr>
              <a:t>« </a:t>
            </a:r>
            <a:r>
              <a:rPr kumimoji="0" lang="fr-FR" sz="1200" b="0" i="0" u="none" strike="noStrike" cap="none" normalizeH="0" baseline="0" dirty="0" smtClean="0">
                <a:ln>
                  <a:noFill/>
                </a:ln>
                <a:solidFill>
                  <a:schemeClr val="tx1"/>
                </a:solidFill>
                <a:effectLst/>
                <a:latin typeface="Cambria" charset="0"/>
                <a:ea typeface="Times New Roman" charset="0"/>
              </a:rPr>
              <a:t> 	Lorsque </a:t>
            </a:r>
            <a:r>
              <a:rPr kumimoji="0" lang="fr-FR" sz="1200" b="0" i="0" u="none" strike="noStrike" cap="none" normalizeH="0" baseline="0" dirty="0">
                <a:ln>
                  <a:noFill/>
                </a:ln>
                <a:solidFill>
                  <a:schemeClr val="tx1"/>
                </a:solidFill>
                <a:effectLst/>
                <a:latin typeface="Cambria" charset="0"/>
                <a:ea typeface="Times New Roman" charset="0"/>
              </a:rPr>
              <a:t>les</a:t>
            </a:r>
            <a:r>
              <a:rPr kumimoji="0" lang="fr-FR" sz="1200" b="0" i="0" u="none" strike="noStrike" cap="none" normalizeH="0" baseline="0" dirty="0" smtClean="0">
                <a:ln>
                  <a:noFill/>
                </a:ln>
                <a:solidFill>
                  <a:schemeClr val="tx1"/>
                </a:solidFill>
                <a:effectLst/>
                <a:latin typeface="Cambria" charset="0"/>
                <a:ea typeface="Times New Roman" charset="0"/>
              </a:rPr>
              <a:t> accords </a:t>
            </a:r>
            <a:r>
              <a:rPr kumimoji="0" lang="fr-FR" sz="1200" b="0" i="0" u="none" strike="noStrike" cap="none" normalizeH="0" baseline="0" dirty="0">
                <a:ln>
                  <a:noFill/>
                </a:ln>
                <a:solidFill>
                  <a:schemeClr val="tx1"/>
                </a:solidFill>
                <a:effectLst/>
                <a:latin typeface="Cambria" charset="0"/>
                <a:ea typeface="Times New Roman" charset="0"/>
              </a:rPr>
              <a:t>de Paris entérinent le retrait des GI du Vietnam le 21 janvier 1973, la puissance américaine semble grandement affaiblie et doit faire face à une triple crise. Il s’agit d’abord d’une défaite militaire. (…) Ainsi, 3 millions de soldats américains, dont 58 000 ont été tués (pour 2 à 3 millions de victimes vietnamiennes), n’ont pas réussi à venir à bout du Viêt-Cong, qui reconquiert finalement le </a:t>
            </a:r>
            <a:r>
              <a:rPr kumimoji="0" lang="fr-FR" sz="1200" b="0" i="0" u="none" strike="noStrike" cap="none" normalizeH="0" baseline="0" dirty="0" err="1">
                <a:ln>
                  <a:noFill/>
                </a:ln>
                <a:solidFill>
                  <a:schemeClr val="tx1"/>
                </a:solidFill>
                <a:effectLst/>
                <a:latin typeface="Cambria" charset="0"/>
                <a:ea typeface="Times New Roman" charset="0"/>
              </a:rPr>
              <a:t>Sud-Vietnam</a:t>
            </a:r>
            <a:r>
              <a:rPr kumimoji="0" lang="fr-FR" sz="1200" b="0" i="0" u="none" strike="noStrike" cap="none" normalizeH="0" baseline="0" dirty="0">
                <a:ln>
                  <a:noFill/>
                </a:ln>
                <a:solidFill>
                  <a:schemeClr val="tx1"/>
                </a:solidFill>
                <a:effectLst/>
                <a:latin typeface="Cambria" charset="0"/>
                <a:ea typeface="Times New Roman" charset="0"/>
              </a:rPr>
              <a:t> en 1975. Cette première défaite intervient alors que l’URSS a comblé son retard et arrive à parité nucléaire. Dès 1969, le président Nixon semble reconnaître le déclin en théorisant ce qui apparaît comme une diminution de l’engagement militaire américain dans le monde : les Etats-Unis continueront de soutenir leurs alliés, mais ne s’engageront plus directement (doctrine de Guam).</a:t>
            </a:r>
            <a:endParaRPr kumimoji="0" lang="fr-FR" sz="1200" b="0" i="0" u="none" strike="noStrike" cap="none" normalizeH="0" baseline="0" dirty="0" smtClean="0">
              <a:ln>
                <a:noFill/>
              </a:ln>
              <a:solidFill>
                <a:schemeClr val="tx1"/>
              </a:solidFill>
              <a:effectLst/>
              <a:latin typeface="Cambria" charset="0"/>
              <a:ea typeface="Times New Roman"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Cambria" charset="0"/>
                <a:ea typeface="Times New Roman" charset="0"/>
              </a:rPr>
              <a:t>	Le </a:t>
            </a:r>
            <a:r>
              <a:rPr kumimoji="0" lang="fr-FR" sz="1200" b="0" i="0" u="none" strike="noStrike" cap="none" normalizeH="0" baseline="0" dirty="0">
                <a:ln>
                  <a:noFill/>
                </a:ln>
                <a:solidFill>
                  <a:schemeClr val="tx1"/>
                </a:solidFill>
                <a:effectLst/>
                <a:latin typeface="Cambria" charset="0"/>
                <a:ea typeface="Times New Roman" charset="0"/>
              </a:rPr>
              <a:t>déclin est aussi économique. La défaite américaine du Vietnam correspond en effet à une période de crise économique et financière. En août 1971, les</a:t>
            </a:r>
            <a:r>
              <a:rPr kumimoji="0" lang="fr-FR" sz="1200" b="0" i="0" u="none" strike="noStrike" cap="none" normalizeH="0" baseline="0" dirty="0" smtClean="0">
                <a:ln>
                  <a:noFill/>
                </a:ln>
                <a:solidFill>
                  <a:schemeClr val="tx1"/>
                </a:solidFill>
                <a:effectLst/>
                <a:latin typeface="Cambria" charset="0"/>
                <a:ea typeface="Times New Roman" charset="0"/>
              </a:rPr>
              <a:t> États</a:t>
            </a:r>
            <a:r>
              <a:rPr kumimoji="0" lang="fr-FR" sz="1200" b="0" i="0" u="none" strike="noStrike" cap="none" normalizeH="0" baseline="0" dirty="0">
                <a:ln>
                  <a:noFill/>
                </a:ln>
                <a:solidFill>
                  <a:schemeClr val="tx1"/>
                </a:solidFill>
                <a:effectLst/>
                <a:latin typeface="Cambria" charset="0"/>
                <a:ea typeface="Times New Roman" charset="0"/>
              </a:rPr>
              <a:t>-Unis renoncent au système de </a:t>
            </a:r>
            <a:r>
              <a:rPr kumimoji="0" lang="fr-FR" sz="1200" b="0" i="0" u="none" strike="noStrike" cap="none" normalizeH="0" baseline="0" dirty="0" err="1">
                <a:ln>
                  <a:noFill/>
                </a:ln>
                <a:solidFill>
                  <a:schemeClr val="tx1"/>
                </a:solidFill>
                <a:effectLst/>
                <a:latin typeface="Cambria" charset="0"/>
                <a:ea typeface="Times New Roman" charset="0"/>
              </a:rPr>
              <a:t>Bretton</a:t>
            </a:r>
            <a:r>
              <a:rPr kumimoji="0" lang="fr-FR" sz="1200" b="0" i="0" u="none" strike="noStrike" cap="none" normalizeH="0" baseline="0" dirty="0">
                <a:ln>
                  <a:noFill/>
                </a:ln>
                <a:solidFill>
                  <a:schemeClr val="tx1"/>
                </a:solidFill>
                <a:effectLst/>
                <a:latin typeface="Cambria" charset="0"/>
                <a:ea typeface="Times New Roman" charset="0"/>
              </a:rPr>
              <a:t> </a:t>
            </a:r>
            <a:r>
              <a:rPr kumimoji="0" lang="fr-FR" sz="1200" b="0" i="0" u="none" strike="noStrike" cap="none" normalizeH="0" baseline="0" dirty="0" err="1">
                <a:ln>
                  <a:noFill/>
                </a:ln>
                <a:solidFill>
                  <a:schemeClr val="tx1"/>
                </a:solidFill>
                <a:effectLst/>
                <a:latin typeface="Cambria" charset="0"/>
                <a:ea typeface="Times New Roman" charset="0"/>
              </a:rPr>
              <a:t>Woods</a:t>
            </a:r>
            <a:r>
              <a:rPr kumimoji="0" lang="fr-FR" sz="1200" b="0" i="0" u="none" strike="noStrike" cap="none" normalizeH="0" baseline="0" dirty="0">
                <a:ln>
                  <a:noFill/>
                </a:ln>
                <a:solidFill>
                  <a:schemeClr val="tx1"/>
                </a:solidFill>
                <a:effectLst/>
                <a:latin typeface="Cambria" charset="0"/>
                <a:ea typeface="Times New Roman" charset="0"/>
              </a:rPr>
              <a:t> qui faisait du dollar la base du système monétaire international depuis 1944. En octobre 1973, le premier choc pétrolier plonge le bloc de l’Ouest dans une crise économique durable.</a:t>
            </a:r>
            <a:endParaRPr kumimoji="0" lang="fr-FR" sz="1200" b="0" i="0" u="none" strike="noStrike" cap="none" normalizeH="0" baseline="0" dirty="0" smtClean="0">
              <a:ln>
                <a:noFill/>
              </a:ln>
              <a:solidFill>
                <a:schemeClr val="tx1"/>
              </a:solidFill>
              <a:effectLst/>
              <a:latin typeface="Cambria" charset="0"/>
              <a:ea typeface="Times New Roman"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Cambria" charset="0"/>
                <a:ea typeface="Times New Roman" charset="0"/>
              </a:rPr>
              <a:t>	Enfin </a:t>
            </a:r>
            <a:r>
              <a:rPr kumimoji="0" lang="fr-FR" sz="1200" b="0" i="0" u="none" strike="noStrike" cap="none" normalizeH="0" baseline="0" dirty="0">
                <a:ln>
                  <a:noFill/>
                </a:ln>
                <a:solidFill>
                  <a:schemeClr val="tx1"/>
                </a:solidFill>
                <a:effectLst/>
                <a:latin typeface="Cambria" charset="0"/>
                <a:ea typeface="Times New Roman" charset="0"/>
              </a:rPr>
              <a:t>la crise de l’empire est une crise de légitimité. Dès la fin des années 1960, l’opinion publique américaine est de plus en plus sceptique sur les raisons qui ont conduit au « bourbier » vietnamien. Les images de la guerre dans les médias et la révélation d’exactions commises par les soldats américains – tel le massacre des villageois de </a:t>
            </a:r>
            <a:r>
              <a:rPr kumimoji="0" lang="fr-FR" sz="1200" b="0" i="0" u="none" strike="noStrike" cap="none" normalizeH="0" baseline="0" dirty="0" err="1">
                <a:ln>
                  <a:noFill/>
                </a:ln>
                <a:solidFill>
                  <a:schemeClr val="tx1"/>
                </a:solidFill>
                <a:effectLst/>
                <a:latin typeface="Cambria" charset="0"/>
                <a:ea typeface="Times New Roman" charset="0"/>
              </a:rPr>
              <a:t>My</a:t>
            </a:r>
            <a:r>
              <a:rPr kumimoji="0" lang="fr-FR" sz="1200" b="0" i="0" u="none" strike="noStrike" cap="none" normalizeH="0" baseline="0" dirty="0">
                <a:ln>
                  <a:noFill/>
                </a:ln>
                <a:solidFill>
                  <a:schemeClr val="tx1"/>
                </a:solidFill>
                <a:effectLst/>
                <a:latin typeface="Cambria" charset="0"/>
                <a:ea typeface="Times New Roman" charset="0"/>
              </a:rPr>
              <a:t> Lai dévoilé par le magazine </a:t>
            </a:r>
            <a:r>
              <a:rPr kumimoji="0" lang="fr-FR" sz="1200" b="0" i="1" u="none" strike="noStrike" cap="none" normalizeH="0" baseline="0" dirty="0">
                <a:ln>
                  <a:noFill/>
                </a:ln>
                <a:solidFill>
                  <a:schemeClr val="tx1"/>
                </a:solidFill>
                <a:effectLst/>
                <a:latin typeface="Cambria" charset="0"/>
                <a:ea typeface="Times New Roman" charset="0"/>
              </a:rPr>
              <a:t>Life</a:t>
            </a:r>
            <a:r>
              <a:rPr kumimoji="0" lang="fr-FR" sz="1200" b="0" i="0" u="none" strike="noStrike" cap="none" normalizeH="0" baseline="0" dirty="0">
                <a:ln>
                  <a:noFill/>
                </a:ln>
                <a:solidFill>
                  <a:schemeClr val="tx1"/>
                </a:solidFill>
                <a:effectLst/>
                <a:latin typeface="Cambria" charset="0"/>
                <a:ea typeface="Times New Roman" charset="0"/>
              </a:rPr>
              <a:t> en 1969 – choquent aussi bien les étudiants qui se révoltent contre la conscription que l’opinion internationale. (…) Nombreux sont ceux, parmi les élites, qui crient alors, dans les années 1970 et 1980, au déclin de l’empire.</a:t>
            </a:r>
            <a:endParaRPr kumimoji="0" lang="fr-FR" sz="1200" b="0" i="0" u="none" strike="noStrike" cap="none" normalizeH="0" baseline="0" dirty="0" smtClean="0">
              <a:ln>
                <a:noFill/>
              </a:ln>
              <a:solidFill>
                <a:schemeClr val="tx1"/>
              </a:solidFill>
              <a:effectLst/>
              <a:latin typeface="Cambria" charset="0"/>
              <a:ea typeface="Times New Roman" charset="0"/>
            </a:endParaRPr>
          </a:p>
          <a:p>
            <a:pPr marL="0" marR="0" lvl="0" indent="0" algn="just" defTabSz="914400" rtl="0" eaLnBrk="1" fontAlgn="base" latinLnBrk="0" hangingPunct="1">
              <a:lnSpc>
                <a:spcPct val="100000"/>
              </a:lnSpc>
              <a:spcBef>
                <a:spcPct val="0"/>
              </a:spcBef>
              <a:buClrTx/>
              <a:buSzTx/>
              <a:buFontTx/>
              <a:buNone/>
              <a:tabLst/>
            </a:pPr>
            <a:r>
              <a:rPr kumimoji="0" lang="fr-FR" sz="1200" b="0" i="0" u="none" strike="noStrike" cap="none" normalizeH="0" baseline="0" dirty="0" smtClean="0">
                <a:ln>
                  <a:noFill/>
                </a:ln>
                <a:solidFill>
                  <a:schemeClr val="tx1"/>
                </a:solidFill>
                <a:effectLst/>
                <a:latin typeface="Cambria" charset="0"/>
                <a:ea typeface="Times New Roman" charset="0"/>
              </a:rPr>
              <a:t>	Cependant</a:t>
            </a:r>
            <a:r>
              <a:rPr kumimoji="0" lang="fr-FR" sz="1200" b="0" i="0" u="none" strike="noStrike" cap="none" normalizeH="0" baseline="0" dirty="0">
                <a:ln>
                  <a:noFill/>
                </a:ln>
                <a:solidFill>
                  <a:schemeClr val="tx1"/>
                </a:solidFill>
                <a:effectLst/>
                <a:latin typeface="Cambria" charset="0"/>
                <a:ea typeface="Times New Roman" charset="0"/>
              </a:rPr>
              <a:t>, il apparaît aujourd’hui que cette triple crise n’a pas causé le déclin de la puissance américaine, mais que les discours sur la perte d’influence ont au contraire remobilisé autour du projet impérial. C’est la thèse de Philipe </a:t>
            </a:r>
            <a:r>
              <a:rPr kumimoji="0" lang="fr-FR" sz="1200" b="0" i="0" u="none" strike="noStrike" cap="none" normalizeH="0" baseline="0" dirty="0" err="1">
                <a:ln>
                  <a:noFill/>
                </a:ln>
                <a:solidFill>
                  <a:schemeClr val="tx1"/>
                </a:solidFill>
                <a:effectLst/>
                <a:latin typeface="Cambria" charset="0"/>
                <a:ea typeface="Times New Roman" charset="0"/>
              </a:rPr>
              <a:t>Golub</a:t>
            </a:r>
            <a:r>
              <a:rPr kumimoji="0" lang="fr-FR" sz="1200" b="0" i="0" u="none" strike="noStrike" cap="none" normalizeH="0" baseline="0" dirty="0">
                <a:ln>
                  <a:noFill/>
                </a:ln>
                <a:solidFill>
                  <a:schemeClr val="tx1"/>
                </a:solidFill>
                <a:effectLst/>
                <a:latin typeface="Cambria" charset="0"/>
                <a:ea typeface="Times New Roman" charset="0"/>
              </a:rPr>
              <a:t> dans </a:t>
            </a:r>
            <a:r>
              <a:rPr kumimoji="0" lang="fr-FR" sz="1200" b="0" i="1" u="none" strike="noStrike" cap="none" normalizeH="0" baseline="0" dirty="0">
                <a:ln>
                  <a:noFill/>
                </a:ln>
                <a:solidFill>
                  <a:schemeClr val="tx1"/>
                </a:solidFill>
                <a:effectLst/>
                <a:latin typeface="Cambria" charset="0"/>
                <a:ea typeface="Times New Roman" charset="0"/>
              </a:rPr>
              <a:t>Une autre histoire de la puissance américaine</a:t>
            </a:r>
            <a:r>
              <a:rPr kumimoji="0" lang="fr-FR" sz="1200" b="0" i="0" u="none" strike="noStrike" cap="none" normalizeH="0" baseline="0" dirty="0">
                <a:ln>
                  <a:noFill/>
                </a:ln>
                <a:solidFill>
                  <a:schemeClr val="tx1"/>
                </a:solidFill>
                <a:effectLst/>
                <a:latin typeface="Cambria" charset="0"/>
                <a:ea typeface="Times New Roman" charset="0"/>
              </a:rPr>
              <a:t> (Seuil, 2011). Les</a:t>
            </a:r>
            <a:r>
              <a:rPr kumimoji="0" lang="fr-FR" sz="1200" b="0" i="0" u="none" strike="noStrike" cap="none" normalizeH="0" baseline="0" dirty="0" smtClean="0">
                <a:ln>
                  <a:noFill/>
                </a:ln>
                <a:solidFill>
                  <a:schemeClr val="tx1"/>
                </a:solidFill>
                <a:effectLst/>
                <a:latin typeface="Cambria" charset="0"/>
                <a:ea typeface="Times New Roman" charset="0"/>
              </a:rPr>
              <a:t> États</a:t>
            </a:r>
            <a:r>
              <a:rPr kumimoji="0" lang="fr-FR" sz="1200" b="0" i="0" u="none" strike="noStrike" cap="none" normalizeH="0" baseline="0" dirty="0">
                <a:ln>
                  <a:noFill/>
                </a:ln>
                <a:solidFill>
                  <a:schemeClr val="tx1"/>
                </a:solidFill>
                <a:effectLst/>
                <a:latin typeface="Cambria" charset="0"/>
                <a:ea typeface="Times New Roman" charset="0"/>
              </a:rPr>
              <a:t>-Unis s’attachent en effet, dès les années 1970, à rétablir leur hégémonie, en faisant porter sur les alliés le coût de la puissance, et ce dans les deux piliers de l’empire : l’économie et l’armée. Ainsi la suspension du système de </a:t>
            </a:r>
            <a:r>
              <a:rPr kumimoji="0" lang="fr-FR" sz="1200" b="0" i="0" u="none" strike="noStrike" cap="none" normalizeH="0" baseline="0" dirty="0" err="1">
                <a:ln>
                  <a:noFill/>
                </a:ln>
                <a:solidFill>
                  <a:schemeClr val="tx1"/>
                </a:solidFill>
                <a:effectLst/>
                <a:latin typeface="Cambria" charset="0"/>
                <a:ea typeface="Times New Roman" charset="0"/>
              </a:rPr>
              <a:t>Bretton</a:t>
            </a:r>
            <a:r>
              <a:rPr kumimoji="0" lang="fr-FR" sz="1200" b="0" i="0" u="none" strike="noStrike" cap="none" normalizeH="0" baseline="0" dirty="0">
                <a:ln>
                  <a:noFill/>
                </a:ln>
                <a:solidFill>
                  <a:schemeClr val="tx1"/>
                </a:solidFill>
                <a:effectLst/>
                <a:latin typeface="Cambria" charset="0"/>
                <a:ea typeface="Times New Roman" charset="0"/>
              </a:rPr>
              <a:t> </a:t>
            </a:r>
            <a:r>
              <a:rPr kumimoji="0" lang="fr-FR" sz="1200" b="0" i="0" u="none" strike="noStrike" cap="none" normalizeH="0" baseline="0" dirty="0" err="1">
                <a:ln>
                  <a:noFill/>
                </a:ln>
                <a:solidFill>
                  <a:schemeClr val="tx1"/>
                </a:solidFill>
                <a:effectLst/>
                <a:latin typeface="Cambria" charset="0"/>
                <a:ea typeface="Times New Roman" charset="0"/>
              </a:rPr>
              <a:t>Woods</a:t>
            </a:r>
            <a:r>
              <a:rPr kumimoji="0" lang="fr-FR" sz="1200" b="0" i="0" u="none" strike="noStrike" cap="none" normalizeH="0" baseline="0" dirty="0">
                <a:ln>
                  <a:noFill/>
                </a:ln>
                <a:solidFill>
                  <a:schemeClr val="tx1"/>
                </a:solidFill>
                <a:effectLst/>
                <a:latin typeface="Cambria" charset="0"/>
                <a:ea typeface="Times New Roman" charset="0"/>
              </a:rPr>
              <a:t> et la doctrine de Guam peuvent apparaître non comme un recul de l’empire, mais comme des décisions unilatérales dont les</a:t>
            </a:r>
            <a:r>
              <a:rPr kumimoji="0" lang="fr-FR" sz="1200" b="0" i="0" u="none" strike="noStrike" cap="none" normalizeH="0" baseline="0" dirty="0" smtClean="0">
                <a:ln>
                  <a:noFill/>
                </a:ln>
                <a:solidFill>
                  <a:schemeClr val="tx1"/>
                </a:solidFill>
                <a:effectLst/>
                <a:latin typeface="Cambria" charset="0"/>
                <a:ea typeface="Times New Roman" charset="0"/>
              </a:rPr>
              <a:t> États</a:t>
            </a:r>
            <a:r>
              <a:rPr kumimoji="0" lang="fr-FR" sz="1200" b="0" i="0" u="none" strike="noStrike" cap="none" normalizeH="0" baseline="0" dirty="0">
                <a:ln>
                  <a:noFill/>
                </a:ln>
                <a:solidFill>
                  <a:schemeClr val="tx1"/>
                </a:solidFill>
                <a:effectLst/>
                <a:latin typeface="Cambria" charset="0"/>
                <a:ea typeface="Times New Roman" charset="0"/>
              </a:rPr>
              <a:t>-Unis profitent plus qu’ils ne pâtissent. Ces deux mesures, si elles provoquent des crises dans le reste du monde, leur permettent de se concentrer sur leurs intérêts et de ne plus porter seuls le poids de la puissance. Les crises des années 1970 n’ont pas altéré les structures de la puissance américaine, elles ont contribué à modifier le modèle impérial, qui a évolué vers un unilatéralisme croissant. Quant à la crise de légitimité, elle s’éloigne dès les années 1980, avec le reaganisme triomphant, et n’est plus qu’un mauvais souvenir en 1991, lors de l’effondrement de l’Union soviétique.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dirty="0">
              <a:ln>
                <a:noFill/>
              </a:ln>
              <a:solidFill>
                <a:schemeClr val="tx1"/>
              </a:solidFill>
              <a:effectLst/>
              <a:latin typeface="Cambria" charset="0"/>
              <a:ea typeface="Times New Roman"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a:ln>
                  <a:noFill/>
                </a:ln>
                <a:solidFill>
                  <a:schemeClr val="tx1"/>
                </a:solidFill>
                <a:effectLst/>
                <a:latin typeface="Cambria" charset="0"/>
                <a:ea typeface="Times New Roman" charset="0"/>
              </a:rPr>
              <a:t>Alexia Blin, doctorante à l’EHESS, in </a:t>
            </a:r>
            <a:r>
              <a:rPr kumimoji="0" lang="fr-FR" sz="1200" b="0" i="1" u="none" strike="noStrike" cap="none" normalizeH="0" baseline="0" dirty="0">
                <a:ln>
                  <a:noFill/>
                </a:ln>
                <a:solidFill>
                  <a:schemeClr val="tx1"/>
                </a:solidFill>
                <a:effectLst/>
                <a:latin typeface="Cambria" charset="0"/>
                <a:ea typeface="Times New Roman" charset="0"/>
              </a:rPr>
              <a:t>Les collections de L’Histoire</a:t>
            </a:r>
            <a:r>
              <a:rPr kumimoji="0" lang="fr-FR" sz="1200" b="0" i="0" u="none" strike="noStrike" cap="none" normalizeH="0" baseline="0" dirty="0">
                <a:ln>
                  <a:noFill/>
                </a:ln>
                <a:solidFill>
                  <a:schemeClr val="tx1"/>
                </a:solidFill>
                <a:effectLst/>
                <a:latin typeface="Cambria" charset="0"/>
                <a:ea typeface="Times New Roman" charset="0"/>
              </a:rPr>
              <a:t>, n° 56, juillet 2012, p 58.</a:t>
            </a:r>
            <a:endParaRPr kumimoji="0" lang="fr-FR" sz="1200" b="0" i="0" u="none" strike="noStrike" cap="none" normalizeH="0" baseline="0" dirty="0">
              <a:ln>
                <a:noFill/>
              </a:ln>
              <a:solidFill>
                <a:schemeClr val="tx1"/>
              </a:solidFill>
              <a:effectLst/>
              <a:latin typeface="Times New Roman" charset="0"/>
              <a:ea typeface="Times New Roman"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ZoneTexte 3"/>
          <p:cNvSpPr txBox="1"/>
          <p:nvPr/>
        </p:nvSpPr>
        <p:spPr>
          <a:xfrm>
            <a:off x="1072066" y="2"/>
            <a:ext cx="7186814" cy="646331"/>
          </a:xfrm>
          <a:prstGeom prst="rect">
            <a:avLst/>
          </a:prstGeom>
          <a:noFill/>
        </p:spPr>
        <p:txBody>
          <a:bodyPr wrap="square" rtlCol="0">
            <a:spAutoFit/>
          </a:bodyPr>
          <a:lstStyle/>
          <a:p>
            <a:pPr algn="ctr"/>
            <a:r>
              <a:rPr lang="fr-FR" b="1" u="sng" dirty="0" smtClean="0">
                <a:solidFill>
                  <a:srgbClr val="FF0000"/>
                </a:solidFill>
              </a:rPr>
              <a:t>2</a:t>
            </a:r>
            <a:r>
              <a:rPr lang="fr-FR" b="1" u="sng" baseline="30000" dirty="0" smtClean="0">
                <a:solidFill>
                  <a:srgbClr val="FF0000"/>
                </a:solidFill>
              </a:rPr>
              <a:t>e</a:t>
            </a:r>
            <a:r>
              <a:rPr lang="fr-FR" b="1" u="sng" dirty="0" smtClean="0">
                <a:solidFill>
                  <a:srgbClr val="FF0000"/>
                </a:solidFill>
              </a:rPr>
              <a:t> PARTIE :</a:t>
            </a:r>
            <a:r>
              <a:rPr lang="fr-FR" b="1" dirty="0" smtClean="0">
                <a:solidFill>
                  <a:srgbClr val="FF0000"/>
                </a:solidFill>
              </a:rPr>
              <a:t> </a:t>
            </a:r>
            <a:r>
              <a:rPr lang="fr-FR" dirty="0" smtClean="0"/>
              <a:t>Expressions et ambivalences du </a:t>
            </a:r>
            <a:r>
              <a:rPr lang="fr-FR" b="1" i="1" dirty="0" smtClean="0"/>
              <a:t>soft power</a:t>
            </a:r>
            <a:endParaRPr lang="fr-FR" b="1" dirty="0" smtClean="0"/>
          </a:p>
          <a:p>
            <a:pPr algn="ctr"/>
            <a:endParaRPr lang="fr-FR" u="sng" dirty="0" smtClean="0"/>
          </a:p>
        </p:txBody>
      </p:sp>
      <p:sp>
        <p:nvSpPr>
          <p:cNvPr id="6" name="ZoneTexte 5"/>
          <p:cNvSpPr txBox="1"/>
          <p:nvPr/>
        </p:nvSpPr>
        <p:spPr>
          <a:xfrm>
            <a:off x="0" y="390789"/>
            <a:ext cx="9144001" cy="2246769"/>
          </a:xfrm>
          <a:prstGeom prst="rect">
            <a:avLst/>
          </a:prstGeom>
          <a:noFill/>
          <a:ln w="28575">
            <a:solidFill>
              <a:srgbClr val="FF0000"/>
            </a:solidFill>
          </a:ln>
        </p:spPr>
        <p:txBody>
          <a:bodyPr wrap="square" rtlCol="0">
            <a:spAutoFit/>
          </a:bodyPr>
          <a:lstStyle/>
          <a:p>
            <a:pPr algn="ctr"/>
            <a:r>
              <a:rPr lang="fr-FR" sz="1400" b="1" u="sng" dirty="0" smtClean="0">
                <a:solidFill>
                  <a:srgbClr val="FF0000"/>
                </a:solidFill>
              </a:rPr>
              <a:t>Démarche</a:t>
            </a:r>
          </a:p>
          <a:p>
            <a:endParaRPr lang="fr-FR" sz="1400" dirty="0" smtClean="0"/>
          </a:p>
          <a:p>
            <a:pPr>
              <a:buFontTx/>
              <a:buChar char="-"/>
            </a:pPr>
            <a:r>
              <a:rPr lang="fr-FR" sz="1400" b="1" dirty="0" smtClean="0"/>
              <a:t> Document 4 : Cours dialogué : </a:t>
            </a:r>
            <a:r>
              <a:rPr lang="fr-FR" sz="1400" i="1" dirty="0" smtClean="0"/>
              <a:t>Apports sur la place du cinéma, critique essentiellement </a:t>
            </a:r>
            <a:r>
              <a:rPr lang="fr-FR" sz="1400" dirty="0" smtClean="0"/>
              <a:t>a posteriori ;</a:t>
            </a:r>
            <a:endParaRPr lang="fr-FR" sz="1400" i="1" dirty="0" smtClean="0"/>
          </a:p>
          <a:p>
            <a:endParaRPr lang="fr-FR" sz="1400" i="1" dirty="0" smtClean="0"/>
          </a:p>
          <a:p>
            <a:pPr>
              <a:buFontTx/>
              <a:buChar char="-"/>
            </a:pPr>
            <a:r>
              <a:rPr lang="fr-FR" sz="1400" b="1" dirty="0" smtClean="0"/>
              <a:t> Document 5 et 6 : Etude de deux documents iconographiques</a:t>
            </a:r>
          </a:p>
          <a:p>
            <a:pPr algn="just"/>
            <a:r>
              <a:rPr lang="fr-FR" sz="1400" b="1" i="1" dirty="0" smtClean="0"/>
              <a:t>Consigne : </a:t>
            </a:r>
            <a:r>
              <a:rPr lang="fr-FR" sz="1400" dirty="0" smtClean="0"/>
              <a:t>« Dans quelle mesure ces documents sont-ils révélateurs des ambivalences du soft power américain ? »</a:t>
            </a:r>
            <a:endParaRPr lang="fr-FR" sz="1400" b="1" i="1" dirty="0" smtClean="0"/>
          </a:p>
          <a:p>
            <a:pPr algn="just"/>
            <a:r>
              <a:rPr lang="fr-FR" sz="1400" i="1" dirty="0" smtClean="0"/>
              <a:t>	- travail en binômes, puis mutualisation ; </a:t>
            </a:r>
          </a:p>
          <a:p>
            <a:pPr algn="just"/>
            <a:r>
              <a:rPr lang="fr-FR" sz="1400" i="1" dirty="0" smtClean="0"/>
              <a:t>	- rappel des procédés formels de l’étude d’image (composition, point de vue…) ; </a:t>
            </a:r>
          </a:p>
          <a:p>
            <a:pPr algn="just"/>
            <a:r>
              <a:rPr lang="fr-FR" sz="1400" i="1" dirty="0" smtClean="0"/>
              <a:t>	- insistance sur les information externes (</a:t>
            </a:r>
            <a:r>
              <a:rPr lang="fr-FR" sz="1400" dirty="0" smtClean="0"/>
              <a:t>nature, auteur, destinataire, lieu de production, prix Pulitzer…</a:t>
            </a:r>
            <a:r>
              <a:rPr lang="fr-FR" sz="1400" i="1" dirty="0" smtClean="0"/>
              <a:t>) ;</a:t>
            </a:r>
          </a:p>
          <a:p>
            <a:pPr algn="just"/>
            <a:r>
              <a:rPr lang="fr-FR" sz="1400" i="1" dirty="0" smtClean="0"/>
              <a:t>	- mobilisation du contexte (</a:t>
            </a:r>
            <a:r>
              <a:rPr lang="fr-FR" sz="1400" dirty="0" smtClean="0"/>
              <a:t>démocratie américaine, idéologies…</a:t>
            </a:r>
            <a:r>
              <a:rPr lang="fr-FR" sz="1400" i="1" dirty="0" smtClean="0"/>
              <a:t>).</a:t>
            </a:r>
          </a:p>
        </p:txBody>
      </p:sp>
      <p:pic>
        <p:nvPicPr>
          <p:cNvPr id="7" name="Image 6" descr="Capture d’écran 2015-03-20 à 12.22.35.png"/>
          <p:cNvPicPr>
            <a:picLocks noChangeAspect="1"/>
          </p:cNvPicPr>
          <p:nvPr/>
        </p:nvPicPr>
        <p:blipFill>
          <a:blip r:embed="rId2"/>
          <a:stretch>
            <a:fillRect/>
          </a:stretch>
        </p:blipFill>
        <p:spPr>
          <a:xfrm>
            <a:off x="2246753" y="3391489"/>
            <a:ext cx="2216462" cy="2798993"/>
          </a:xfrm>
          <a:prstGeom prst="rect">
            <a:avLst/>
          </a:prstGeom>
          <a:ln>
            <a:solidFill>
              <a:schemeClr val="tx1"/>
            </a:solidFill>
          </a:ln>
        </p:spPr>
      </p:pic>
      <p:pic>
        <p:nvPicPr>
          <p:cNvPr id="8" name="Image 7" descr="Capture d’écran 2015-03-20 à 12.22.51.png"/>
          <p:cNvPicPr>
            <a:picLocks noChangeAspect="1"/>
          </p:cNvPicPr>
          <p:nvPr/>
        </p:nvPicPr>
        <p:blipFill>
          <a:blip r:embed="rId3"/>
          <a:stretch>
            <a:fillRect/>
          </a:stretch>
        </p:blipFill>
        <p:spPr>
          <a:xfrm>
            <a:off x="4301376" y="3020352"/>
            <a:ext cx="4842626" cy="3497451"/>
          </a:xfrm>
          <a:prstGeom prst="rect">
            <a:avLst/>
          </a:prstGeom>
        </p:spPr>
      </p:pic>
      <p:sp>
        <p:nvSpPr>
          <p:cNvPr id="26627" name="Text Box 3"/>
          <p:cNvSpPr txBox="1">
            <a:spLocks noChangeArrowheads="1"/>
          </p:cNvSpPr>
          <p:nvPr/>
        </p:nvSpPr>
        <p:spPr bwMode="auto">
          <a:xfrm>
            <a:off x="1" y="2769752"/>
            <a:ext cx="2246752" cy="4088248"/>
          </a:xfrm>
          <a:prstGeom prst="rect">
            <a:avLst/>
          </a:prstGeom>
          <a:noFill/>
          <a:ln w="9525">
            <a:solidFill>
              <a:srgbClr val="000000"/>
            </a:solidFill>
            <a:miter lim="800000"/>
            <a:headEnd/>
            <a:tailEnd/>
          </a:ln>
        </p:spPr>
        <p:txBody>
          <a:bodyPr vert="horz" wrap="square" lIns="91440" tIns="91440" rIns="91440" bIns="9144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fr-FR" sz="900" b="1" i="1" u="sng" strike="noStrike" cap="none" normalizeH="0" baseline="0" dirty="0" smtClean="0">
                <a:ln>
                  <a:noFill/>
                </a:ln>
                <a:solidFill>
                  <a:schemeClr val="tx1"/>
                </a:solidFill>
                <a:effectLst/>
                <a:latin typeface="Cambria" charset="0"/>
                <a:ea typeface="Times New Roman" charset="0"/>
              </a:rPr>
              <a:t>Document </a:t>
            </a:r>
            <a:r>
              <a:rPr kumimoji="0" lang="fr-FR" sz="900" b="1" i="1" u="sng" strike="noStrike" cap="none" normalizeH="0" baseline="0" dirty="0">
                <a:ln>
                  <a:noFill/>
                </a:ln>
                <a:solidFill>
                  <a:schemeClr val="tx1"/>
                </a:solidFill>
                <a:effectLst/>
                <a:latin typeface="Cambria" charset="0"/>
                <a:ea typeface="Times New Roman" charset="0"/>
              </a:rPr>
              <a:t>4</a:t>
            </a:r>
            <a:r>
              <a:rPr kumimoji="0" lang="fr-FR" sz="900" b="1" i="1" u="sng" strike="noStrike" cap="none" normalizeH="0" baseline="0" dirty="0">
                <a:ln>
                  <a:noFill/>
                </a:ln>
                <a:solidFill>
                  <a:schemeClr val="tx1"/>
                </a:solidFill>
                <a:effectLst/>
                <a:latin typeface="Times New Roman" charset="0"/>
                <a:ea typeface="Times New Roman" charset="0"/>
              </a:rPr>
              <a:t> </a:t>
            </a:r>
            <a:r>
              <a:rPr kumimoji="0" lang="fr-FR" sz="900" b="1" i="1" u="sng" strike="noStrike" cap="none" normalizeH="0" baseline="0" dirty="0">
                <a:ln>
                  <a:noFill/>
                </a:ln>
                <a:solidFill>
                  <a:schemeClr val="tx1"/>
                </a:solidFill>
                <a:effectLst/>
                <a:latin typeface="Cambria" charset="0"/>
                <a:ea typeface="Times New Roman" charset="0"/>
              </a:rPr>
              <a:t>:</a:t>
            </a:r>
            <a:r>
              <a:rPr kumimoji="0" lang="fr-FR" sz="900" b="1" i="1" u="sng" strike="noStrike" cap="none" normalizeH="0" baseline="0" dirty="0" smtClean="0">
                <a:ln>
                  <a:noFill/>
                </a:ln>
                <a:solidFill>
                  <a:schemeClr val="tx1"/>
                </a:solidFill>
                <a:effectLst/>
                <a:latin typeface="Cambria" charset="0"/>
                <a:ea typeface="Times New Roman" charset="0"/>
              </a:rPr>
              <a:t> </a:t>
            </a:r>
            <a:r>
              <a:rPr lang="fr-FR" sz="900" b="1" i="1" dirty="0" smtClean="0">
                <a:latin typeface="Times New Roman" charset="0"/>
                <a:ea typeface="Times New Roman" charset="0"/>
              </a:rPr>
              <a:t> </a:t>
            </a:r>
            <a:r>
              <a:rPr kumimoji="0" lang="fr-FR" sz="900" b="1" i="0" u="none" strike="noStrike" cap="none" normalizeH="0" baseline="0" dirty="0" smtClean="0">
                <a:ln>
                  <a:noFill/>
                </a:ln>
                <a:solidFill>
                  <a:schemeClr val="tx1"/>
                </a:solidFill>
                <a:effectLst/>
                <a:latin typeface="Cambria" charset="0"/>
                <a:ea typeface="Times New Roman" charset="0"/>
              </a:rPr>
              <a:t>Un </a:t>
            </a:r>
            <a:r>
              <a:rPr kumimoji="0" lang="fr-FR" sz="900" b="1" i="0" u="none" strike="noStrike" cap="none" normalizeH="0" baseline="0" dirty="0">
                <a:ln>
                  <a:noFill/>
                </a:ln>
                <a:solidFill>
                  <a:schemeClr val="tx1"/>
                </a:solidFill>
                <a:effectLst/>
                <a:latin typeface="Cambria" charset="0"/>
                <a:ea typeface="Times New Roman" charset="0"/>
              </a:rPr>
              <a:t>thème cinématographique majeur, après-guerre</a:t>
            </a:r>
            <a:endParaRPr kumimoji="0" lang="fr-FR" sz="900" b="1" i="1" u="none" strike="noStrike" cap="none" normalizeH="0" baseline="0" dirty="0" smtClean="0">
              <a:ln>
                <a:noFill/>
              </a:ln>
              <a:solidFill>
                <a:schemeClr val="tx1"/>
              </a:solidFill>
              <a:effectLst/>
              <a:latin typeface="Times New Roman" charset="0"/>
              <a:ea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900" b="1" i="0" u="sng" strike="noStrike" cap="none" normalizeH="0" baseline="0" dirty="0" smtClean="0">
              <a:ln>
                <a:noFill/>
              </a:ln>
              <a:solidFill>
                <a:schemeClr val="tx1"/>
              </a:solidFill>
              <a:effectLst/>
              <a:latin typeface="Times New Roman" charset="0"/>
              <a:ea typeface="Times New Roman"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900" b="1" i="0" u="none" strike="noStrike" cap="none" normalizeH="0" baseline="0" dirty="0">
                <a:ln>
                  <a:noFill/>
                </a:ln>
                <a:solidFill>
                  <a:schemeClr val="tx1"/>
                </a:solidFill>
                <a:effectLst/>
                <a:latin typeface="Cambria" charset="0"/>
                <a:ea typeface="Times New Roman" charset="0"/>
              </a:rPr>
              <a:t>1968 : </a:t>
            </a:r>
            <a:r>
              <a:rPr kumimoji="0" lang="fr-FR" sz="900" b="0" i="1" u="none" strike="noStrike" cap="none" normalizeH="0" baseline="0" dirty="0">
                <a:ln>
                  <a:noFill/>
                </a:ln>
                <a:solidFill>
                  <a:schemeClr val="tx1"/>
                </a:solidFill>
                <a:effectLst/>
                <a:latin typeface="Cambria" charset="0"/>
                <a:ea typeface="Times New Roman" charset="0"/>
              </a:rPr>
              <a:t>Vietnam, année du cochon</a:t>
            </a:r>
            <a:r>
              <a:rPr kumimoji="0" lang="fr-FR" sz="900" b="0" i="0" u="none" strike="noStrike" cap="none" normalizeH="0" baseline="0" dirty="0">
                <a:ln>
                  <a:noFill/>
                </a:ln>
                <a:solidFill>
                  <a:schemeClr val="tx1"/>
                </a:solidFill>
                <a:effectLst/>
                <a:latin typeface="Cambria" charset="0"/>
                <a:ea typeface="Times New Roman" charset="0"/>
              </a:rPr>
              <a:t>, Emile de Antonio (documentaire)</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900" b="0" i="0" u="none" strike="noStrike" cap="none" normalizeH="0" baseline="0" dirty="0">
              <a:ln>
                <a:noFill/>
              </a:ln>
              <a:solidFill>
                <a:schemeClr val="tx1"/>
              </a:solidFill>
              <a:effectLst/>
              <a:latin typeface="Cambria" charset="0"/>
              <a:ea typeface="Times New Roman"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900" b="1" i="0" u="none" strike="noStrike" cap="none" normalizeH="0" baseline="0" dirty="0">
                <a:ln>
                  <a:noFill/>
                </a:ln>
                <a:solidFill>
                  <a:schemeClr val="tx1"/>
                </a:solidFill>
                <a:effectLst/>
                <a:latin typeface="Cambria" charset="0"/>
                <a:ea typeface="Times New Roman" charset="0"/>
              </a:rPr>
              <a:t>1968 : </a:t>
            </a:r>
            <a:r>
              <a:rPr kumimoji="0" lang="fr-FR" sz="900" b="0" i="1" u="none" strike="noStrike" cap="none" normalizeH="0" baseline="0" dirty="0">
                <a:ln>
                  <a:noFill/>
                </a:ln>
                <a:solidFill>
                  <a:schemeClr val="tx1"/>
                </a:solidFill>
                <a:effectLst/>
                <a:latin typeface="Cambria" charset="0"/>
                <a:ea typeface="Times New Roman" charset="0"/>
              </a:rPr>
              <a:t>Les Bérets Verts</a:t>
            </a:r>
            <a:r>
              <a:rPr kumimoji="0" lang="fr-FR" sz="900" b="0" i="0" u="none" strike="noStrike" cap="none" normalizeH="0" baseline="0" dirty="0">
                <a:ln>
                  <a:noFill/>
                </a:ln>
                <a:solidFill>
                  <a:schemeClr val="tx1"/>
                </a:solidFill>
                <a:effectLst/>
                <a:latin typeface="Cambria" charset="0"/>
                <a:ea typeface="Times New Roman" charset="0"/>
              </a:rPr>
              <a:t>, John Wayne</a:t>
            </a:r>
            <a:endParaRPr kumimoji="0" lang="fr-FR" sz="900" b="0" i="0" u="none" strike="noStrike" cap="none" normalizeH="0" baseline="0" dirty="0">
              <a:ln>
                <a:noFill/>
              </a:ln>
              <a:solidFill>
                <a:schemeClr val="tx1"/>
              </a:solidFill>
              <a:effectLst/>
              <a:latin typeface="Times New Roman" charset="0"/>
              <a:ea typeface="Times New Roman"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900" b="0" i="0" u="none" strike="noStrike" cap="none" normalizeH="0" baseline="0" dirty="0" smtClean="0">
              <a:ln>
                <a:noFill/>
              </a:ln>
              <a:solidFill>
                <a:schemeClr val="tx1"/>
              </a:solidFill>
              <a:effectLst/>
              <a:latin typeface="Times New Roman" charset="0"/>
              <a:ea typeface="Times New Roman"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900" b="1" i="0" u="none" strike="noStrike" cap="none" normalizeH="0" baseline="0" dirty="0" smtClean="0">
                <a:ln>
                  <a:noFill/>
                </a:ln>
                <a:solidFill>
                  <a:schemeClr val="tx1"/>
                </a:solidFill>
                <a:effectLst/>
                <a:latin typeface="Times New Roman" charset="0"/>
                <a:ea typeface="Times New Roman" charset="0"/>
              </a:rPr>
              <a:t>1976 : </a:t>
            </a:r>
            <a:r>
              <a:rPr kumimoji="0" lang="fr-FR" sz="900" i="1" u="none" strike="noStrike" cap="none" normalizeH="0" baseline="0" dirty="0" smtClean="0">
                <a:ln>
                  <a:noFill/>
                </a:ln>
                <a:solidFill>
                  <a:schemeClr val="tx1"/>
                </a:solidFill>
                <a:effectLst/>
                <a:latin typeface="Times New Roman" charset="0"/>
                <a:ea typeface="Times New Roman" charset="0"/>
              </a:rPr>
              <a:t>Taxi Driver</a:t>
            </a:r>
            <a:r>
              <a:rPr kumimoji="0" lang="fr-FR" sz="900" u="none" strike="noStrike" cap="none" normalizeH="0" baseline="0" dirty="0" smtClean="0">
                <a:ln>
                  <a:noFill/>
                </a:ln>
                <a:solidFill>
                  <a:schemeClr val="tx1"/>
                </a:solidFill>
                <a:effectLst/>
                <a:latin typeface="Times New Roman" charset="0"/>
                <a:ea typeface="Times New Roman" charset="0"/>
              </a:rPr>
              <a:t>,</a:t>
            </a:r>
            <a:r>
              <a:rPr kumimoji="0" lang="fr-FR" sz="900" u="none" strike="noStrike" cap="none" normalizeH="0" dirty="0" smtClean="0">
                <a:ln>
                  <a:noFill/>
                </a:ln>
                <a:solidFill>
                  <a:schemeClr val="tx1"/>
                </a:solidFill>
                <a:effectLst/>
                <a:latin typeface="Times New Roman" charset="0"/>
                <a:ea typeface="Times New Roman" charset="0"/>
              </a:rPr>
              <a:t> Martin Scorsese</a:t>
            </a:r>
            <a:endParaRPr kumimoji="0" lang="fr-FR" sz="900" b="1" i="0" u="none" strike="noStrike" cap="none" normalizeH="0" baseline="0" dirty="0" smtClean="0">
              <a:ln>
                <a:noFill/>
              </a:ln>
              <a:solidFill>
                <a:schemeClr val="tx1"/>
              </a:solidFill>
              <a:effectLst/>
              <a:latin typeface="Times New Roman" charset="0"/>
              <a:ea typeface="Times New Roman"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900" b="1" i="0" u="none" strike="noStrike" cap="none" normalizeH="0" baseline="0" dirty="0" smtClean="0">
              <a:ln>
                <a:noFill/>
              </a:ln>
              <a:solidFill>
                <a:schemeClr val="tx1"/>
              </a:solidFill>
              <a:effectLst/>
              <a:latin typeface="Times New Roman" charset="0"/>
              <a:ea typeface="Times New Roman"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900" b="1" i="0" u="none" strike="noStrike" cap="none" normalizeH="0" baseline="0" dirty="0">
                <a:ln>
                  <a:noFill/>
                </a:ln>
                <a:solidFill>
                  <a:schemeClr val="tx1"/>
                </a:solidFill>
                <a:effectLst/>
                <a:latin typeface="Cambria" charset="0"/>
                <a:ea typeface="Times New Roman" charset="0"/>
              </a:rPr>
              <a:t>1978 :</a:t>
            </a:r>
            <a:r>
              <a:rPr kumimoji="0" lang="fr-FR" sz="900" b="0" i="0" u="none" strike="noStrike" cap="none" normalizeH="0" baseline="0" dirty="0">
                <a:ln>
                  <a:noFill/>
                </a:ln>
                <a:solidFill>
                  <a:schemeClr val="tx1"/>
                </a:solidFill>
                <a:effectLst/>
                <a:latin typeface="Cambria" charset="0"/>
                <a:ea typeface="Times New Roman" charset="0"/>
              </a:rPr>
              <a:t> </a:t>
            </a:r>
            <a:r>
              <a:rPr kumimoji="0" lang="fr-FR" sz="900" b="0" i="1" u="none" strike="noStrike" cap="none" normalizeH="0" baseline="0" dirty="0">
                <a:ln>
                  <a:noFill/>
                </a:ln>
                <a:solidFill>
                  <a:schemeClr val="tx1"/>
                </a:solidFill>
                <a:effectLst/>
                <a:latin typeface="Cambria" charset="0"/>
                <a:ea typeface="Times New Roman" charset="0"/>
              </a:rPr>
              <a:t>Voyage au bout de l’enfer</a:t>
            </a:r>
            <a:r>
              <a:rPr kumimoji="0" lang="fr-FR" sz="900" b="0" i="0" u="none" strike="noStrike" cap="none" normalizeH="0" baseline="0" dirty="0">
                <a:ln>
                  <a:noFill/>
                </a:ln>
                <a:solidFill>
                  <a:schemeClr val="tx1"/>
                </a:solidFill>
                <a:effectLst/>
                <a:latin typeface="Cambria" charset="0"/>
                <a:ea typeface="Times New Roman" charset="0"/>
              </a:rPr>
              <a:t>, Michael </a:t>
            </a:r>
            <a:r>
              <a:rPr kumimoji="0" lang="fr-FR" sz="900" b="0" i="0" u="none" strike="noStrike" cap="none" normalizeH="0" baseline="0" dirty="0" err="1">
                <a:ln>
                  <a:noFill/>
                </a:ln>
                <a:solidFill>
                  <a:schemeClr val="tx1"/>
                </a:solidFill>
                <a:effectLst/>
                <a:latin typeface="Cambria" charset="0"/>
                <a:ea typeface="Times New Roman" charset="0"/>
              </a:rPr>
              <a:t>Cimino</a:t>
            </a:r>
            <a:endParaRPr kumimoji="0" lang="fr-FR" sz="900" b="0" i="0" u="none" strike="noStrike" cap="none" normalizeH="0" baseline="0" dirty="0">
              <a:ln>
                <a:noFill/>
              </a:ln>
              <a:solidFill>
                <a:schemeClr val="tx1"/>
              </a:solidFill>
              <a:effectLst/>
              <a:latin typeface="Cambria" charset="0"/>
              <a:ea typeface="Times New Roman"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900" b="0" i="0" u="none" strike="noStrike" cap="none" normalizeH="0" baseline="0" dirty="0">
              <a:ln>
                <a:noFill/>
              </a:ln>
              <a:solidFill>
                <a:schemeClr val="tx1"/>
              </a:solidFill>
              <a:effectLst/>
              <a:latin typeface="Cambria" charset="0"/>
              <a:ea typeface="Times New Roman"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900" b="1" i="0" u="none" strike="noStrike" cap="none" normalizeH="0" baseline="0" dirty="0">
                <a:ln>
                  <a:noFill/>
                </a:ln>
                <a:solidFill>
                  <a:schemeClr val="tx1"/>
                </a:solidFill>
                <a:effectLst/>
                <a:latin typeface="Cambria" charset="0"/>
                <a:ea typeface="Times New Roman" charset="0"/>
              </a:rPr>
              <a:t>1979 :</a:t>
            </a:r>
            <a:r>
              <a:rPr kumimoji="0" lang="fr-FR" sz="900" b="0" i="0" u="none" strike="noStrike" cap="none" normalizeH="0" baseline="0" dirty="0">
                <a:ln>
                  <a:noFill/>
                </a:ln>
                <a:solidFill>
                  <a:schemeClr val="tx1"/>
                </a:solidFill>
                <a:effectLst/>
                <a:latin typeface="Cambria" charset="0"/>
                <a:ea typeface="Times New Roman" charset="0"/>
              </a:rPr>
              <a:t> </a:t>
            </a:r>
            <a:r>
              <a:rPr kumimoji="0" lang="fr-FR" sz="900" b="0" i="1" u="none" strike="noStrike" cap="none" normalizeH="0" baseline="0" dirty="0">
                <a:ln>
                  <a:noFill/>
                </a:ln>
                <a:solidFill>
                  <a:schemeClr val="tx1"/>
                </a:solidFill>
                <a:effectLst/>
                <a:latin typeface="Cambria" charset="0"/>
                <a:ea typeface="Times New Roman" charset="0"/>
              </a:rPr>
              <a:t>Apocalypse </a:t>
            </a:r>
            <a:r>
              <a:rPr kumimoji="0" lang="fr-FR" sz="900" b="0" i="1" u="none" strike="noStrike" cap="none" normalizeH="0" baseline="0" dirty="0" err="1">
                <a:ln>
                  <a:noFill/>
                </a:ln>
                <a:solidFill>
                  <a:schemeClr val="tx1"/>
                </a:solidFill>
                <a:effectLst/>
                <a:latin typeface="Cambria" charset="0"/>
                <a:ea typeface="Times New Roman" charset="0"/>
              </a:rPr>
              <a:t>Now</a:t>
            </a:r>
            <a:r>
              <a:rPr kumimoji="0" lang="fr-FR" sz="900" b="0" i="0" u="none" strike="noStrike" cap="none" normalizeH="0" baseline="0" dirty="0">
                <a:ln>
                  <a:noFill/>
                </a:ln>
                <a:solidFill>
                  <a:schemeClr val="tx1"/>
                </a:solidFill>
                <a:effectLst/>
                <a:latin typeface="Cambria" charset="0"/>
                <a:ea typeface="Times New Roman" charset="0"/>
              </a:rPr>
              <a:t>, Francis </a:t>
            </a:r>
            <a:r>
              <a:rPr kumimoji="0" lang="fr-FR" sz="900" b="0" i="0" u="none" strike="noStrike" cap="none" normalizeH="0" baseline="0" dirty="0" smtClean="0">
                <a:ln>
                  <a:noFill/>
                </a:ln>
                <a:solidFill>
                  <a:schemeClr val="tx1"/>
                </a:solidFill>
                <a:effectLst/>
                <a:latin typeface="Cambria" charset="0"/>
                <a:ea typeface="Times New Roman" charset="0"/>
              </a:rPr>
              <a:t>F. </a:t>
            </a:r>
            <a:r>
              <a:rPr kumimoji="0" lang="fr-FR" sz="900" b="0" i="0" u="none" strike="noStrike" cap="none" normalizeH="0" baseline="0" dirty="0">
                <a:ln>
                  <a:noFill/>
                </a:ln>
                <a:solidFill>
                  <a:schemeClr val="tx1"/>
                </a:solidFill>
                <a:effectLst/>
                <a:latin typeface="Cambria" charset="0"/>
                <a:ea typeface="Times New Roman" charset="0"/>
              </a:rPr>
              <a:t>Coppola</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900" b="0" i="0" u="none" strike="noStrike" cap="none" normalizeH="0" baseline="0" dirty="0">
              <a:ln>
                <a:noFill/>
              </a:ln>
              <a:solidFill>
                <a:schemeClr val="tx1"/>
              </a:solidFill>
              <a:effectLst/>
              <a:latin typeface="Cambria" charset="0"/>
              <a:ea typeface="Times New Roman"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900" b="1" i="0" u="none" strike="noStrike" cap="none" normalizeH="0" baseline="0" dirty="0">
                <a:ln>
                  <a:noFill/>
                </a:ln>
                <a:solidFill>
                  <a:schemeClr val="tx1"/>
                </a:solidFill>
                <a:effectLst/>
                <a:latin typeface="Cambria" charset="0"/>
                <a:ea typeface="Times New Roman" charset="0"/>
              </a:rPr>
              <a:t>1982 :</a:t>
            </a:r>
            <a:r>
              <a:rPr kumimoji="0" lang="fr-FR" sz="900" b="0" i="0" u="none" strike="noStrike" cap="none" normalizeH="0" baseline="0" dirty="0">
                <a:ln>
                  <a:noFill/>
                </a:ln>
                <a:solidFill>
                  <a:schemeClr val="tx1"/>
                </a:solidFill>
                <a:effectLst/>
                <a:latin typeface="Cambria" charset="0"/>
                <a:ea typeface="Times New Roman" charset="0"/>
              </a:rPr>
              <a:t> </a:t>
            </a:r>
            <a:r>
              <a:rPr kumimoji="0" lang="fr-FR" sz="900" b="0" i="1" u="none" strike="noStrike" cap="none" normalizeH="0" baseline="0" dirty="0">
                <a:ln>
                  <a:noFill/>
                </a:ln>
                <a:solidFill>
                  <a:schemeClr val="tx1"/>
                </a:solidFill>
                <a:effectLst/>
                <a:latin typeface="Cambria" charset="0"/>
                <a:ea typeface="Times New Roman" charset="0"/>
              </a:rPr>
              <a:t>Rambo</a:t>
            </a:r>
            <a:r>
              <a:rPr kumimoji="0" lang="fr-FR" sz="900" b="0" i="0" u="none" strike="noStrike" cap="none" normalizeH="0" baseline="0" dirty="0">
                <a:ln>
                  <a:noFill/>
                </a:ln>
                <a:solidFill>
                  <a:schemeClr val="tx1"/>
                </a:solidFill>
                <a:effectLst/>
                <a:latin typeface="Cambria" charset="0"/>
                <a:ea typeface="Times New Roman" charset="0"/>
              </a:rPr>
              <a:t>, Ted </a:t>
            </a:r>
            <a:r>
              <a:rPr kumimoji="0" lang="fr-FR" sz="900" b="0" i="0" u="none" strike="noStrike" cap="none" normalizeH="0" baseline="0" dirty="0" err="1">
                <a:ln>
                  <a:noFill/>
                </a:ln>
                <a:solidFill>
                  <a:schemeClr val="tx1"/>
                </a:solidFill>
                <a:effectLst/>
                <a:latin typeface="Cambria" charset="0"/>
                <a:ea typeface="Times New Roman" charset="0"/>
              </a:rPr>
              <a:t>Kotcheff</a:t>
            </a:r>
            <a:endParaRPr kumimoji="0" lang="fr-FR" sz="900" b="0" i="0" u="none" strike="noStrike" cap="none" normalizeH="0" baseline="0" dirty="0">
              <a:ln>
                <a:noFill/>
              </a:ln>
              <a:solidFill>
                <a:schemeClr val="tx1"/>
              </a:solidFill>
              <a:effectLst/>
              <a:latin typeface="Cambria" charset="0"/>
              <a:ea typeface="Times New Roman"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900" b="0" i="0" u="none" strike="noStrike" cap="none" normalizeH="0" baseline="0" dirty="0">
              <a:ln>
                <a:noFill/>
              </a:ln>
              <a:solidFill>
                <a:schemeClr val="tx1"/>
              </a:solidFill>
              <a:effectLst/>
              <a:latin typeface="Cambria" charset="0"/>
              <a:ea typeface="Times New Roman"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900" b="1" i="0" u="none" strike="noStrike" cap="none" normalizeH="0" baseline="0" dirty="0">
                <a:ln>
                  <a:noFill/>
                </a:ln>
                <a:solidFill>
                  <a:schemeClr val="tx1"/>
                </a:solidFill>
                <a:effectLst/>
                <a:latin typeface="Cambria" charset="0"/>
                <a:ea typeface="Times New Roman" charset="0"/>
              </a:rPr>
              <a:t>1987 :</a:t>
            </a:r>
            <a:r>
              <a:rPr kumimoji="0" lang="fr-FR" sz="900" b="0" i="1" u="none" strike="noStrike" cap="none" normalizeH="0" baseline="0" dirty="0">
                <a:ln>
                  <a:noFill/>
                </a:ln>
                <a:solidFill>
                  <a:schemeClr val="tx1"/>
                </a:solidFill>
                <a:effectLst/>
                <a:latin typeface="Cambria" charset="0"/>
                <a:ea typeface="Times New Roman" charset="0"/>
              </a:rPr>
              <a:t> Full </a:t>
            </a:r>
            <a:r>
              <a:rPr kumimoji="0" lang="fr-FR" sz="900" b="0" i="1" u="none" strike="noStrike" cap="none" normalizeH="0" baseline="0" dirty="0" err="1">
                <a:ln>
                  <a:noFill/>
                </a:ln>
                <a:solidFill>
                  <a:schemeClr val="tx1"/>
                </a:solidFill>
                <a:effectLst/>
                <a:latin typeface="Cambria" charset="0"/>
                <a:ea typeface="Times New Roman" charset="0"/>
              </a:rPr>
              <a:t>Metal</a:t>
            </a:r>
            <a:r>
              <a:rPr kumimoji="0" lang="fr-FR" sz="900" b="0" i="1" u="none" strike="noStrike" cap="none" normalizeH="0" baseline="0" dirty="0">
                <a:ln>
                  <a:noFill/>
                </a:ln>
                <a:solidFill>
                  <a:schemeClr val="tx1"/>
                </a:solidFill>
                <a:effectLst/>
                <a:latin typeface="Cambria" charset="0"/>
                <a:ea typeface="Times New Roman" charset="0"/>
              </a:rPr>
              <a:t> Jacket</a:t>
            </a:r>
            <a:r>
              <a:rPr kumimoji="0" lang="fr-FR" sz="900" b="0" i="0" u="none" strike="noStrike" cap="none" normalizeH="0" baseline="0" dirty="0">
                <a:ln>
                  <a:noFill/>
                </a:ln>
                <a:solidFill>
                  <a:schemeClr val="tx1"/>
                </a:solidFill>
                <a:effectLst/>
                <a:latin typeface="Cambria" charset="0"/>
                <a:ea typeface="Times New Roman" charset="0"/>
              </a:rPr>
              <a:t>, Stanley Kubrick</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900" b="0" i="0" u="none" strike="noStrike" cap="none" normalizeH="0" baseline="0" dirty="0">
              <a:ln>
                <a:noFill/>
              </a:ln>
              <a:solidFill>
                <a:schemeClr val="tx1"/>
              </a:solidFill>
              <a:effectLst/>
              <a:latin typeface="Cambria" charset="0"/>
              <a:ea typeface="Times New Roman"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900" b="1" i="0" u="none" strike="noStrike" cap="none" normalizeH="0" baseline="0" dirty="0">
                <a:ln>
                  <a:noFill/>
                </a:ln>
                <a:solidFill>
                  <a:schemeClr val="tx1"/>
                </a:solidFill>
                <a:effectLst/>
                <a:latin typeface="Cambria" charset="0"/>
                <a:ea typeface="Times New Roman" charset="0"/>
              </a:rPr>
              <a:t>1987 :</a:t>
            </a:r>
            <a:r>
              <a:rPr kumimoji="0" lang="fr-FR" sz="900" b="0" i="1" u="none" strike="noStrike" cap="none" normalizeH="0" baseline="0" dirty="0">
                <a:ln>
                  <a:noFill/>
                </a:ln>
                <a:solidFill>
                  <a:schemeClr val="tx1"/>
                </a:solidFill>
                <a:effectLst/>
                <a:latin typeface="Cambria" charset="0"/>
                <a:ea typeface="Times New Roman" charset="0"/>
              </a:rPr>
              <a:t> Platoon</a:t>
            </a:r>
            <a:r>
              <a:rPr kumimoji="0" lang="fr-FR" sz="900" b="0" i="0" u="none" strike="noStrike" cap="none" normalizeH="0" baseline="0" dirty="0">
                <a:ln>
                  <a:noFill/>
                </a:ln>
                <a:solidFill>
                  <a:schemeClr val="tx1"/>
                </a:solidFill>
                <a:effectLst/>
                <a:latin typeface="Cambria" charset="0"/>
                <a:ea typeface="Times New Roman" charset="0"/>
              </a:rPr>
              <a:t>, Oliver Stone</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900" b="0" i="0" u="none" strike="noStrike" cap="none" normalizeH="0" baseline="0" dirty="0">
              <a:ln>
                <a:noFill/>
              </a:ln>
              <a:solidFill>
                <a:schemeClr val="tx1"/>
              </a:solidFill>
              <a:effectLst/>
              <a:latin typeface="Cambria" charset="0"/>
              <a:ea typeface="Times New Roman"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fr-FR" sz="900" b="1" i="0" u="none" strike="noStrike" cap="none" normalizeH="0" baseline="0" dirty="0">
                <a:ln>
                  <a:noFill/>
                </a:ln>
                <a:solidFill>
                  <a:schemeClr val="tx1"/>
                </a:solidFill>
                <a:effectLst/>
                <a:latin typeface="Cambria" charset="0"/>
                <a:ea typeface="Times New Roman" charset="0"/>
              </a:rPr>
              <a:t>1987 :</a:t>
            </a:r>
            <a:r>
              <a:rPr kumimoji="0" lang="fr-FR" sz="900" b="0" i="0" u="none" strike="noStrike" cap="none" normalizeH="0" baseline="0" dirty="0">
                <a:ln>
                  <a:noFill/>
                </a:ln>
                <a:solidFill>
                  <a:schemeClr val="tx1"/>
                </a:solidFill>
                <a:effectLst/>
                <a:latin typeface="Cambria" charset="0"/>
                <a:ea typeface="Times New Roman" charset="0"/>
              </a:rPr>
              <a:t> </a:t>
            </a:r>
            <a:r>
              <a:rPr kumimoji="0" lang="fr-FR" sz="900" b="0" i="1" u="none" strike="noStrike" cap="none" normalizeH="0" baseline="0" dirty="0">
                <a:ln>
                  <a:noFill/>
                </a:ln>
                <a:solidFill>
                  <a:schemeClr val="tx1"/>
                </a:solidFill>
                <a:effectLst/>
                <a:latin typeface="Cambria" charset="0"/>
                <a:ea typeface="Times New Roman" charset="0"/>
              </a:rPr>
              <a:t>Good </a:t>
            </a:r>
            <a:r>
              <a:rPr kumimoji="0" lang="fr-FR" sz="900" b="0" i="1" u="none" strike="noStrike" cap="none" normalizeH="0" baseline="0" dirty="0" err="1">
                <a:ln>
                  <a:noFill/>
                </a:ln>
                <a:solidFill>
                  <a:schemeClr val="tx1"/>
                </a:solidFill>
                <a:effectLst/>
                <a:latin typeface="Cambria" charset="0"/>
                <a:ea typeface="Times New Roman" charset="0"/>
              </a:rPr>
              <a:t>Morning</a:t>
            </a:r>
            <a:r>
              <a:rPr kumimoji="0" lang="fr-FR" sz="900" b="0" i="1" u="none" strike="noStrike" cap="none" normalizeH="0" baseline="0" dirty="0">
                <a:ln>
                  <a:noFill/>
                </a:ln>
                <a:solidFill>
                  <a:schemeClr val="tx1"/>
                </a:solidFill>
                <a:effectLst/>
                <a:latin typeface="Cambria" charset="0"/>
                <a:ea typeface="Times New Roman" charset="0"/>
              </a:rPr>
              <a:t> Vietnam</a:t>
            </a:r>
            <a:r>
              <a:rPr kumimoji="0" lang="fr-FR" sz="900" b="0" i="0" u="none" strike="noStrike" cap="none" normalizeH="0" baseline="0" dirty="0">
                <a:ln>
                  <a:noFill/>
                </a:ln>
                <a:solidFill>
                  <a:schemeClr val="tx1"/>
                </a:solidFill>
                <a:effectLst/>
                <a:latin typeface="Cambria" charset="0"/>
                <a:ea typeface="Times New Roman" charset="0"/>
              </a:rPr>
              <a:t>, Barry </a:t>
            </a:r>
            <a:r>
              <a:rPr kumimoji="0" lang="fr-FR" sz="900" b="0" i="0" u="none" strike="noStrike" cap="none" normalizeH="0" baseline="0" dirty="0" err="1">
                <a:ln>
                  <a:noFill/>
                </a:ln>
                <a:solidFill>
                  <a:schemeClr val="tx1"/>
                </a:solidFill>
                <a:effectLst/>
                <a:latin typeface="Cambria" charset="0"/>
                <a:ea typeface="Times New Roman" charset="0"/>
              </a:rPr>
              <a:t>Levinson</a:t>
            </a:r>
            <a:endParaRPr kumimoji="0" lang="fr-FR" sz="900" b="0" i="0" u="none" strike="noStrike" cap="none" normalizeH="0" baseline="0" dirty="0">
              <a:ln>
                <a:noFill/>
              </a:ln>
              <a:solidFill>
                <a:schemeClr val="tx1"/>
              </a:solidFill>
              <a:effectLst/>
              <a:latin typeface="Cambria" charset="0"/>
              <a:ea typeface="Times New Roman"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900" b="0" i="0" u="none" strike="noStrike" cap="none" normalizeH="0" baseline="0" dirty="0">
              <a:ln>
                <a:noFill/>
              </a:ln>
              <a:solidFill>
                <a:schemeClr val="tx1"/>
              </a:solidFill>
              <a:effectLst/>
              <a:latin typeface="Cambria" charset="0"/>
              <a:ea typeface="Times New Roman"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900" b="1" i="0" u="none" strike="noStrike" cap="none" normalizeH="0" baseline="0" dirty="0">
                <a:ln>
                  <a:noFill/>
                </a:ln>
                <a:solidFill>
                  <a:schemeClr val="tx1"/>
                </a:solidFill>
                <a:effectLst/>
                <a:latin typeface="Cambria" charset="0"/>
                <a:ea typeface="Times New Roman" charset="0"/>
              </a:rPr>
              <a:t>1989 :</a:t>
            </a:r>
            <a:r>
              <a:rPr kumimoji="0" lang="fr-FR" sz="900" b="0" i="0" u="none" strike="noStrike" cap="none" normalizeH="0" baseline="0" dirty="0">
                <a:ln>
                  <a:noFill/>
                </a:ln>
                <a:solidFill>
                  <a:schemeClr val="tx1"/>
                </a:solidFill>
                <a:effectLst/>
                <a:latin typeface="Cambria" charset="0"/>
                <a:ea typeface="Times New Roman" charset="0"/>
              </a:rPr>
              <a:t> </a:t>
            </a:r>
            <a:r>
              <a:rPr kumimoji="0" lang="fr-FR" sz="900" b="0" i="1" u="none" strike="noStrike" cap="none" normalizeH="0" baseline="0" dirty="0">
                <a:ln>
                  <a:noFill/>
                </a:ln>
                <a:solidFill>
                  <a:schemeClr val="tx1"/>
                </a:solidFill>
                <a:effectLst/>
                <a:latin typeface="Cambria" charset="0"/>
                <a:ea typeface="Times New Roman" charset="0"/>
              </a:rPr>
              <a:t>Outrages</a:t>
            </a:r>
            <a:r>
              <a:rPr kumimoji="0" lang="fr-FR" sz="900" b="0" i="0" u="none" strike="noStrike" cap="none" normalizeH="0" baseline="0" dirty="0">
                <a:ln>
                  <a:noFill/>
                </a:ln>
                <a:solidFill>
                  <a:schemeClr val="tx1"/>
                </a:solidFill>
                <a:effectLst/>
                <a:latin typeface="Cambria" charset="0"/>
                <a:ea typeface="Times New Roman" charset="0"/>
              </a:rPr>
              <a:t>, Brian De Palma</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900" b="0" i="0" u="none" strike="noStrike" cap="none" normalizeH="0" baseline="0" dirty="0">
              <a:ln>
                <a:noFill/>
              </a:ln>
              <a:solidFill>
                <a:schemeClr val="tx1"/>
              </a:solidFill>
              <a:effectLst/>
              <a:latin typeface="Cambria" charset="0"/>
              <a:ea typeface="Times New Roman"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900" b="1" i="0" u="none" strike="noStrike" cap="none" normalizeH="0" baseline="0" dirty="0">
                <a:ln>
                  <a:noFill/>
                </a:ln>
                <a:solidFill>
                  <a:schemeClr val="tx1"/>
                </a:solidFill>
                <a:effectLst/>
                <a:latin typeface="Cambria" charset="0"/>
                <a:ea typeface="Times New Roman" charset="0"/>
              </a:rPr>
              <a:t>1990 :</a:t>
            </a:r>
            <a:r>
              <a:rPr kumimoji="0" lang="fr-FR" sz="900" b="0" i="0" u="none" strike="noStrike" cap="none" normalizeH="0" baseline="0" dirty="0">
                <a:ln>
                  <a:noFill/>
                </a:ln>
                <a:solidFill>
                  <a:schemeClr val="tx1"/>
                </a:solidFill>
                <a:effectLst/>
                <a:latin typeface="Cambria" charset="0"/>
                <a:ea typeface="Times New Roman" charset="0"/>
              </a:rPr>
              <a:t> </a:t>
            </a:r>
            <a:r>
              <a:rPr kumimoji="0" lang="fr-FR" sz="900" b="0" i="1" u="none" strike="noStrike" cap="none" normalizeH="0" baseline="0" dirty="0">
                <a:ln>
                  <a:noFill/>
                </a:ln>
                <a:solidFill>
                  <a:schemeClr val="tx1"/>
                </a:solidFill>
                <a:effectLst/>
                <a:latin typeface="Cambria" charset="0"/>
                <a:ea typeface="Times New Roman" charset="0"/>
              </a:rPr>
              <a:t>Né un 4 juillet</a:t>
            </a:r>
            <a:r>
              <a:rPr kumimoji="0" lang="fr-FR" sz="900" b="0" i="0" u="none" strike="noStrike" cap="none" normalizeH="0" baseline="0" dirty="0">
                <a:ln>
                  <a:noFill/>
                </a:ln>
                <a:solidFill>
                  <a:schemeClr val="tx1"/>
                </a:solidFill>
                <a:effectLst/>
                <a:latin typeface="Cambria" charset="0"/>
                <a:ea typeface="Times New Roman" charset="0"/>
              </a:rPr>
              <a:t>, Oliver Stone</a:t>
            </a:r>
          </a:p>
        </p:txBody>
      </p:sp>
      <p:sp>
        <p:nvSpPr>
          <p:cNvPr id="9" name="ZoneTexte 8"/>
          <p:cNvSpPr txBox="1"/>
          <p:nvPr/>
        </p:nvSpPr>
        <p:spPr>
          <a:xfrm rot="20204011">
            <a:off x="4856786" y="4586924"/>
            <a:ext cx="2539928" cy="369332"/>
          </a:xfrm>
          <a:prstGeom prst="rect">
            <a:avLst/>
          </a:prstGeom>
          <a:solidFill>
            <a:srgbClr val="C0504D">
              <a:alpha val="34000"/>
            </a:srgbClr>
          </a:solidFill>
        </p:spPr>
        <p:txBody>
          <a:bodyPr wrap="square" rtlCol="0">
            <a:spAutoFit/>
          </a:bodyPr>
          <a:lstStyle/>
          <a:p>
            <a:r>
              <a:rPr lang="fr-FR" dirty="0" smtClean="0"/>
              <a:t>DOCUMENT DE TRAVAIL</a:t>
            </a:r>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Titre 1"/>
          <p:cNvSpPr>
            <a:spLocks noGrp="1"/>
          </p:cNvSpPr>
          <p:nvPr>
            <p:ph type="title"/>
          </p:nvPr>
        </p:nvSpPr>
        <p:spPr>
          <a:xfrm>
            <a:off x="457200" y="274638"/>
            <a:ext cx="8229600" cy="273050"/>
          </a:xfrm>
        </p:spPr>
        <p:txBody>
          <a:bodyPr>
            <a:normAutofit fontScale="90000"/>
          </a:bodyPr>
          <a:lstStyle/>
          <a:p>
            <a:r>
              <a:rPr lang="fr-FR" sz="2800" dirty="0" smtClean="0"/>
              <a:t>Document 5 : Nick Ut, 1967</a:t>
            </a:r>
          </a:p>
        </p:txBody>
      </p:sp>
      <p:pic>
        <p:nvPicPr>
          <p:cNvPr id="14339" name="Image 3" descr="Capture d’écran 2015-01-05 à 22.08.14.png"/>
          <p:cNvPicPr>
            <a:picLocks noChangeAspect="1"/>
          </p:cNvPicPr>
          <p:nvPr/>
        </p:nvPicPr>
        <p:blipFill>
          <a:blip r:embed="rId2"/>
          <a:srcRect/>
          <a:stretch>
            <a:fillRect/>
          </a:stretch>
        </p:blipFill>
        <p:spPr bwMode="auto">
          <a:xfrm>
            <a:off x="0" y="758825"/>
            <a:ext cx="9144000" cy="6099175"/>
          </a:xfrm>
          <a:prstGeom prst="rect">
            <a:avLst/>
          </a:prstGeom>
          <a:noFill/>
          <a:ln w="9525">
            <a:noFill/>
            <a:miter lim="800000"/>
            <a:headEnd/>
            <a:tailEnd/>
          </a:ln>
        </p:spPr>
      </p:pic>
      <p:cxnSp>
        <p:nvCxnSpPr>
          <p:cNvPr id="5" name="Connecteur droit 4"/>
          <p:cNvCxnSpPr/>
          <p:nvPr/>
        </p:nvCxnSpPr>
        <p:spPr>
          <a:xfrm flipV="1">
            <a:off x="0" y="3227186"/>
            <a:ext cx="3907394" cy="153206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Connecteur droit 7"/>
          <p:cNvCxnSpPr/>
          <p:nvPr/>
        </p:nvCxnSpPr>
        <p:spPr>
          <a:xfrm>
            <a:off x="4144629" y="3224010"/>
            <a:ext cx="4999371" cy="228890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a:off x="0" y="3227186"/>
            <a:ext cx="9144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5" name="Connecteur 14"/>
          <p:cNvSpPr/>
          <p:nvPr/>
        </p:nvSpPr>
        <p:spPr>
          <a:xfrm>
            <a:off x="2232797" y="3042572"/>
            <a:ext cx="1911832" cy="3112357"/>
          </a:xfrm>
          <a:prstGeom prst="flowChartConnector">
            <a:avLst/>
          </a:prstGeom>
          <a:noFill/>
          <a:ln w="63500"/>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Connecteur 15"/>
          <p:cNvSpPr/>
          <p:nvPr/>
        </p:nvSpPr>
        <p:spPr>
          <a:xfrm>
            <a:off x="7103084" y="2512216"/>
            <a:ext cx="1214083" cy="3000702"/>
          </a:xfrm>
          <a:prstGeom prst="flowChartConnector">
            <a:avLst/>
          </a:prstGeom>
          <a:noFill/>
          <a:ln w="34925"/>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ZoneTexte 8"/>
          <p:cNvSpPr txBox="1"/>
          <p:nvPr/>
        </p:nvSpPr>
        <p:spPr>
          <a:xfrm rot="20204011">
            <a:off x="3531119" y="3244334"/>
            <a:ext cx="2539928" cy="369332"/>
          </a:xfrm>
          <a:prstGeom prst="rect">
            <a:avLst/>
          </a:prstGeom>
          <a:solidFill>
            <a:srgbClr val="C0504D">
              <a:alpha val="34000"/>
            </a:srgbClr>
          </a:solidFill>
        </p:spPr>
        <p:txBody>
          <a:bodyPr wrap="square" rtlCol="0">
            <a:spAutoFit/>
          </a:bodyPr>
          <a:lstStyle/>
          <a:p>
            <a:r>
              <a:rPr lang="fr-FR" dirty="0" smtClean="0"/>
              <a:t>DOCUMENT DE TRAVAIL</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362" name="Image 2" descr="Capture d’écran 2015-01-05 à 22.08.43.png"/>
          <p:cNvPicPr>
            <a:picLocks noChangeAspect="1"/>
          </p:cNvPicPr>
          <p:nvPr/>
        </p:nvPicPr>
        <p:blipFill>
          <a:blip r:embed="rId2"/>
          <a:srcRect/>
          <a:stretch>
            <a:fillRect/>
          </a:stretch>
        </p:blipFill>
        <p:spPr bwMode="auto">
          <a:xfrm>
            <a:off x="0" y="0"/>
            <a:ext cx="4602163" cy="6858000"/>
          </a:xfrm>
          <a:prstGeom prst="rect">
            <a:avLst/>
          </a:prstGeom>
          <a:noFill/>
          <a:ln w="9525">
            <a:noFill/>
            <a:miter lim="800000"/>
            <a:headEnd/>
            <a:tailEnd/>
          </a:ln>
        </p:spPr>
      </p:pic>
      <p:sp>
        <p:nvSpPr>
          <p:cNvPr id="15363" name="ZoneTexte 3"/>
          <p:cNvSpPr txBox="1">
            <a:spLocks noChangeArrowheads="1"/>
          </p:cNvSpPr>
          <p:nvPr/>
        </p:nvSpPr>
        <p:spPr bwMode="auto">
          <a:xfrm>
            <a:off x="5288263" y="303797"/>
            <a:ext cx="3154499" cy="1569660"/>
          </a:xfrm>
          <a:prstGeom prst="rect">
            <a:avLst/>
          </a:prstGeom>
          <a:noFill/>
          <a:ln w="9525">
            <a:noFill/>
            <a:miter lim="800000"/>
            <a:headEnd/>
            <a:tailEnd/>
          </a:ln>
        </p:spPr>
        <p:txBody>
          <a:bodyPr wrap="square">
            <a:prstTxWarp prst="textNoShape">
              <a:avLst/>
            </a:prstTxWarp>
            <a:spAutoFit/>
          </a:bodyPr>
          <a:lstStyle/>
          <a:p>
            <a:r>
              <a:rPr lang="fr-FR" sz="3200" dirty="0" smtClean="0">
                <a:latin typeface="Calibri" charset="0"/>
              </a:rPr>
              <a:t>Document 5 (bis):</a:t>
            </a:r>
          </a:p>
          <a:p>
            <a:r>
              <a:rPr lang="fr-FR" sz="3200" dirty="0" smtClean="0">
                <a:latin typeface="Calibri" charset="0"/>
              </a:rPr>
              <a:t>David </a:t>
            </a:r>
            <a:r>
              <a:rPr lang="fr-FR" sz="3200" dirty="0">
                <a:latin typeface="Calibri" charset="0"/>
              </a:rPr>
              <a:t>Barnett, 1967</a:t>
            </a:r>
          </a:p>
        </p:txBody>
      </p:sp>
      <p:sp>
        <p:nvSpPr>
          <p:cNvPr id="4" name="ZoneTexte 3"/>
          <p:cNvSpPr txBox="1"/>
          <p:nvPr/>
        </p:nvSpPr>
        <p:spPr>
          <a:xfrm>
            <a:off x="4925434" y="2372648"/>
            <a:ext cx="3796428" cy="3970318"/>
          </a:xfrm>
          <a:prstGeom prst="rect">
            <a:avLst/>
          </a:prstGeom>
          <a:noFill/>
          <a:ln>
            <a:solidFill>
              <a:schemeClr val="tx1"/>
            </a:solidFill>
          </a:ln>
        </p:spPr>
        <p:txBody>
          <a:bodyPr wrap="square" rtlCol="0">
            <a:spAutoFit/>
          </a:bodyPr>
          <a:lstStyle/>
          <a:p>
            <a:r>
              <a:rPr lang="fr-FR" sz="1400" b="1" dirty="0" smtClean="0"/>
              <a:t>Les élèves peuvent être amenés à réfléchir sur le point de vue et l’objectivité d’une photographie :</a:t>
            </a:r>
          </a:p>
          <a:p>
            <a:pPr algn="just"/>
            <a:endParaRPr lang="fr-FR" sz="1400" dirty="0" smtClean="0"/>
          </a:p>
          <a:p>
            <a:pPr algn="just"/>
            <a:r>
              <a:rPr lang="fr-FR" sz="1400" dirty="0" smtClean="0"/>
              <a:t>Le photographe, présent à droite sur l’image de Nick Ut, réalise cette prise de vue quelques instants après. </a:t>
            </a:r>
          </a:p>
          <a:p>
            <a:pPr algn="just"/>
            <a:r>
              <a:rPr lang="fr-FR" sz="1400" dirty="0" smtClean="0"/>
              <a:t>D’une composition moins riche, moins classique, elle donne une représentation moins violente et moins critique d’un même événement.</a:t>
            </a:r>
          </a:p>
          <a:p>
            <a:pPr algn="just"/>
            <a:r>
              <a:rPr lang="fr-FR" sz="1400" dirty="0" smtClean="0"/>
              <a:t>L’obtention du prix Pulitzer par Nick Ut peut ainsi s’expliquer à la fois par des considérations esthétiques et par une forme d’engagement politique de la presse américaine.</a:t>
            </a:r>
          </a:p>
          <a:p>
            <a:pPr algn="just"/>
            <a:r>
              <a:rPr lang="fr-FR" sz="1400" dirty="0" smtClean="0"/>
              <a:t>La démocratie américaine apparaît ainsi comme élément de critique et de fragilisation du </a:t>
            </a:r>
            <a:r>
              <a:rPr lang="fr-FR" sz="1400" i="1" dirty="0" smtClean="0"/>
              <a:t>hard power</a:t>
            </a:r>
            <a:r>
              <a:rPr lang="fr-FR" sz="1400" dirty="0" smtClean="0"/>
              <a:t>, davantage que comme simple support ou corollaire culturel de l’influence des États-Unis dans le monde.</a:t>
            </a:r>
          </a:p>
        </p:txBody>
      </p:sp>
      <p:sp>
        <p:nvSpPr>
          <p:cNvPr id="5" name="ZoneTexte 4"/>
          <p:cNvSpPr txBox="1"/>
          <p:nvPr/>
        </p:nvSpPr>
        <p:spPr>
          <a:xfrm rot="20204011">
            <a:off x="825993" y="3244334"/>
            <a:ext cx="2539928" cy="369332"/>
          </a:xfrm>
          <a:prstGeom prst="rect">
            <a:avLst/>
          </a:prstGeom>
          <a:solidFill>
            <a:srgbClr val="C0504D">
              <a:alpha val="34000"/>
            </a:srgbClr>
          </a:solidFill>
        </p:spPr>
        <p:txBody>
          <a:bodyPr wrap="square" rtlCol="0">
            <a:spAutoFit/>
          </a:bodyPr>
          <a:lstStyle/>
          <a:p>
            <a:r>
              <a:rPr lang="fr-FR" dirty="0" smtClean="0"/>
              <a:t>DOCUMENT DE TRAVAIL</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itre 1"/>
          <p:cNvSpPr>
            <a:spLocks noGrp="1"/>
          </p:cNvSpPr>
          <p:nvPr>
            <p:ph type="ctrTitle"/>
          </p:nvPr>
        </p:nvSpPr>
        <p:spPr>
          <a:xfrm>
            <a:off x="6858000" y="0"/>
            <a:ext cx="2286000" cy="767621"/>
          </a:xfrm>
        </p:spPr>
        <p:txBody>
          <a:bodyPr>
            <a:normAutofit fontScale="90000"/>
          </a:bodyPr>
          <a:lstStyle/>
          <a:p>
            <a:r>
              <a:rPr lang="fr-FR" sz="1600" b="1" dirty="0" smtClean="0"/>
              <a:t>Document 6 :</a:t>
            </a:r>
            <a:br>
              <a:rPr lang="fr-FR" sz="1600" b="1" dirty="0" smtClean="0"/>
            </a:br>
            <a:r>
              <a:rPr lang="fr-FR" sz="1600" b="1" dirty="0" smtClean="0"/>
              <a:t>Gilles AILLAUD,</a:t>
            </a:r>
            <a:br>
              <a:rPr lang="fr-FR" sz="1600" b="1" dirty="0" smtClean="0"/>
            </a:br>
            <a:r>
              <a:rPr lang="fr-FR" sz="1600" b="1" dirty="0" smtClean="0"/>
              <a:t> </a:t>
            </a:r>
            <a:r>
              <a:rPr lang="fr-FR" sz="1600" b="1" i="1" dirty="0" smtClean="0"/>
              <a:t>La bataille du riz</a:t>
            </a:r>
            <a:r>
              <a:rPr lang="fr-FR" sz="1600" b="1" dirty="0" smtClean="0"/>
              <a:t>, 1968</a:t>
            </a:r>
            <a:endParaRPr lang="fr-FR" sz="1600" b="1" dirty="0"/>
          </a:p>
        </p:txBody>
      </p:sp>
      <p:pic>
        <p:nvPicPr>
          <p:cNvPr id="4" name="Image 3" descr="51937_Aillaud_-_Vietnam__la_bataille_du_riz_420x420p.jpg"/>
          <p:cNvPicPr>
            <a:picLocks noChangeAspect="1"/>
          </p:cNvPicPr>
          <p:nvPr/>
        </p:nvPicPr>
        <p:blipFill>
          <a:blip r:embed="rId2"/>
          <a:srcRect/>
          <a:stretch>
            <a:fillRect/>
          </a:stretch>
        </p:blipFill>
        <p:spPr bwMode="auto">
          <a:xfrm>
            <a:off x="0" y="0"/>
            <a:ext cx="6858000" cy="6858000"/>
          </a:xfrm>
          <a:prstGeom prst="rect">
            <a:avLst/>
          </a:prstGeom>
          <a:noFill/>
          <a:ln w="9525">
            <a:noFill/>
            <a:miter lim="800000"/>
            <a:headEnd/>
            <a:tailEnd/>
          </a:ln>
        </p:spPr>
      </p:pic>
      <p:pic>
        <p:nvPicPr>
          <p:cNvPr id="5" name="Image 4" descr="PJFE Capture.jpg"/>
          <p:cNvPicPr>
            <a:picLocks noChangeAspect="1"/>
          </p:cNvPicPr>
          <p:nvPr/>
        </p:nvPicPr>
        <p:blipFill>
          <a:blip r:embed="rId3"/>
          <a:srcRect/>
          <a:stretch>
            <a:fillRect/>
          </a:stretch>
        </p:blipFill>
        <p:spPr bwMode="auto">
          <a:xfrm>
            <a:off x="279400" y="0"/>
            <a:ext cx="5246688" cy="6858000"/>
          </a:xfrm>
          <a:prstGeom prst="rect">
            <a:avLst/>
          </a:prstGeom>
          <a:noFill/>
          <a:ln w="9525">
            <a:noFill/>
            <a:miter lim="800000"/>
            <a:headEnd/>
            <a:tailEnd/>
          </a:ln>
        </p:spPr>
      </p:pic>
      <p:sp>
        <p:nvSpPr>
          <p:cNvPr id="6" name="ZoneTexte 5"/>
          <p:cNvSpPr txBox="1"/>
          <p:nvPr/>
        </p:nvSpPr>
        <p:spPr>
          <a:xfrm>
            <a:off x="6858000" y="767621"/>
            <a:ext cx="2286000" cy="5536381"/>
          </a:xfrm>
          <a:prstGeom prst="rect">
            <a:avLst/>
          </a:prstGeom>
          <a:noFill/>
          <a:ln>
            <a:solidFill>
              <a:schemeClr val="tx1"/>
            </a:solidFill>
          </a:ln>
        </p:spPr>
        <p:txBody>
          <a:bodyPr wrap="square" rtlCol="0">
            <a:spAutoFit/>
          </a:bodyPr>
          <a:lstStyle/>
          <a:p>
            <a:r>
              <a:rPr lang="fr-FR" sz="1400" b="1" dirty="0" smtClean="0"/>
              <a:t>Les jeux de contraste peuvent être vus par les élèves : </a:t>
            </a:r>
          </a:p>
          <a:p>
            <a:endParaRPr lang="fr-FR" sz="1400" b="1" dirty="0" smtClean="0"/>
          </a:p>
          <a:p>
            <a:pPr>
              <a:buFontTx/>
              <a:buChar char="-"/>
            </a:pPr>
            <a:r>
              <a:rPr lang="fr-FR" sz="1400" dirty="0" smtClean="0"/>
              <a:t> personnages verticaux / fond en lignes horizontales ;</a:t>
            </a:r>
          </a:p>
          <a:p>
            <a:r>
              <a:rPr lang="fr-FR" sz="1400" dirty="0" smtClean="0"/>
              <a:t>- violence en mouvement vers l’extérieur du cadre / paix exprimée par la permanence de la civilisation rizicole ;</a:t>
            </a:r>
          </a:p>
          <a:p>
            <a:pPr>
              <a:buFontTx/>
              <a:buChar char="-"/>
            </a:pPr>
            <a:r>
              <a:rPr lang="fr-FR" sz="1400" dirty="0" smtClean="0"/>
              <a:t> inversion des rapports de pouvoir (États-Unis/Vietnam, homme/femme, grand/petit) ;</a:t>
            </a:r>
          </a:p>
          <a:p>
            <a:pPr>
              <a:buFontTx/>
              <a:buChar char="-"/>
            </a:pPr>
            <a:r>
              <a:rPr lang="fr-FR" sz="1400" dirty="0" smtClean="0"/>
              <a:t> ingérence impérialiste coupable / guérilla populaire défensive</a:t>
            </a:r>
          </a:p>
          <a:p>
            <a:endParaRPr lang="fr-FR" sz="1400" dirty="0" smtClean="0"/>
          </a:p>
          <a:p>
            <a:r>
              <a:rPr lang="fr-FR" sz="1400" b="1" dirty="0" smtClean="0"/>
              <a:t>L’interprétation idéologique dans le contexte de guerre froide est ensuite possible et permet de nuancer le </a:t>
            </a:r>
            <a:r>
              <a:rPr lang="fr-FR" sz="1400" b="1" i="1" dirty="0" smtClean="0"/>
              <a:t>soft power</a:t>
            </a:r>
            <a:r>
              <a:rPr lang="fr-FR" sz="1400" b="1" dirty="0" smtClean="0"/>
              <a:t> américain à l’extérieur.</a:t>
            </a:r>
          </a:p>
        </p:txBody>
      </p:sp>
      <p:sp>
        <p:nvSpPr>
          <p:cNvPr id="7" name="ZoneTexte 6"/>
          <p:cNvSpPr txBox="1"/>
          <p:nvPr/>
        </p:nvSpPr>
        <p:spPr>
          <a:xfrm>
            <a:off x="6858000" y="6304002"/>
            <a:ext cx="2286000" cy="553998"/>
          </a:xfrm>
          <a:prstGeom prst="rect">
            <a:avLst/>
          </a:prstGeom>
          <a:noFill/>
        </p:spPr>
        <p:txBody>
          <a:bodyPr wrap="square" rtlCol="0">
            <a:spAutoFit/>
          </a:bodyPr>
          <a:lstStyle/>
          <a:p>
            <a:r>
              <a:rPr lang="fr-FR" sz="1000" dirty="0" smtClean="0"/>
              <a:t>Ces deux documents sont proposés par le manuel d’</a:t>
            </a:r>
            <a:r>
              <a:rPr lang="fr-FR" sz="1000" i="1" dirty="0" smtClean="0"/>
              <a:t>Histoire, 1</a:t>
            </a:r>
            <a:r>
              <a:rPr lang="fr-FR" sz="1000" i="1" baseline="30000" dirty="0" smtClean="0"/>
              <a:t>ère</a:t>
            </a:r>
            <a:r>
              <a:rPr lang="fr-FR" sz="1000" dirty="0" smtClean="0"/>
              <a:t>, Belin, 2011, sous la direction de David Colon.</a:t>
            </a:r>
            <a:endParaRPr lang="fr-FR" sz="1000" dirty="0"/>
          </a:p>
        </p:txBody>
      </p:sp>
      <p:sp>
        <p:nvSpPr>
          <p:cNvPr id="10" name="ZoneTexte 9"/>
          <p:cNvSpPr txBox="1"/>
          <p:nvPr/>
        </p:nvSpPr>
        <p:spPr>
          <a:xfrm rot="20204011">
            <a:off x="1693286" y="3244334"/>
            <a:ext cx="2539928" cy="369332"/>
          </a:xfrm>
          <a:prstGeom prst="rect">
            <a:avLst/>
          </a:prstGeom>
          <a:solidFill>
            <a:srgbClr val="C0504D">
              <a:alpha val="34000"/>
            </a:srgbClr>
          </a:solidFill>
        </p:spPr>
        <p:txBody>
          <a:bodyPr wrap="square" rtlCol="0">
            <a:spAutoFit/>
          </a:bodyPr>
          <a:lstStyle/>
          <a:p>
            <a:r>
              <a:rPr lang="fr-FR" dirty="0" smtClean="0"/>
              <a:t>DOCUMENT DE TRAVAIL</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xit" presetSubtype="0" fill="hold" nodeType="after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5"/>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2979</TotalTime>
  <Words>2540</Words>
  <Application>Microsoft Macintosh PowerPoint</Application>
  <PresentationFormat>Présentation à l'écran (4:3)</PresentationFormat>
  <Paragraphs>192</Paragraphs>
  <Slides>11</Slides>
  <Notes>0</Notes>
  <HiddenSlides>0</HiddenSlides>
  <MMClips>0</MMClips>
  <ScaleCrop>false</ScaleCrop>
  <HeadingPairs>
    <vt:vector size="6" baseType="variant">
      <vt:variant>
        <vt:lpstr>Modèle de conception</vt:lpstr>
      </vt:variant>
      <vt:variant>
        <vt:i4>1</vt:i4>
      </vt:variant>
      <vt:variant>
        <vt:lpstr>Liaisons</vt:lpstr>
      </vt:variant>
      <vt:variant>
        <vt:i4>1</vt:i4>
      </vt:variant>
      <vt:variant>
        <vt:lpstr>Titres des diapositives</vt:lpstr>
      </vt:variant>
      <vt:variant>
        <vt:i4>11</vt:i4>
      </vt:variant>
    </vt:vector>
  </HeadingPairs>
  <TitlesOfParts>
    <vt:vector size="13" baseType="lpstr">
      <vt:lpstr>Thème Office</vt:lpstr>
      <vt:lpstr>Macintosh HD:Users:norbertdubouis:Documents:Norbert Pro et Perso:Exemple de se%CC%81quence en classe inverse%CC%81e en TS.docx!OLE_LINK1</vt:lpstr>
      <vt:lpstr>« CLASSE INVERSÉE » UN EXEMPLE DE SÉQUENCE EN TERMINALE S « Les États-Unis et le monde depuis 1945 »  Norbert Dubouis professeur au lycée Louis Pasteur de Neuilly-sur-Seine</vt:lpstr>
      <vt:lpstr>Diapositive 2</vt:lpstr>
      <vt:lpstr>Diapositive 3</vt:lpstr>
      <vt:lpstr>Diapositive 4</vt:lpstr>
      <vt:lpstr>Diapositive 5</vt:lpstr>
      <vt:lpstr>Diapositive 6</vt:lpstr>
      <vt:lpstr>Document 5 : Nick Ut, 1967</vt:lpstr>
      <vt:lpstr>Diapositive 8</vt:lpstr>
      <vt:lpstr>Document 6 : Gilles AILLAUD,  La bataille du riz, 1968</vt:lpstr>
      <vt:lpstr>SEANCE 4 ÉTUDE DE DEUX DOCUMENTS D’HISTOIRE Les interventions militaires américaines en Irak de 1991 et 2003</vt:lpstr>
      <vt:lpstr>Document n°1.    « La guerre du Golfe ne visait pas uniquement à contrecarrer l’agression irakienne et à libérer le Koweït : elle avait également de vastes implications pour le monde naissant de l’après-guerre froide (…). Le type de recours à la force que nous choisirions devait pouvoir tenir lieu de modèle international. Le principe selon lequel l’agression ne saurait payer devait d’abord être affirmé une fois pour toutes. (…) Et il nous était apparu, de surcroît, que les Etats-Unis ne devaient pas agir seuls, une approche multilatérale nous semblant préférable à toute autre démarche. Cette indispensable internationalisation de la réaction à l’Irak nous conduisit immédiatement à en appeler aux Nations Unies qui pouvaient seules mobiliser l’opinion mondiale derrière les principes que nous souhaitions instituer en conférant le sceau de la légitimité à nos efforts. (…) Mais nous n’étions pas certains pour autant que le Conseil de sécurité déciderait de résister énergiquement à cette agression et nous ne voulions pas non plus que l’organisation et la conduite d la guerre nous échappent : s’il était important pour nous de marcher la main dans la main avec le reste du monde, il importait encore plus à nos yeux d’avoir la haute main sur tout ce qui viendrait à se passer (…). Mais cette guerre n’eut pas seulement un impact sur les relations internationales en cela qu’elle permit pour la première fois aux Nations unies de jouer un rôle diplomatique extrêmement actif. Non seulement les Etats-Unis reconnurent à l’occasion de ce conflit qu’une responsabilité particulière leur incombait chaque fois que des défis internationaux devaient être relevés, mais leur aspiration au leadership mondial fut largement entérinée par les autres nations : la crédibilité et l’influence politique de notre pays en furent considérablement accrues (…). Nous avons géré cette crise presque seuls et notre réputation militaire grandit elle aussi. »   Bush (George), scowcroft (brent), À la Maison-Blanche : quatre ans pour changer le monde, Paris, Odile Jacob, 1999.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Etats-Unis et le monde depuis 1945</dc:title>
  <dc:creator>Norbert Dubouis</dc:creator>
  <cp:lastModifiedBy>PASQUIER</cp:lastModifiedBy>
  <cp:revision>31</cp:revision>
  <dcterms:created xsi:type="dcterms:W3CDTF">2015-03-20T17:43:34Z</dcterms:created>
  <dcterms:modified xsi:type="dcterms:W3CDTF">2015-03-20T17:44:10Z</dcterms:modified>
</cp:coreProperties>
</file>