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72" r:id="rId2"/>
    <p:sldId id="434" r:id="rId3"/>
    <p:sldId id="369" r:id="rId4"/>
    <p:sldId id="370" r:id="rId5"/>
    <p:sldId id="371" r:id="rId6"/>
    <p:sldId id="372" r:id="rId7"/>
    <p:sldId id="305" r:id="rId8"/>
    <p:sldId id="435" r:id="rId9"/>
    <p:sldId id="433" r:id="rId10"/>
    <p:sldId id="326" r:id="rId11"/>
    <p:sldId id="375" r:id="rId12"/>
    <p:sldId id="374" r:id="rId13"/>
    <p:sldId id="376" r:id="rId14"/>
    <p:sldId id="373" r:id="rId15"/>
    <p:sldId id="377" r:id="rId16"/>
    <p:sldId id="329" r:id="rId17"/>
    <p:sldId id="327" r:id="rId18"/>
    <p:sldId id="333" r:id="rId19"/>
    <p:sldId id="324" r:id="rId20"/>
    <p:sldId id="313" r:id="rId21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1152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21A42F-8989-E24A-BE8E-DAAD89BC94EC}" type="datetimeFigureOut">
              <a:rPr lang="fr-FR" smtClean="0"/>
              <a:t>23/03/2016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ED5DA8-DD3F-9442-8656-46C419DA3B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48820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D9468A-DE4E-4D41-BD8E-C34A051350D1}" type="datetimeFigureOut">
              <a:rPr lang="fr-FR" smtClean="0"/>
              <a:t>23/03/2016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F7464F-552D-FC48-A82B-B92673B765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02295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60268-4E61-694A-B249-A7887FA2E003}" type="datetime1">
              <a:rPr lang="fr-FR" smtClean="0"/>
              <a:t>23/03/2016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73F8D-5F6C-C848-9C46-0F61FF77D2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5184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D1AF2-B671-BB4B-B831-2E490ED9C7A2}" type="datetime1">
              <a:rPr lang="fr-FR" smtClean="0"/>
              <a:t>23/03/2016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73F8D-5F6C-C848-9C46-0F61FF77D2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7095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D9009-F472-3546-B0CF-B9DEBA93F42A}" type="datetime1">
              <a:rPr lang="fr-FR" smtClean="0"/>
              <a:t>23/03/2016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73F8D-5F6C-C848-9C46-0F61FF77D2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1609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254F9-4D0E-224A-96F5-732A788448F8}" type="datetime1">
              <a:rPr lang="fr-FR" smtClean="0"/>
              <a:t>23/03/2016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73F8D-5F6C-C848-9C46-0F61FF77D2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0958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D0926-AEDF-AC45-9018-C021AED20FB5}" type="datetime1">
              <a:rPr lang="fr-FR" smtClean="0"/>
              <a:t>23/03/2016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73F8D-5F6C-C848-9C46-0F61FF77D2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4173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DB653-5F17-694C-8EDE-33E89F37DA4B}" type="datetime1">
              <a:rPr lang="fr-FR" smtClean="0"/>
              <a:t>23/03/2016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73F8D-5F6C-C848-9C46-0F61FF77D2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9968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43CEE-5130-014A-B2F2-D88B9F4464CE}" type="datetime1">
              <a:rPr lang="fr-FR" smtClean="0"/>
              <a:t>23/03/2016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73F8D-5F6C-C848-9C46-0F61FF77D2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2577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F8E40-D66B-D245-A2EA-435168F7A9AF}" type="datetime1">
              <a:rPr lang="fr-FR" smtClean="0"/>
              <a:t>23/03/2016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73F8D-5F6C-C848-9C46-0F61FF77D2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5518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B4775-D8A0-4D4D-8495-1305AC5BE910}" type="datetime1">
              <a:rPr lang="fr-FR" smtClean="0"/>
              <a:t>23/03/2016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73F8D-5F6C-C848-9C46-0F61FF77D2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3679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AA777-FB74-6040-9451-338D5D8729B2}" type="datetime1">
              <a:rPr lang="fr-FR" smtClean="0"/>
              <a:t>23/03/2016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73F8D-5F6C-C848-9C46-0F61FF77D2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7437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00610-3BE0-0A42-93CC-B7CE88D68CAE}" type="datetime1">
              <a:rPr lang="fr-FR" smtClean="0"/>
              <a:t>23/03/2016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73F8D-5F6C-C848-9C46-0F61FF77D2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7642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91AEE-034D-9F47-BA13-EA22075BC7EA}" type="datetime1">
              <a:rPr lang="fr-FR" smtClean="0"/>
              <a:t>23/03/2016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73F8D-5F6C-C848-9C46-0F61FF77D2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6400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r-art.net/fr/news/unframed-ellis-island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jr-art.net/videos/ellis-trailer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11009" y="1"/>
            <a:ext cx="8591635" cy="3187658"/>
          </a:xfrm>
        </p:spPr>
        <p:txBody>
          <a:bodyPr>
            <a:normAutofit/>
          </a:bodyPr>
          <a:lstStyle/>
          <a:p>
            <a:r>
              <a:rPr lang="fr-FR" sz="3600" b="1" i="1" dirty="0">
                <a:latin typeface="+mn-lt"/>
                <a:cs typeface="Comic Sans MS"/>
              </a:rPr>
              <a:t>L’immigration européenne aux Etats-Unis :</a:t>
            </a:r>
            <a:br>
              <a:rPr lang="fr-FR" sz="3600" b="1" i="1" dirty="0">
                <a:latin typeface="+mn-lt"/>
                <a:cs typeface="Comic Sans MS"/>
              </a:rPr>
            </a:br>
            <a:r>
              <a:rPr lang="fr-FR" sz="3600" b="1" i="1" dirty="0">
                <a:latin typeface="+mn-lt"/>
                <a:cs typeface="Comic Sans MS"/>
              </a:rPr>
              <a:t> Ellis Island, entre histoire et mémoire</a:t>
            </a:r>
            <a:br>
              <a:rPr lang="fr-FR" sz="3600" b="1" i="1" dirty="0">
                <a:latin typeface="+mn-lt"/>
                <a:cs typeface="Comic Sans MS"/>
              </a:rPr>
            </a:br>
            <a:r>
              <a:rPr lang="fr-FR" sz="3600" b="1" i="1" dirty="0">
                <a:latin typeface="+mn-lt"/>
                <a:cs typeface="Comic Sans MS"/>
              </a:rPr>
              <a:t>De l’île des larmes à la porte d’or… les récits de l’exil</a:t>
            </a:r>
            <a:br>
              <a:rPr lang="fr-FR" sz="3600" b="1" i="1" dirty="0">
                <a:latin typeface="+mn-lt"/>
                <a:cs typeface="Comic Sans MS"/>
              </a:rPr>
            </a:br>
            <a:r>
              <a:rPr lang="fr-FR" sz="3600" dirty="0">
                <a:latin typeface="+mn-lt"/>
                <a:cs typeface="Comic Sans MS"/>
              </a:rPr>
              <a:t>un EPI Histoire, Français, Anglais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24926" y="3600450"/>
            <a:ext cx="7353811" cy="2308406"/>
          </a:xfrm>
        </p:spPr>
        <p:txBody>
          <a:bodyPr>
            <a:normAutofit/>
          </a:bodyPr>
          <a:lstStyle/>
          <a:p>
            <a:pPr algn="l"/>
            <a:r>
              <a:rPr lang="fr-FR" dirty="0">
                <a:cs typeface="Comic Sans MS"/>
              </a:rPr>
              <a:t>Claire Podetti, Collège Charles Péguy, Palaiseau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73F8D-5F6C-C848-9C46-0F61FF77D26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1404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566" y="99516"/>
            <a:ext cx="8229600" cy="1143000"/>
          </a:xfrm>
        </p:spPr>
        <p:txBody>
          <a:bodyPr/>
          <a:lstStyle/>
          <a:p>
            <a:r>
              <a:rPr lang="fr-FR" b="1" dirty="0">
                <a:latin typeface="Comic Sans MS"/>
                <a:cs typeface="Comic Sans MS"/>
              </a:rPr>
              <a:t>En cours d’histoire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1854" y="1242516"/>
            <a:ext cx="8992146" cy="5615484"/>
          </a:xfrm>
        </p:spPr>
        <p:txBody>
          <a:bodyPr>
            <a:normAutofit lnSpcReduction="10000"/>
          </a:bodyPr>
          <a:lstStyle/>
          <a:p>
            <a:r>
              <a:rPr lang="fr-FR" dirty="0">
                <a:latin typeface="Comic Sans MS"/>
                <a:cs typeface="Comic Sans MS"/>
              </a:rPr>
              <a:t>Le projet démarre en cours d’Histoire pour donner le contexte historique des migrations</a:t>
            </a:r>
          </a:p>
          <a:p>
            <a:pPr marL="0" indent="0">
              <a:buNone/>
            </a:pPr>
            <a:r>
              <a:rPr lang="fr-FR" dirty="0">
                <a:latin typeface="Comic Sans MS"/>
                <a:cs typeface="Comic Sans MS"/>
                <a:sym typeface="Wingdings"/>
              </a:rPr>
              <a:t>Les migrations européennes vers les Etats Unis aux XIX et </a:t>
            </a:r>
            <a:r>
              <a:rPr lang="fr-FR" b="1" dirty="0">
                <a:latin typeface="Comic Sans MS"/>
                <a:cs typeface="Comic Sans MS"/>
                <a:sym typeface="Wingdings"/>
              </a:rPr>
              <a:t>début du XXème siècle </a:t>
            </a:r>
            <a:r>
              <a:rPr lang="fr-FR" sz="2400" dirty="0">
                <a:latin typeface="Comic Sans MS"/>
                <a:cs typeface="Comic Sans MS"/>
                <a:sym typeface="Wingdings"/>
              </a:rPr>
              <a:t>(en+)</a:t>
            </a:r>
            <a:r>
              <a:rPr lang="fr-FR" dirty="0">
                <a:latin typeface="Comic Sans MS"/>
                <a:cs typeface="Comic Sans MS"/>
                <a:sym typeface="Wingdings"/>
              </a:rPr>
              <a:t>. Focale sur l’émigration irlandaise</a:t>
            </a:r>
          </a:p>
          <a:p>
            <a:pPr marL="0" indent="0">
              <a:buNone/>
            </a:pPr>
            <a:r>
              <a:rPr lang="fr-FR" dirty="0">
                <a:latin typeface="Comic Sans MS"/>
                <a:cs typeface="Comic Sans MS"/>
                <a:sym typeface="Wingdings"/>
              </a:rPr>
              <a:t>Travail de réflexion sur les lieux de mémoire en partant d’Ellis Island/la statue de la Liberté</a:t>
            </a:r>
          </a:p>
          <a:p>
            <a:pPr marL="0" indent="0">
              <a:buNone/>
            </a:pPr>
            <a:r>
              <a:rPr lang="fr-FR" dirty="0">
                <a:latin typeface="Comic Sans MS"/>
                <a:cs typeface="Comic Sans MS"/>
                <a:sym typeface="Wingdings"/>
              </a:rPr>
              <a:t>Travail sur les photos d’Augustus. F. Sherman</a:t>
            </a:r>
            <a:endParaRPr lang="fr-FR" dirty="0">
              <a:latin typeface="Comic Sans MS"/>
              <a:cs typeface="Comic Sans M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73F8D-5F6C-C848-9C46-0F61FF77D266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19524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72616" y="124121"/>
            <a:ext cx="9316616" cy="2006225"/>
          </a:xfrm>
        </p:spPr>
        <p:txBody>
          <a:bodyPr>
            <a:normAutofit fontScale="90000"/>
          </a:bodyPr>
          <a:lstStyle/>
          <a:p>
            <a:r>
              <a:rPr lang="fr-FR" b="1" dirty="0">
                <a:latin typeface="Comic Sans MS"/>
                <a:cs typeface="Comic Sans MS"/>
              </a:rPr>
              <a:t>Une leçon d’histoire </a:t>
            </a:r>
            <a:r>
              <a:rPr lang="fr-FR" dirty="0">
                <a:latin typeface="Comic Sans MS"/>
                <a:cs typeface="Comic Sans MS"/>
              </a:rPr>
              <a:t>:</a:t>
            </a:r>
            <a:br>
              <a:rPr lang="fr-FR" dirty="0">
                <a:latin typeface="Comic Sans MS"/>
                <a:cs typeface="Comic Sans MS"/>
              </a:rPr>
            </a:br>
            <a:r>
              <a:rPr lang="fr-FR" dirty="0">
                <a:latin typeface="Comic Sans MS"/>
                <a:cs typeface="Comic Sans MS"/>
              </a:rPr>
              <a:t>L’émigration irlandaise aux Etats-Unis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0892" y="213034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fr-FR" dirty="0">
                <a:latin typeface="Comic Sans MS"/>
                <a:cs typeface="Comic Sans MS"/>
              </a:rPr>
              <a:t>En trois points :</a:t>
            </a:r>
          </a:p>
          <a:p>
            <a:r>
              <a:rPr lang="fr-FR" dirty="0">
                <a:latin typeface="Comic Sans MS"/>
                <a:cs typeface="Comic Sans MS"/>
              </a:rPr>
              <a:t>Les causes</a:t>
            </a:r>
          </a:p>
          <a:p>
            <a:r>
              <a:rPr lang="fr-FR" dirty="0">
                <a:latin typeface="Comic Sans MS"/>
                <a:cs typeface="Comic Sans MS"/>
              </a:rPr>
              <a:t>La traversée</a:t>
            </a:r>
          </a:p>
          <a:p>
            <a:r>
              <a:rPr lang="fr-FR" dirty="0">
                <a:latin typeface="Comic Sans MS"/>
                <a:cs typeface="Comic Sans MS"/>
              </a:rPr>
              <a:t>L’intégration aux Etats-Unis</a:t>
            </a:r>
          </a:p>
          <a:p>
            <a:endParaRPr lang="fr-FR" dirty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fr-FR" sz="2400" dirty="0">
                <a:latin typeface="Comic Sans MS"/>
                <a:cs typeface="Comic Sans MS"/>
                <a:sym typeface="Wingdings"/>
              </a:rPr>
              <a:t> Des documents très intéressants sur Strabon : Séquence de Claude </a:t>
            </a:r>
            <a:r>
              <a:rPr lang="fr-FR" sz="2400" dirty="0" err="1">
                <a:latin typeface="Comic Sans MS"/>
                <a:cs typeface="Comic Sans MS"/>
                <a:sym typeface="Wingdings"/>
              </a:rPr>
              <a:t>Robinot</a:t>
            </a:r>
            <a:r>
              <a:rPr lang="fr-FR" sz="2400" dirty="0">
                <a:latin typeface="Comic Sans MS"/>
                <a:cs typeface="Comic Sans MS"/>
                <a:sym typeface="Wingdings"/>
              </a:rPr>
              <a:t> </a:t>
            </a:r>
            <a:r>
              <a:rPr lang="fr-FR" sz="2400" i="1" dirty="0">
                <a:latin typeface="Comic Sans MS"/>
                <a:cs typeface="Comic Sans MS"/>
                <a:sym typeface="Wingdings"/>
              </a:rPr>
              <a:t>L’immigration irlandaise en Amérique au XIXème siècle</a:t>
            </a:r>
            <a:endParaRPr lang="fr-FR" sz="2400" i="1" dirty="0">
              <a:latin typeface="Comic Sans MS"/>
              <a:cs typeface="Comic Sans M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73F8D-5F6C-C848-9C46-0F61FF77D266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8583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fr-FR" sz="3200" dirty="0">
                <a:latin typeface="Comic Sans MS"/>
                <a:cs typeface="Comic Sans MS"/>
              </a:rPr>
              <a:t>Une famille victime de la famine dans le comté de Galway, 1846 ou 47</a:t>
            </a: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ZoneTexte 6"/>
          <p:cNvSpPr txBox="1"/>
          <p:nvPr/>
        </p:nvSpPr>
        <p:spPr>
          <a:xfrm>
            <a:off x="641144" y="6126163"/>
            <a:ext cx="83535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omic Sans MS"/>
                <a:cs typeface="Comic Sans MS"/>
              </a:rPr>
              <a:t>Peut être la seule photographie ou daguerréotype de cette période qui nous </a:t>
            </a:r>
          </a:p>
          <a:p>
            <a:r>
              <a:rPr lang="fr-FR" dirty="0">
                <a:latin typeface="Comic Sans MS"/>
                <a:cs typeface="Comic Sans MS"/>
              </a:rPr>
              <a:t>Soit parvenu  </a:t>
            </a:r>
          </a:p>
          <a:p>
            <a:r>
              <a:rPr lang="fr-FR" dirty="0">
                <a:latin typeface="Comic Sans MS"/>
                <a:cs typeface="Comic Sans MS"/>
              </a:rPr>
              <a:t> 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73F8D-5F6C-C848-9C46-0F61FF77D266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2977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43000"/>
          </a:xfrm>
        </p:spPr>
        <p:txBody>
          <a:bodyPr/>
          <a:lstStyle/>
          <a:p>
            <a:r>
              <a:rPr lang="fr-FR" dirty="0">
                <a:latin typeface="Comic Sans MS"/>
                <a:cs typeface="Comic Sans MS"/>
              </a:rPr>
              <a:t>L’intégration aux Etats-Unis</a:t>
            </a:r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2" b="-1092"/>
          <a:stretch/>
        </p:blipFill>
        <p:spPr bwMode="auto">
          <a:xfrm>
            <a:off x="49428" y="841372"/>
            <a:ext cx="3453442" cy="503396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ZoneTexte 5"/>
          <p:cNvSpPr txBox="1"/>
          <p:nvPr/>
        </p:nvSpPr>
        <p:spPr>
          <a:xfrm>
            <a:off x="152400" y="5875334"/>
            <a:ext cx="4546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latin typeface="Comic Sans MS"/>
                <a:cs typeface="Comic Sans MS"/>
              </a:rPr>
              <a:t>Document 13 : images publicitaires  montrant de manière humoristique l’ascension sociale d’un irlandais-type appelé Paddy </a:t>
            </a:r>
            <a:r>
              <a:rPr lang="fr-FR" sz="1200" b="1" dirty="0" err="1">
                <a:latin typeface="Comic Sans MS"/>
                <a:cs typeface="Comic Sans MS"/>
              </a:rPr>
              <a:t>O’Rourke</a:t>
            </a:r>
            <a:r>
              <a:rPr lang="fr-FR" sz="1200" b="1" i="1" dirty="0">
                <a:latin typeface="Comic Sans MS"/>
                <a:cs typeface="Comic Sans MS"/>
              </a:rPr>
              <a:t>.  (Ces images étaient offertes par les </a:t>
            </a:r>
            <a:r>
              <a:rPr lang="fr-FR" sz="1200" b="1" i="1" dirty="0" err="1">
                <a:latin typeface="Comic Sans MS"/>
                <a:cs typeface="Comic Sans MS"/>
              </a:rPr>
              <a:t>commerçants</a:t>
            </a:r>
            <a:r>
              <a:rPr lang="fr-FR" sz="1200" b="1" i="1" dirty="0">
                <a:latin typeface="Comic Sans MS"/>
                <a:cs typeface="Comic Sans MS"/>
              </a:rPr>
              <a:t> comme cadeau</a:t>
            </a:r>
            <a:r>
              <a:rPr lang="fr-FR" sz="1200" b="1" i="1" dirty="0"/>
              <a:t>) </a:t>
            </a:r>
            <a:endParaRPr lang="fr-FR" sz="1200" dirty="0"/>
          </a:p>
          <a:p>
            <a:endParaRPr lang="fr-FR" dirty="0"/>
          </a:p>
        </p:txBody>
      </p:sp>
      <p:pic>
        <p:nvPicPr>
          <p:cNvPr id="7" name="Espace réservé du contenu 3"/>
          <p:cNvPicPr>
            <a:picLocks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 bwMode="auto">
          <a:xfrm>
            <a:off x="3809873" y="1143000"/>
            <a:ext cx="5116816" cy="342745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oneTexte 7"/>
          <p:cNvSpPr txBox="1"/>
          <p:nvPr/>
        </p:nvSpPr>
        <p:spPr>
          <a:xfrm>
            <a:off x="4179762" y="4639118"/>
            <a:ext cx="3999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1" dirty="0">
                <a:latin typeface="Comic Sans MS"/>
                <a:cs typeface="Comic Sans MS"/>
              </a:rPr>
              <a:t>Caricature de la pension de famille de l’oncle Sam,</a:t>
            </a:r>
          </a:p>
          <a:p>
            <a:r>
              <a:rPr lang="fr-FR" sz="1200" b="1" dirty="0">
                <a:latin typeface="Comic Sans MS"/>
                <a:cs typeface="Comic Sans MS"/>
              </a:rPr>
              <a:t> le mauvais coucheur</a:t>
            </a:r>
            <a:r>
              <a:rPr lang="fr-FR" sz="1200" dirty="0">
                <a:latin typeface="Comic Sans MS"/>
                <a:cs typeface="Comic Sans MS"/>
              </a:rPr>
              <a:t> 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73F8D-5F6C-C848-9C46-0F61FF77D266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449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62072" cy="1143000"/>
          </a:xfrm>
        </p:spPr>
        <p:txBody>
          <a:bodyPr>
            <a:normAutofit fontScale="90000"/>
          </a:bodyPr>
          <a:lstStyle/>
          <a:p>
            <a:r>
              <a:rPr lang="fr-FR" b="1" dirty="0">
                <a:latin typeface="+mn-lt"/>
                <a:cs typeface="Comic Sans MS"/>
              </a:rPr>
              <a:t>Un travail sur Ellis Island, lieu d’histoire, lieu de mémoire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194381" y="1600200"/>
            <a:ext cx="8492419" cy="494356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dirty="0">
                <a:cs typeface="Comic Sans MS"/>
              </a:rPr>
              <a:t>« Un lieu d’exil universel » Georges Pérec, récits d’Ellis Island, page 37, P.O.L., 1995                            : </a:t>
            </a:r>
          </a:p>
          <a:p>
            <a:pPr marL="0" indent="0">
              <a:buNone/>
            </a:pPr>
            <a:r>
              <a:rPr lang="fr-FR" i="1" dirty="0">
                <a:cs typeface="Comic Sans MS"/>
              </a:rPr>
              <a:t>«Comment décrire ? Comment raconter ? Comment regarder ? (…) Comment reconnaître ce lieu ? Restituer ce qu’il fut ? Comment lire ses traces ? Comment aller au delà, aller derrière, ne pas nous arrêter à ce qui nous est donné de voir, ne pas voir seulement ce que l’on savait d’avance que l’on verrait ? Comment saisir ce qui n’est pas montré, ce qui n’a pas été photographié, archivé, restauré, mis en scène ? Comment retrouver ce qui était plat, banal, quotidien, ce qui était ordinaire, ce qui se passait tous les jours ? »</a:t>
            </a:r>
            <a:r>
              <a:rPr lang="fr-FR" dirty="0">
                <a:cs typeface="Comic Sans MS"/>
              </a:rPr>
              <a:t> </a:t>
            </a:r>
          </a:p>
          <a:p>
            <a:pPr marL="0" indent="0">
              <a:buNone/>
            </a:pPr>
            <a:r>
              <a:rPr lang="fr-FR" dirty="0">
                <a:cs typeface="Comic Sans MS"/>
              </a:rPr>
              <a:t>Lien vers le travail de l’artiste JR à Ellis Island, </a:t>
            </a:r>
            <a:r>
              <a:rPr lang="fr-FR" i="1" dirty="0" err="1">
                <a:cs typeface="Comic Sans MS"/>
              </a:rPr>
              <a:t>Unframed</a:t>
            </a:r>
            <a:r>
              <a:rPr lang="fr-FR" i="1" dirty="0">
                <a:cs typeface="Comic Sans MS"/>
              </a:rPr>
              <a:t> Ellis Island </a:t>
            </a:r>
            <a:r>
              <a:rPr lang="fr-FR" dirty="0">
                <a:cs typeface="Comic Sans MS"/>
              </a:rPr>
              <a:t>:</a:t>
            </a:r>
          </a:p>
          <a:p>
            <a:pPr marL="0" indent="0">
              <a:buNone/>
            </a:pPr>
            <a:r>
              <a:rPr lang="fr-FR" i="1" dirty="0">
                <a:cs typeface="Comic Sans MS"/>
                <a:hlinkClick r:id="rId2"/>
              </a:rPr>
              <a:t>http://www.jr-art.net/fr/news/unframed-ellis-island</a:t>
            </a:r>
            <a:endParaRPr lang="fr-FR" i="1" dirty="0">
              <a:cs typeface="Comic Sans MS"/>
            </a:endParaRPr>
          </a:p>
          <a:p>
            <a:pPr marL="0" indent="0">
              <a:buNone/>
            </a:pPr>
            <a:endParaRPr lang="fr-FR" i="1" dirty="0">
              <a:cs typeface="Comic Sans MS"/>
            </a:endParaRPr>
          </a:p>
          <a:p>
            <a:pPr marL="0" indent="0">
              <a:buNone/>
            </a:pPr>
            <a:endParaRPr lang="fr-FR" dirty="0">
              <a:cs typeface="Comic Sans MS"/>
            </a:endParaRP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73F8D-5F6C-C848-9C46-0F61FF77D266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3843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2432"/>
            <a:ext cx="9296579" cy="2095054"/>
          </a:xfrm>
        </p:spPr>
        <p:txBody>
          <a:bodyPr>
            <a:normAutofit/>
          </a:bodyPr>
          <a:lstStyle/>
          <a:p>
            <a:r>
              <a:rPr lang="fr-FR" sz="3200" dirty="0">
                <a:latin typeface="Comic Sans MS"/>
                <a:cs typeface="Comic Sans MS"/>
              </a:rPr>
              <a:t>Le livre de Pérec </a:t>
            </a:r>
            <a:r>
              <a:rPr lang="fr-FR" sz="3200" b="1" i="1" dirty="0">
                <a:latin typeface="Comic Sans MS"/>
                <a:cs typeface="Comic Sans MS"/>
              </a:rPr>
              <a:t>Récits d’Ellis Island </a:t>
            </a:r>
            <a:br>
              <a:rPr lang="fr-FR" sz="3200" dirty="0">
                <a:latin typeface="Comic Sans MS"/>
                <a:cs typeface="Comic Sans MS"/>
              </a:rPr>
            </a:br>
            <a:r>
              <a:rPr lang="fr-FR" sz="3200" dirty="0">
                <a:latin typeface="Comic Sans MS"/>
                <a:cs typeface="Comic Sans MS"/>
              </a:rPr>
              <a:t>Deux documentaires </a:t>
            </a:r>
            <a:r>
              <a:rPr lang="fr-FR" sz="3200" b="1" i="1" dirty="0">
                <a:latin typeface="Comic Sans MS"/>
                <a:cs typeface="Comic Sans MS"/>
              </a:rPr>
              <a:t>Traces</a:t>
            </a:r>
            <a:r>
              <a:rPr lang="fr-FR" sz="3200" i="1" dirty="0">
                <a:latin typeface="Comic Sans MS"/>
                <a:cs typeface="Comic Sans MS"/>
              </a:rPr>
              <a:t> </a:t>
            </a:r>
            <a:r>
              <a:rPr lang="fr-FR" sz="3200" dirty="0">
                <a:latin typeface="Comic Sans MS"/>
                <a:cs typeface="Comic Sans MS"/>
              </a:rPr>
              <a:t>et </a:t>
            </a:r>
            <a:r>
              <a:rPr lang="fr-FR" sz="3200" b="1" i="1" dirty="0">
                <a:latin typeface="Comic Sans MS"/>
                <a:cs typeface="Comic Sans MS"/>
              </a:rPr>
              <a:t>Mémoires </a:t>
            </a:r>
            <a:r>
              <a:rPr lang="fr-FR" sz="3200" dirty="0">
                <a:latin typeface="Comic Sans MS"/>
                <a:cs typeface="Comic Sans MS"/>
              </a:rPr>
              <a:t>réalisés avec Robert </a:t>
            </a:r>
            <a:r>
              <a:rPr lang="fr-FR" sz="3200" dirty="0" err="1">
                <a:latin typeface="Comic Sans MS"/>
                <a:cs typeface="Comic Sans MS"/>
              </a:rPr>
              <a:t>Bober</a:t>
            </a:r>
            <a:endParaRPr lang="fr-FR" sz="3200" dirty="0">
              <a:latin typeface="Comic Sans MS"/>
              <a:cs typeface="Comic Sans MS"/>
            </a:endParaRPr>
          </a:p>
        </p:txBody>
      </p:sp>
      <p:pic>
        <p:nvPicPr>
          <p:cNvPr id="4" name="Espace réservé du contenu 3" descr="Unknown.jpe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08"/>
          <a:stretch/>
        </p:blipFill>
        <p:spPr>
          <a:xfrm>
            <a:off x="0" y="2193686"/>
            <a:ext cx="3970157" cy="4525963"/>
          </a:xfrm>
        </p:spPr>
      </p:pic>
      <p:pic>
        <p:nvPicPr>
          <p:cNvPr id="5" name="Image 4" descr="images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7284" y="2193686"/>
            <a:ext cx="3427215" cy="247953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749800" y="4826000"/>
            <a:ext cx="409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omic Sans MS"/>
                <a:cs typeface="Comic Sans MS"/>
              </a:rPr>
              <a:t>Georges Pérec à Ellis Island en 1979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73F8D-5F6C-C848-9C46-0F61FF77D266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43157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5587" y="-153340"/>
            <a:ext cx="8229600" cy="1143000"/>
          </a:xfrm>
        </p:spPr>
        <p:txBody>
          <a:bodyPr>
            <a:normAutofit/>
          </a:bodyPr>
          <a:lstStyle/>
          <a:p>
            <a:r>
              <a:rPr lang="fr-FR" sz="4000" dirty="0">
                <a:latin typeface="Comic Sans MS"/>
                <a:cs typeface="Comic Sans MS"/>
              </a:rPr>
              <a:t>En Français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773121"/>
            <a:ext cx="8760958" cy="6084879"/>
          </a:xfrm>
        </p:spPr>
        <p:txBody>
          <a:bodyPr>
            <a:normAutofit/>
          </a:bodyPr>
          <a:lstStyle/>
          <a:p>
            <a:r>
              <a:rPr lang="fr-FR" sz="2400" dirty="0">
                <a:latin typeface="Comic Sans MS"/>
                <a:cs typeface="Comic Sans MS"/>
              </a:rPr>
              <a:t>Lecture  de </a:t>
            </a:r>
            <a:r>
              <a:rPr lang="fr-FR" sz="2400" i="1" dirty="0">
                <a:latin typeface="Comic Sans MS"/>
                <a:cs typeface="Comic Sans MS"/>
              </a:rPr>
              <a:t>Récits d’Ellis Island de Pérec</a:t>
            </a:r>
            <a:r>
              <a:rPr lang="fr-FR" sz="2400" dirty="0">
                <a:latin typeface="Comic Sans MS"/>
                <a:cs typeface="Comic Sans MS"/>
              </a:rPr>
              <a:t>, et/ou de </a:t>
            </a:r>
            <a:r>
              <a:rPr lang="fr-FR" sz="2400" i="1" dirty="0">
                <a:latin typeface="Comic Sans MS"/>
                <a:cs typeface="Comic Sans MS"/>
              </a:rPr>
              <a:t>L’anneau de </a:t>
            </a:r>
            <a:r>
              <a:rPr lang="fr-FR" sz="2400" i="1" dirty="0" err="1">
                <a:latin typeface="Comic Sans MS"/>
                <a:cs typeface="Comic Sans MS"/>
              </a:rPr>
              <a:t>Claddagh</a:t>
            </a:r>
            <a:r>
              <a:rPr lang="fr-FR" sz="2400" i="1" dirty="0">
                <a:latin typeface="Comic Sans MS"/>
                <a:cs typeface="Comic Sans MS"/>
              </a:rPr>
              <a:t> </a:t>
            </a:r>
            <a:r>
              <a:rPr lang="fr-FR" sz="2400" dirty="0">
                <a:latin typeface="Comic Sans MS"/>
                <a:cs typeface="Comic Sans MS"/>
              </a:rPr>
              <a:t>(tomes 1 et 2) de Béatrice Nicodème, ou extraits  </a:t>
            </a:r>
            <a:r>
              <a:rPr lang="fr-FR" sz="2400" i="1" dirty="0">
                <a:latin typeface="Comic Sans MS"/>
                <a:cs typeface="Comic Sans MS"/>
              </a:rPr>
              <a:t>Les Cendres d’Angela</a:t>
            </a:r>
            <a:r>
              <a:rPr lang="fr-FR" sz="2400" dirty="0">
                <a:latin typeface="Comic Sans MS"/>
                <a:cs typeface="Comic Sans MS"/>
              </a:rPr>
              <a:t>  et </a:t>
            </a:r>
            <a:r>
              <a:rPr lang="fr-FR" sz="2400" i="1" dirty="0">
                <a:latin typeface="Comic Sans MS"/>
                <a:cs typeface="Comic Sans MS"/>
              </a:rPr>
              <a:t>C’est comment l’Amérique ?</a:t>
            </a:r>
            <a:r>
              <a:rPr lang="fr-FR" sz="2400" dirty="0">
                <a:latin typeface="Comic Sans MS"/>
                <a:cs typeface="Comic Sans MS"/>
              </a:rPr>
              <a:t> de Frank Mac Court, ou tout autre extrait en rapport avec l’immigration en vue de constituer le texte de la pièce</a:t>
            </a:r>
          </a:p>
          <a:p>
            <a:r>
              <a:rPr lang="fr-FR" sz="2400" dirty="0">
                <a:latin typeface="Comic Sans MS"/>
                <a:cs typeface="Comic Sans MS"/>
              </a:rPr>
              <a:t>Travail d’écriture sur la BD de </a:t>
            </a:r>
            <a:r>
              <a:rPr lang="fr-FR" sz="2400" dirty="0" err="1">
                <a:latin typeface="Comic Sans MS"/>
                <a:cs typeface="Comic Sans MS"/>
              </a:rPr>
              <a:t>Shaun</a:t>
            </a:r>
            <a:r>
              <a:rPr lang="fr-FR" sz="2400" dirty="0">
                <a:latin typeface="Comic Sans MS"/>
                <a:cs typeface="Comic Sans MS"/>
              </a:rPr>
              <a:t> Tan</a:t>
            </a:r>
          </a:p>
          <a:p>
            <a:pPr marL="0" indent="0">
              <a:buNone/>
            </a:pPr>
            <a:r>
              <a:rPr lang="fr-FR" sz="2400" dirty="0">
                <a:latin typeface="Comic Sans MS"/>
                <a:cs typeface="Comic Sans MS"/>
              </a:rPr>
              <a:t>L’universalité de l’exil et des migrations dans le temps et l’espace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73F8D-5F6C-C848-9C46-0F61FF77D266}" type="slidenum">
              <a:rPr lang="fr-FR" smtClean="0"/>
              <a:t>16</a:t>
            </a:fld>
            <a:endParaRPr lang="fr-FR"/>
          </a:p>
        </p:txBody>
      </p:sp>
      <p:pic>
        <p:nvPicPr>
          <p:cNvPr id="8" name="Image 7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2836" y="4515450"/>
            <a:ext cx="1333500" cy="2349500"/>
          </a:xfrm>
          <a:prstGeom prst="rect">
            <a:avLst/>
          </a:prstGeom>
        </p:spPr>
      </p:pic>
      <p:pic>
        <p:nvPicPr>
          <p:cNvPr id="11" name="Image 10" descr="Unknown-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1934" y="4622800"/>
            <a:ext cx="1409700" cy="2235200"/>
          </a:xfrm>
          <a:prstGeom prst="rect">
            <a:avLst/>
          </a:prstGeom>
        </p:spPr>
      </p:pic>
      <p:pic>
        <p:nvPicPr>
          <p:cNvPr id="12" name="Image 11" descr="Unknown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3200" y="4486276"/>
            <a:ext cx="1667802" cy="2235199"/>
          </a:xfrm>
          <a:prstGeom prst="rect">
            <a:avLst/>
          </a:prstGeom>
        </p:spPr>
      </p:pic>
      <p:pic>
        <p:nvPicPr>
          <p:cNvPr id="4" name="Image 3" descr="anneau-de-claddagh-gulf-stream-review-video-critique-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33" y="4622800"/>
            <a:ext cx="2784146" cy="138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7348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Comic Sans MS"/>
                <a:cs typeface="Comic Sans MS"/>
              </a:rPr>
              <a:t>En Anglais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latin typeface="Comic Sans MS"/>
                <a:cs typeface="Comic Sans MS"/>
              </a:rPr>
              <a:t>Travail sur le poème d’Emma </a:t>
            </a:r>
            <a:r>
              <a:rPr lang="fr-FR" dirty="0" err="1">
                <a:latin typeface="Comic Sans MS"/>
                <a:cs typeface="Comic Sans MS"/>
              </a:rPr>
              <a:t>Lazarus</a:t>
            </a:r>
            <a:r>
              <a:rPr lang="fr-FR" dirty="0">
                <a:latin typeface="Comic Sans MS"/>
                <a:cs typeface="Comic Sans MS"/>
              </a:rPr>
              <a:t> </a:t>
            </a:r>
            <a:r>
              <a:rPr lang="fr-FR" i="1" dirty="0">
                <a:latin typeface="Comic Sans MS"/>
                <a:cs typeface="Comic Sans MS"/>
              </a:rPr>
              <a:t>The new </a:t>
            </a:r>
            <a:r>
              <a:rPr lang="fr-FR" i="1" dirty="0" err="1">
                <a:latin typeface="Comic Sans MS"/>
                <a:cs typeface="Comic Sans MS"/>
              </a:rPr>
              <a:t>Colossus</a:t>
            </a:r>
            <a:r>
              <a:rPr lang="fr-FR" i="1" dirty="0">
                <a:latin typeface="Comic Sans MS"/>
                <a:cs typeface="Comic Sans MS"/>
              </a:rPr>
              <a:t> </a:t>
            </a:r>
            <a:r>
              <a:rPr lang="fr-FR" dirty="0">
                <a:latin typeface="Comic Sans MS"/>
                <a:cs typeface="Comic Sans MS"/>
              </a:rPr>
              <a:t>gravé sur le socle de la statue de la Liberté</a:t>
            </a:r>
          </a:p>
          <a:p>
            <a:r>
              <a:rPr lang="fr-FR" dirty="0">
                <a:latin typeface="Comic Sans MS"/>
                <a:cs typeface="Comic Sans MS"/>
              </a:rPr>
              <a:t>Projection du film de JR réalisé sur Ellis</a:t>
            </a:r>
          </a:p>
          <a:p>
            <a:pPr marL="0" indent="0">
              <a:buNone/>
            </a:pPr>
            <a:r>
              <a:rPr lang="fr-FR" sz="2400" dirty="0">
                <a:latin typeface="Comic Sans MS"/>
                <a:cs typeface="Comic Sans MS"/>
                <a:hlinkClick r:id="rId2"/>
              </a:rPr>
              <a:t>http://www.jr-art.net/videos/ellis-trailer</a:t>
            </a:r>
            <a:endParaRPr lang="fr-FR" sz="2400" dirty="0">
              <a:latin typeface="Comic Sans MS"/>
              <a:cs typeface="Comic Sans MS"/>
            </a:endParaRPr>
          </a:p>
          <a:p>
            <a:r>
              <a:rPr lang="fr-FR" dirty="0">
                <a:latin typeface="Comic Sans MS"/>
                <a:cs typeface="Comic Sans MS"/>
              </a:rPr>
              <a:t>Ecriture de saynètes en anglais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73F8D-5F6C-C848-9C46-0F61FF77D266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69567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latin typeface="Comic Sans MS"/>
                <a:cs typeface="Comic Sans MS"/>
              </a:rPr>
              <a:t>B La mise en scène et le théâtre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latin typeface="Comic Sans MS"/>
                <a:cs typeface="Comic Sans MS"/>
              </a:rPr>
              <a:t>Toute la classe participe au début au théâtre d’improvisation : saynètes par groupe élaborées à partir des textes qui serviront ensuite au canevas de la pièce</a:t>
            </a:r>
          </a:p>
          <a:p>
            <a:r>
              <a:rPr lang="fr-FR" dirty="0">
                <a:latin typeface="Comic Sans MS"/>
                <a:cs typeface="Comic Sans MS"/>
              </a:rPr>
              <a:t>Les différentes propositions de mise en scène des élèves seront reprises dans la pièce de théâtre</a:t>
            </a:r>
          </a:p>
          <a:p>
            <a:endParaRPr lang="fr-FR" dirty="0">
              <a:latin typeface="Comic Sans MS"/>
              <a:cs typeface="Comic Sans M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73F8D-5F6C-C848-9C46-0F61FF77D266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74615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>
                <a:latin typeface="Comic Sans MS"/>
                <a:cs typeface="Comic Sans MS"/>
              </a:rPr>
              <a:t>Dans un deuxième temps : division de la classe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234683" y="1600200"/>
            <a:ext cx="8793701" cy="4525963"/>
          </a:xfrm>
        </p:spPr>
        <p:txBody>
          <a:bodyPr/>
          <a:lstStyle/>
          <a:p>
            <a:r>
              <a:rPr lang="fr-FR" dirty="0">
                <a:latin typeface="Comic Sans MS"/>
                <a:cs typeface="Comic Sans MS"/>
              </a:rPr>
              <a:t>Des acteurs</a:t>
            </a:r>
          </a:p>
          <a:p>
            <a:r>
              <a:rPr lang="fr-FR" dirty="0">
                <a:latin typeface="Comic Sans MS"/>
                <a:cs typeface="Comic Sans MS"/>
              </a:rPr>
              <a:t>Des costumiers</a:t>
            </a:r>
          </a:p>
          <a:p>
            <a:r>
              <a:rPr lang="fr-FR" dirty="0">
                <a:latin typeface="Comic Sans MS"/>
                <a:cs typeface="Comic Sans MS"/>
              </a:rPr>
              <a:t>Des éclairagistes…</a:t>
            </a:r>
          </a:p>
          <a:p>
            <a:endParaRPr lang="fr-FR" dirty="0">
              <a:latin typeface="Comic Sans MS"/>
              <a:cs typeface="Comic Sans MS"/>
            </a:endParaRPr>
          </a:p>
          <a:p>
            <a:r>
              <a:rPr lang="fr-FR" dirty="0">
                <a:latin typeface="Comic Sans MS"/>
                <a:cs typeface="Comic Sans MS"/>
                <a:sym typeface="Wingdings"/>
              </a:rPr>
              <a:t> Travail de mise en scène. C’est l’occasion pour les élèves de demander précisions historiques, géographiques…</a:t>
            </a:r>
            <a:endParaRPr lang="fr-FR" dirty="0">
              <a:latin typeface="Comic Sans MS"/>
              <a:cs typeface="Comic Sans MS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73F8D-5F6C-C848-9C46-0F61FF77D266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8658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1. Rappel du programme et problématiques de l’EPI</a:t>
            </a:r>
          </a:p>
        </p:txBody>
      </p:sp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lphaUcPeriod"/>
            </a:pPr>
            <a:r>
              <a:rPr lang="fr-FR" dirty="0"/>
              <a:t>Rappel du programme</a:t>
            </a:r>
          </a:p>
          <a:p>
            <a:pPr marL="514350" indent="-514350">
              <a:buAutoNum type="alphaUcPeriod"/>
            </a:pPr>
            <a:r>
              <a:rPr lang="fr-FR" dirty="0"/>
              <a:t>Inscription dans une thématique et problématiques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73F8D-5F6C-C848-9C46-0F61FF77D26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34410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42516"/>
          </a:xfrm>
        </p:spPr>
        <p:txBody>
          <a:bodyPr>
            <a:normAutofit/>
          </a:bodyPr>
          <a:lstStyle/>
          <a:p>
            <a:r>
              <a:rPr lang="fr-FR" sz="3600" b="1" dirty="0">
                <a:latin typeface="Comic Sans MS"/>
                <a:cs typeface="Comic Sans MS"/>
              </a:rPr>
              <a:t>Prolongements possibles de cet EPI</a:t>
            </a:r>
            <a:br>
              <a:rPr lang="fr-FR" sz="3600" b="1" dirty="0">
                <a:latin typeface="Comic Sans MS"/>
                <a:cs typeface="Comic Sans MS"/>
              </a:rPr>
            </a:br>
            <a:r>
              <a:rPr lang="fr-FR" sz="3600" b="1" dirty="0">
                <a:latin typeface="Comic Sans MS"/>
                <a:cs typeface="Comic Sans MS"/>
              </a:rPr>
              <a:t>Contribution au PEAC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0" y="1242516"/>
            <a:ext cx="9144000" cy="4883647"/>
          </a:xfrm>
        </p:spPr>
        <p:txBody>
          <a:bodyPr/>
          <a:lstStyle/>
          <a:p>
            <a:r>
              <a:rPr lang="fr-FR" dirty="0">
                <a:latin typeface="Comic Sans MS"/>
                <a:cs typeface="Comic Sans MS"/>
              </a:rPr>
              <a:t>Découvrir le monde du théâtre/fréquenter un lieu culturel</a:t>
            </a:r>
          </a:p>
          <a:p>
            <a:pPr marL="0" indent="0">
              <a:buNone/>
            </a:pPr>
            <a:r>
              <a:rPr lang="fr-FR" dirty="0">
                <a:latin typeface="Comic Sans MS"/>
                <a:cs typeface="Comic Sans MS"/>
                <a:sym typeface="Wingdings"/>
              </a:rPr>
              <a:t></a:t>
            </a:r>
            <a:r>
              <a:rPr lang="fr-FR" dirty="0">
                <a:latin typeface="Comic Sans MS"/>
                <a:cs typeface="Comic Sans MS"/>
              </a:rPr>
              <a:t>Partenariat avec  un théâtre /</a:t>
            </a:r>
          </a:p>
          <a:p>
            <a:pPr marL="0" indent="0">
              <a:buNone/>
            </a:pPr>
            <a:r>
              <a:rPr lang="fr-FR" dirty="0">
                <a:latin typeface="Comic Sans MS"/>
                <a:cs typeface="Comic Sans MS"/>
              </a:rPr>
              <a:t>le théâtre de la Piscine (scène nationale) choix des pièces au mois de juin, travail avec le comédien</a:t>
            </a:r>
          </a:p>
          <a:p>
            <a:r>
              <a:rPr lang="fr-FR" dirty="0">
                <a:latin typeface="Comic Sans MS"/>
                <a:cs typeface="Comic Sans MS"/>
              </a:rPr>
              <a:t>Découverte d’une profession : comédien dramaturge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73F8D-5F6C-C848-9C46-0F61FF77D266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2573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+mn-lt"/>
                <a:cs typeface="Comic Sans MS"/>
              </a:rPr>
              <a:t>Programme de géographie</a:t>
            </a:r>
          </a:p>
        </p:txBody>
      </p:sp>
      <p:pic>
        <p:nvPicPr>
          <p:cNvPr id="2" name="Espace réservé du contenu 1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257" b="-3257"/>
          <a:stretch>
            <a:fillRect/>
          </a:stretch>
        </p:blipFill>
        <p:spPr/>
      </p:pic>
      <p:sp>
        <p:nvSpPr>
          <p:cNvPr id="3" name="Ellipse 2"/>
          <p:cNvSpPr/>
          <p:nvPr/>
        </p:nvSpPr>
        <p:spPr>
          <a:xfrm>
            <a:off x="457200" y="2512645"/>
            <a:ext cx="2471072" cy="40036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2600491" y="1417638"/>
            <a:ext cx="6543509" cy="2820722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73F8D-5F6C-C848-9C46-0F61FF77D26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9068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+mn-lt"/>
                <a:cs typeface="Comic Sans MS"/>
              </a:rPr>
              <a:t>En Histoire</a:t>
            </a:r>
          </a:p>
        </p:txBody>
      </p:sp>
      <p:pic>
        <p:nvPicPr>
          <p:cNvPr id="2" name="Espace réservé du contenu 1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654" r="-5654"/>
          <a:stretch>
            <a:fillRect/>
          </a:stretch>
        </p:blipFill>
        <p:spPr/>
      </p:pic>
      <p:sp>
        <p:nvSpPr>
          <p:cNvPr id="6" name="Ellipse 5"/>
          <p:cNvSpPr/>
          <p:nvPr/>
        </p:nvSpPr>
        <p:spPr>
          <a:xfrm>
            <a:off x="2526291" y="2360781"/>
            <a:ext cx="6160510" cy="980207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73F8D-5F6C-C848-9C46-0F61FF77D26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8190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3746"/>
            <a:ext cx="8229600" cy="1143000"/>
          </a:xfrm>
        </p:spPr>
        <p:txBody>
          <a:bodyPr/>
          <a:lstStyle/>
          <a:p>
            <a:r>
              <a:rPr lang="fr-FR" dirty="0">
                <a:latin typeface="+mn-lt"/>
                <a:cs typeface="Comic Sans MS"/>
              </a:rPr>
              <a:t>En Français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068" b="-4068"/>
          <a:stretch>
            <a:fillRect/>
          </a:stretch>
        </p:blipFill>
        <p:spPr>
          <a:xfrm>
            <a:off x="0" y="1060104"/>
            <a:ext cx="9211664" cy="5066060"/>
          </a:xfrm>
        </p:spPr>
      </p:pic>
      <p:sp>
        <p:nvSpPr>
          <p:cNvPr id="5" name="Ellipse 4"/>
          <p:cNvSpPr/>
          <p:nvPr/>
        </p:nvSpPr>
        <p:spPr>
          <a:xfrm>
            <a:off x="4100046" y="4224556"/>
            <a:ext cx="4445168" cy="109065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4527997" y="5743187"/>
            <a:ext cx="5119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Comic Sans MS"/>
                <a:cs typeface="Comic Sans MS"/>
              </a:rPr>
              <a:t>La BD de </a:t>
            </a:r>
            <a:r>
              <a:rPr lang="fr-FR" dirty="0" err="1">
                <a:latin typeface="Comic Sans MS"/>
                <a:cs typeface="Comic Sans MS"/>
              </a:rPr>
              <a:t>Shaun</a:t>
            </a:r>
            <a:r>
              <a:rPr lang="fr-FR" dirty="0">
                <a:latin typeface="Comic Sans MS"/>
                <a:cs typeface="Comic Sans MS"/>
              </a:rPr>
              <a:t> Tan, les photos  d’Augustus F.</a:t>
            </a:r>
          </a:p>
          <a:p>
            <a:r>
              <a:rPr lang="fr-FR" dirty="0">
                <a:latin typeface="Comic Sans MS"/>
                <a:cs typeface="Comic Sans MS"/>
              </a:rPr>
              <a:t>Sherman</a:t>
            </a:r>
          </a:p>
        </p:txBody>
      </p:sp>
      <p:sp>
        <p:nvSpPr>
          <p:cNvPr id="8" name="Flèche vers la droite 7"/>
          <p:cNvSpPr/>
          <p:nvPr/>
        </p:nvSpPr>
        <p:spPr>
          <a:xfrm>
            <a:off x="3304355" y="5917915"/>
            <a:ext cx="1223642" cy="45719"/>
          </a:xfrm>
          <a:prstGeom prst="rightArrow">
            <a:avLst/>
          </a:prstGeom>
          <a:solidFill>
            <a:srgbClr val="FF0000"/>
          </a:solidFill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4303058" y="1454820"/>
            <a:ext cx="4586642" cy="1812361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-604154" y="1060104"/>
            <a:ext cx="5132151" cy="468308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73F8D-5F6C-C848-9C46-0F61FF77D26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7205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latin typeface="+mn-lt"/>
                <a:cs typeface="Comic Sans MS"/>
              </a:rPr>
              <a:t>En Anglais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0" y="1600200"/>
            <a:ext cx="9131590" cy="364986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41267"/>
            <a:ext cx="9414922" cy="783411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172616" y="3501433"/>
            <a:ext cx="3476970" cy="875358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/>
          <p:cNvSpPr/>
          <p:nvPr/>
        </p:nvSpPr>
        <p:spPr>
          <a:xfrm>
            <a:off x="3168728" y="5856200"/>
            <a:ext cx="2626222" cy="568478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73F8D-5F6C-C848-9C46-0F61FF77D26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6536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3600" b="1" dirty="0">
                <a:cs typeface="Comic Sans MS"/>
              </a:rPr>
              <a:t>B. Thématique : Culture et création artistique ou langue et culture étrangère </a:t>
            </a:r>
            <a:endParaRPr lang="fr-FR" sz="3600" b="1" dirty="0">
              <a:latin typeface="Comic Sans MS"/>
              <a:cs typeface="Comic Sans MS"/>
            </a:endParaRP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457199" y="2008484"/>
            <a:ext cx="7918591" cy="4522329"/>
          </a:xfrm>
        </p:spPr>
        <p:txBody>
          <a:bodyPr>
            <a:normAutofit/>
          </a:bodyPr>
          <a:lstStyle/>
          <a:p>
            <a:r>
              <a:rPr lang="fr-FR" sz="2800" dirty="0">
                <a:cs typeface="Comic Sans MS"/>
              </a:rPr>
              <a:t>Problématique plus large centrée sur les migrations dans le monde : une histoire de l’humanité ?</a:t>
            </a:r>
          </a:p>
          <a:p>
            <a:pPr marL="0" indent="0">
              <a:buNone/>
            </a:pPr>
            <a:r>
              <a:rPr lang="fr-FR" sz="2800" dirty="0">
                <a:cs typeface="Comic Sans MS"/>
                <a:sym typeface="Wingdings"/>
              </a:rPr>
              <a:t>Replacer le phénomène des migrations dans une perspective historique longue et faire le lien jusqu’à aujourd’hui (dans la lignée de G. </a:t>
            </a:r>
            <a:r>
              <a:rPr lang="fr-FR" sz="2800" dirty="0" err="1">
                <a:cs typeface="Comic Sans MS"/>
                <a:sym typeface="Wingdings"/>
              </a:rPr>
              <a:t>Noiriel</a:t>
            </a:r>
            <a:r>
              <a:rPr lang="fr-FR" sz="2800" dirty="0">
                <a:cs typeface="Comic Sans MS"/>
                <a:sym typeface="Wingdings"/>
              </a:rPr>
              <a:t>)</a:t>
            </a:r>
          </a:p>
          <a:p>
            <a:pPr marL="0" indent="0">
              <a:buNone/>
            </a:pPr>
            <a:r>
              <a:rPr lang="fr-FR" sz="2800" dirty="0">
                <a:cs typeface="Comic Sans MS"/>
                <a:sym typeface="Wingdings"/>
              </a:rPr>
              <a:t>Avec une focale sur Ellis Island devenu emblématique de l’immigration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73F8D-5F6C-C848-9C46-0F61FF77D26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4346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-98637" y="110961"/>
            <a:ext cx="9242637" cy="1775374"/>
          </a:xfrm>
        </p:spPr>
        <p:txBody>
          <a:bodyPr>
            <a:normAutofit/>
          </a:bodyPr>
          <a:lstStyle/>
          <a:p>
            <a:r>
              <a:rPr lang="fr-FR" sz="3600" b="1" dirty="0">
                <a:latin typeface="+mn-lt"/>
                <a:cs typeface="Comic Sans MS"/>
              </a:rPr>
              <a:t>Réalisations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321574" y="2068701"/>
            <a:ext cx="8229600" cy="4525963"/>
          </a:xfrm>
        </p:spPr>
        <p:txBody>
          <a:bodyPr>
            <a:normAutofit/>
          </a:bodyPr>
          <a:lstStyle/>
          <a:p>
            <a:r>
              <a:rPr lang="fr-FR" dirty="0">
                <a:cs typeface="Comic Sans MS"/>
              </a:rPr>
              <a:t>Une pièce de théâtre à partir de différents textes, d’une œuvre complète et/ou de saynètes écrites par les élèves…</a:t>
            </a:r>
            <a:endParaRPr lang="fr-FR" dirty="0">
              <a:latin typeface="Comic Sans MS"/>
              <a:cs typeface="Comic Sans MS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73F8D-5F6C-C848-9C46-0F61FF77D266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7814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>
                <a:solidFill>
                  <a:srgbClr val="FF0000"/>
                </a:solidFill>
              </a:rPr>
              <a:t>2. Mise en œuvre</a:t>
            </a:r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514350" indent="-514350">
              <a:buAutoNum type="alphaUcPeriod"/>
            </a:pPr>
            <a:r>
              <a:rPr lang="fr-FR" dirty="0"/>
              <a:t>En amont dans chaque discipline</a:t>
            </a:r>
          </a:p>
          <a:p>
            <a:pPr marL="514350" indent="-514350">
              <a:buAutoNum type="alphaUcPeriod"/>
            </a:pPr>
            <a:r>
              <a:rPr lang="fr-FR" dirty="0"/>
              <a:t>La mise en scène et le théâtre</a:t>
            </a:r>
          </a:p>
          <a:p>
            <a:pPr marL="514350" indent="-514350">
              <a:buAutoNum type="alphaUcPeriod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73F8D-5F6C-C848-9C46-0F61FF77D266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616896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3693</TotalTime>
  <Words>624</Words>
  <Application>Microsoft Office PowerPoint</Application>
  <PresentationFormat>Affichage à l'écran (4:3)</PresentationFormat>
  <Paragraphs>91</Paragraphs>
  <Slides>20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Comic Sans MS</vt:lpstr>
      <vt:lpstr>Wingdings</vt:lpstr>
      <vt:lpstr>Thème Office</vt:lpstr>
      <vt:lpstr>L’immigration européenne aux Etats-Unis :  Ellis Island, entre histoire et mémoire De l’île des larmes à la porte d’or… les récits de l’exil un EPI Histoire, Français, Anglais</vt:lpstr>
      <vt:lpstr>1. Rappel du programme et problématiques de l’EPI</vt:lpstr>
      <vt:lpstr>Programme de géographie</vt:lpstr>
      <vt:lpstr>En Histoire</vt:lpstr>
      <vt:lpstr>En Français</vt:lpstr>
      <vt:lpstr>En Anglais</vt:lpstr>
      <vt:lpstr>B. Thématique : Culture et création artistique ou langue et culture étrangère </vt:lpstr>
      <vt:lpstr>Réalisations</vt:lpstr>
      <vt:lpstr>2. Mise en œuvre</vt:lpstr>
      <vt:lpstr>En cours d’histoire</vt:lpstr>
      <vt:lpstr>Une leçon d’histoire : L’émigration irlandaise aux Etats-Unis </vt:lpstr>
      <vt:lpstr>Une famille victime de la famine dans le comté de Galway, 1846 ou 47</vt:lpstr>
      <vt:lpstr>L’intégration aux Etats-Unis</vt:lpstr>
      <vt:lpstr>Un travail sur Ellis Island, lieu d’histoire, lieu de mémoire</vt:lpstr>
      <vt:lpstr>Le livre de Pérec Récits d’Ellis Island  Deux documentaires Traces et Mémoires réalisés avec Robert Bober</vt:lpstr>
      <vt:lpstr>En Français</vt:lpstr>
      <vt:lpstr>En Anglais</vt:lpstr>
      <vt:lpstr>B La mise en scène et le théâtre</vt:lpstr>
      <vt:lpstr>Dans un deuxième temps : division de la classe</vt:lpstr>
      <vt:lpstr>Prolongements possibles de cet EPI Contribution au PEAC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Formations bassin 2016</dc:title>
  <dc:creator>Claire Podetti</dc:creator>
  <cp:lastModifiedBy>Marion Beillard</cp:lastModifiedBy>
  <cp:revision>213</cp:revision>
  <dcterms:created xsi:type="dcterms:W3CDTF">2015-12-31T14:57:19Z</dcterms:created>
  <dcterms:modified xsi:type="dcterms:W3CDTF">2016-03-23T16:21:09Z</dcterms:modified>
</cp:coreProperties>
</file>