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63" r:id="rId4"/>
    <p:sldId id="259" r:id="rId5"/>
    <p:sldId id="268" r:id="rId6"/>
    <p:sldId id="260" r:id="rId7"/>
    <p:sldId id="261" r:id="rId8"/>
    <p:sldId id="269"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5CE9F-992E-4D8D-81DC-FEFC40DACD8C}" type="datetimeFigureOut">
              <a:rPr lang="fr-FR" smtClean="0"/>
              <a:t>06/10/2015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17D5A9-593B-45E6-8325-981F0F186AEC}" type="slidenum">
              <a:rPr lang="fr-FR" smtClean="0"/>
              <a:t>‹N°›</a:t>
            </a:fld>
            <a:endParaRPr lang="fr-FR"/>
          </a:p>
        </p:txBody>
      </p:sp>
    </p:spTree>
    <p:extLst>
      <p:ext uri="{BB962C8B-B14F-4D97-AF65-F5344CB8AC3E}">
        <p14:creationId xmlns:p14="http://schemas.microsoft.com/office/powerpoint/2010/main" val="1143248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217D5A9-593B-45E6-8325-981F0F186AEC}" type="slidenum">
              <a:rPr lang="fr-FR" smtClean="0"/>
              <a:t>1</a:t>
            </a:fld>
            <a:endParaRPr lang="fr-FR"/>
          </a:p>
        </p:txBody>
      </p:sp>
    </p:spTree>
    <p:extLst>
      <p:ext uri="{BB962C8B-B14F-4D97-AF65-F5344CB8AC3E}">
        <p14:creationId xmlns:p14="http://schemas.microsoft.com/office/powerpoint/2010/main" val="1793409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0A77859-289B-4470-BEF1-F7ABAC356A57}" type="datetime1">
              <a:rPr lang="fr-FR" smtClean="0"/>
              <a:t>06/10/2015</a:t>
            </a:fld>
            <a:endParaRPr lang="fr-FR"/>
          </a:p>
        </p:txBody>
      </p:sp>
      <p:sp>
        <p:nvSpPr>
          <p:cNvPr id="5" name="Espace réservé du pied de page 4"/>
          <p:cNvSpPr>
            <a:spLocks noGrp="1"/>
          </p:cNvSpPr>
          <p:nvPr>
            <p:ph type="ftr" sz="quarter" idx="11"/>
          </p:nvPr>
        </p:nvSpPr>
        <p:spPr/>
        <p:txBody>
          <a:bodyPr/>
          <a:lstStyle/>
          <a:p>
            <a:r>
              <a:rPr lang="fr-FR" smtClean="0"/>
              <a:t>Ingrid BABILOTTE</a:t>
            </a:r>
            <a:endParaRPr lang="fr-FR"/>
          </a:p>
        </p:txBody>
      </p:sp>
      <p:sp>
        <p:nvSpPr>
          <p:cNvPr id="6" name="Espace réservé du numéro de diapositive 5"/>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243446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FC45BD-6196-48C1-84C9-56BC6268DA1C}" type="datetime1">
              <a:rPr lang="fr-FR" smtClean="0"/>
              <a:t>06/10/2015</a:t>
            </a:fld>
            <a:endParaRPr lang="fr-FR"/>
          </a:p>
        </p:txBody>
      </p:sp>
      <p:sp>
        <p:nvSpPr>
          <p:cNvPr id="5" name="Espace réservé du pied de page 4"/>
          <p:cNvSpPr>
            <a:spLocks noGrp="1"/>
          </p:cNvSpPr>
          <p:nvPr>
            <p:ph type="ftr" sz="quarter" idx="11"/>
          </p:nvPr>
        </p:nvSpPr>
        <p:spPr/>
        <p:txBody>
          <a:bodyPr/>
          <a:lstStyle/>
          <a:p>
            <a:r>
              <a:rPr lang="fr-FR" smtClean="0"/>
              <a:t>Ingrid BABILOTTE</a:t>
            </a:r>
            <a:endParaRPr lang="fr-FR"/>
          </a:p>
        </p:txBody>
      </p:sp>
      <p:sp>
        <p:nvSpPr>
          <p:cNvPr id="6" name="Espace réservé du numéro de diapositive 5"/>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4129517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03C222-3AAD-4C36-8743-B9FD2ACDA953}" type="datetime1">
              <a:rPr lang="fr-FR" smtClean="0"/>
              <a:t>06/10/2015</a:t>
            </a:fld>
            <a:endParaRPr lang="fr-FR"/>
          </a:p>
        </p:txBody>
      </p:sp>
      <p:sp>
        <p:nvSpPr>
          <p:cNvPr id="5" name="Espace réservé du pied de page 4"/>
          <p:cNvSpPr>
            <a:spLocks noGrp="1"/>
          </p:cNvSpPr>
          <p:nvPr>
            <p:ph type="ftr" sz="quarter" idx="11"/>
          </p:nvPr>
        </p:nvSpPr>
        <p:spPr/>
        <p:txBody>
          <a:bodyPr/>
          <a:lstStyle/>
          <a:p>
            <a:r>
              <a:rPr lang="fr-FR" smtClean="0"/>
              <a:t>Ingrid BABILOTTE</a:t>
            </a:r>
            <a:endParaRPr lang="fr-FR"/>
          </a:p>
        </p:txBody>
      </p:sp>
      <p:sp>
        <p:nvSpPr>
          <p:cNvPr id="6" name="Espace réservé du numéro de diapositive 5"/>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76414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9A9FE9-3A2F-4EF7-8AD7-AA7B868E732D}" type="datetime1">
              <a:rPr lang="fr-FR" smtClean="0"/>
              <a:t>06/10/2015</a:t>
            </a:fld>
            <a:endParaRPr lang="fr-FR"/>
          </a:p>
        </p:txBody>
      </p:sp>
      <p:sp>
        <p:nvSpPr>
          <p:cNvPr id="5" name="Espace réservé du pied de page 4"/>
          <p:cNvSpPr>
            <a:spLocks noGrp="1"/>
          </p:cNvSpPr>
          <p:nvPr>
            <p:ph type="ftr" sz="quarter" idx="11"/>
          </p:nvPr>
        </p:nvSpPr>
        <p:spPr/>
        <p:txBody>
          <a:bodyPr/>
          <a:lstStyle/>
          <a:p>
            <a:r>
              <a:rPr lang="fr-FR" smtClean="0"/>
              <a:t>Ingrid BABILOTTE</a:t>
            </a:r>
            <a:endParaRPr lang="fr-FR"/>
          </a:p>
        </p:txBody>
      </p:sp>
      <p:sp>
        <p:nvSpPr>
          <p:cNvPr id="6" name="Espace réservé du numéro de diapositive 5"/>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153591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0A728D9-930A-422A-B47C-6D76CDF3A74C}" type="datetime1">
              <a:rPr lang="fr-FR" smtClean="0"/>
              <a:t>06/10/2015</a:t>
            </a:fld>
            <a:endParaRPr lang="fr-FR"/>
          </a:p>
        </p:txBody>
      </p:sp>
      <p:sp>
        <p:nvSpPr>
          <p:cNvPr id="5" name="Espace réservé du pied de page 4"/>
          <p:cNvSpPr>
            <a:spLocks noGrp="1"/>
          </p:cNvSpPr>
          <p:nvPr>
            <p:ph type="ftr" sz="quarter" idx="11"/>
          </p:nvPr>
        </p:nvSpPr>
        <p:spPr/>
        <p:txBody>
          <a:bodyPr/>
          <a:lstStyle/>
          <a:p>
            <a:r>
              <a:rPr lang="fr-FR" smtClean="0"/>
              <a:t>Ingrid BABILOTTE</a:t>
            </a:r>
            <a:endParaRPr lang="fr-FR"/>
          </a:p>
        </p:txBody>
      </p:sp>
      <p:sp>
        <p:nvSpPr>
          <p:cNvPr id="6" name="Espace réservé du numéro de diapositive 5"/>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90981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3BCDBA-5233-445A-8CC7-E9CECFBFFEE1}" type="datetime1">
              <a:rPr lang="fr-FR" smtClean="0"/>
              <a:t>06/10/2015</a:t>
            </a:fld>
            <a:endParaRPr lang="fr-FR"/>
          </a:p>
        </p:txBody>
      </p:sp>
      <p:sp>
        <p:nvSpPr>
          <p:cNvPr id="6" name="Espace réservé du pied de page 5"/>
          <p:cNvSpPr>
            <a:spLocks noGrp="1"/>
          </p:cNvSpPr>
          <p:nvPr>
            <p:ph type="ftr" sz="quarter" idx="11"/>
          </p:nvPr>
        </p:nvSpPr>
        <p:spPr/>
        <p:txBody>
          <a:bodyPr/>
          <a:lstStyle/>
          <a:p>
            <a:r>
              <a:rPr lang="fr-FR" smtClean="0"/>
              <a:t>Ingrid BABILOTTE</a:t>
            </a:r>
            <a:endParaRPr lang="fr-FR"/>
          </a:p>
        </p:txBody>
      </p:sp>
      <p:sp>
        <p:nvSpPr>
          <p:cNvPr id="7" name="Espace réservé du numéro de diapositive 6"/>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328225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CDB370C-A65C-402E-BD23-F4E645EA2ED8}" type="datetime1">
              <a:rPr lang="fr-FR" smtClean="0"/>
              <a:t>06/10/2015</a:t>
            </a:fld>
            <a:endParaRPr lang="fr-FR"/>
          </a:p>
        </p:txBody>
      </p:sp>
      <p:sp>
        <p:nvSpPr>
          <p:cNvPr id="8" name="Espace réservé du pied de page 7"/>
          <p:cNvSpPr>
            <a:spLocks noGrp="1"/>
          </p:cNvSpPr>
          <p:nvPr>
            <p:ph type="ftr" sz="quarter" idx="11"/>
          </p:nvPr>
        </p:nvSpPr>
        <p:spPr/>
        <p:txBody>
          <a:bodyPr/>
          <a:lstStyle/>
          <a:p>
            <a:r>
              <a:rPr lang="fr-FR" smtClean="0"/>
              <a:t>Ingrid BABILOTTE</a:t>
            </a:r>
            <a:endParaRPr lang="fr-FR"/>
          </a:p>
        </p:txBody>
      </p:sp>
      <p:sp>
        <p:nvSpPr>
          <p:cNvPr id="9" name="Espace réservé du numéro de diapositive 8"/>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221997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8FA8207-7F1D-47ED-8D75-DFEB247A70F2}" type="datetime1">
              <a:rPr lang="fr-FR" smtClean="0"/>
              <a:t>06/10/2015</a:t>
            </a:fld>
            <a:endParaRPr lang="fr-FR"/>
          </a:p>
        </p:txBody>
      </p:sp>
      <p:sp>
        <p:nvSpPr>
          <p:cNvPr id="4" name="Espace réservé du pied de page 3"/>
          <p:cNvSpPr>
            <a:spLocks noGrp="1"/>
          </p:cNvSpPr>
          <p:nvPr>
            <p:ph type="ftr" sz="quarter" idx="11"/>
          </p:nvPr>
        </p:nvSpPr>
        <p:spPr/>
        <p:txBody>
          <a:bodyPr/>
          <a:lstStyle/>
          <a:p>
            <a:r>
              <a:rPr lang="fr-FR" smtClean="0"/>
              <a:t>Ingrid BABILOTTE</a:t>
            </a:r>
            <a:endParaRPr lang="fr-FR"/>
          </a:p>
        </p:txBody>
      </p:sp>
      <p:sp>
        <p:nvSpPr>
          <p:cNvPr id="5" name="Espace réservé du numéro de diapositive 4"/>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227077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1C8FD6-503C-4BB0-9230-4FCDE80C94B1}" type="datetime1">
              <a:rPr lang="fr-FR" smtClean="0"/>
              <a:t>06/10/2015</a:t>
            </a:fld>
            <a:endParaRPr lang="fr-FR"/>
          </a:p>
        </p:txBody>
      </p:sp>
      <p:sp>
        <p:nvSpPr>
          <p:cNvPr id="3" name="Espace réservé du pied de page 2"/>
          <p:cNvSpPr>
            <a:spLocks noGrp="1"/>
          </p:cNvSpPr>
          <p:nvPr>
            <p:ph type="ftr" sz="quarter" idx="11"/>
          </p:nvPr>
        </p:nvSpPr>
        <p:spPr/>
        <p:txBody>
          <a:bodyPr/>
          <a:lstStyle/>
          <a:p>
            <a:r>
              <a:rPr lang="fr-FR" smtClean="0"/>
              <a:t>Ingrid BABILOTTE</a:t>
            </a:r>
            <a:endParaRPr lang="fr-FR"/>
          </a:p>
        </p:txBody>
      </p:sp>
      <p:sp>
        <p:nvSpPr>
          <p:cNvPr id="4" name="Espace réservé du numéro de diapositive 3"/>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116821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835929B-8225-46F7-8641-D3776338B4D1}" type="datetime1">
              <a:rPr lang="fr-FR" smtClean="0"/>
              <a:t>06/10/2015</a:t>
            </a:fld>
            <a:endParaRPr lang="fr-FR"/>
          </a:p>
        </p:txBody>
      </p:sp>
      <p:sp>
        <p:nvSpPr>
          <p:cNvPr id="6" name="Espace réservé du pied de page 5"/>
          <p:cNvSpPr>
            <a:spLocks noGrp="1"/>
          </p:cNvSpPr>
          <p:nvPr>
            <p:ph type="ftr" sz="quarter" idx="11"/>
          </p:nvPr>
        </p:nvSpPr>
        <p:spPr/>
        <p:txBody>
          <a:bodyPr/>
          <a:lstStyle/>
          <a:p>
            <a:r>
              <a:rPr lang="fr-FR" smtClean="0"/>
              <a:t>Ingrid BABILOTTE</a:t>
            </a:r>
            <a:endParaRPr lang="fr-FR"/>
          </a:p>
        </p:txBody>
      </p:sp>
      <p:sp>
        <p:nvSpPr>
          <p:cNvPr id="7" name="Espace réservé du numéro de diapositive 6"/>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408883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69AB6A6-F789-47CB-9DB8-E1EDFBD291AC}" type="datetime1">
              <a:rPr lang="fr-FR" smtClean="0"/>
              <a:t>06/10/2015</a:t>
            </a:fld>
            <a:endParaRPr lang="fr-FR"/>
          </a:p>
        </p:txBody>
      </p:sp>
      <p:sp>
        <p:nvSpPr>
          <p:cNvPr id="6" name="Espace réservé du pied de page 5"/>
          <p:cNvSpPr>
            <a:spLocks noGrp="1"/>
          </p:cNvSpPr>
          <p:nvPr>
            <p:ph type="ftr" sz="quarter" idx="11"/>
          </p:nvPr>
        </p:nvSpPr>
        <p:spPr/>
        <p:txBody>
          <a:bodyPr/>
          <a:lstStyle/>
          <a:p>
            <a:r>
              <a:rPr lang="fr-FR" smtClean="0"/>
              <a:t>Ingrid BABILOTTE</a:t>
            </a:r>
            <a:endParaRPr lang="fr-FR"/>
          </a:p>
        </p:txBody>
      </p:sp>
      <p:sp>
        <p:nvSpPr>
          <p:cNvPr id="7" name="Espace réservé du numéro de diapositive 6"/>
          <p:cNvSpPr>
            <a:spLocks noGrp="1"/>
          </p:cNvSpPr>
          <p:nvPr>
            <p:ph type="sldNum" sz="quarter" idx="12"/>
          </p:nvPr>
        </p:nvSpPr>
        <p:spPr/>
        <p:txBody>
          <a:bodyPr/>
          <a:lstStyle/>
          <a:p>
            <a:fld id="{F0B56545-1732-4F21-A225-A21EE9F68F27}" type="slidenum">
              <a:rPr lang="fr-FR" smtClean="0"/>
              <a:t>‹N°›</a:t>
            </a:fld>
            <a:endParaRPr lang="fr-FR"/>
          </a:p>
        </p:txBody>
      </p:sp>
    </p:spTree>
    <p:extLst>
      <p:ext uri="{BB962C8B-B14F-4D97-AF65-F5344CB8AC3E}">
        <p14:creationId xmlns:p14="http://schemas.microsoft.com/office/powerpoint/2010/main" val="82404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E3522-FD01-4CDC-88E5-846CA791BC13}" type="datetime1">
              <a:rPr lang="fr-FR" smtClean="0"/>
              <a:t>06/10/2015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Ingrid BABILOTTE</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56545-1732-4F21-A225-A21EE9F68F27}" type="slidenum">
              <a:rPr lang="fr-FR" smtClean="0"/>
              <a:t>‹N°›</a:t>
            </a:fld>
            <a:endParaRPr lang="fr-FR"/>
          </a:p>
        </p:txBody>
      </p:sp>
    </p:spTree>
    <p:extLst>
      <p:ext uri="{BB962C8B-B14F-4D97-AF65-F5344CB8AC3E}">
        <p14:creationId xmlns:p14="http://schemas.microsoft.com/office/powerpoint/2010/main" val="302685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histoire-immigration.fr/sites/default/files/musee-numerique/photos/T8-ICO-027-Eyedea_k005135_a4_0.jp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histoire-immigration.fr/sites/default/files/musee-numerique/photos/equipe1998.jpg"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30310" y="515155"/>
            <a:ext cx="9594760" cy="4234874"/>
          </a:xfrm>
        </p:spPr>
        <p:txBody>
          <a:bodyPr>
            <a:normAutofit fontScale="90000"/>
          </a:bodyPr>
          <a:lstStyle/>
          <a:p>
            <a:r>
              <a:rPr lang="fr-FR" sz="5400" dirty="0"/>
              <a:t/>
            </a:r>
            <a:br>
              <a:rPr lang="fr-FR" sz="5400" dirty="0"/>
            </a:br>
            <a:r>
              <a:rPr lang="fr-FR" sz="3600" b="1" dirty="0" smtClean="0">
                <a:solidFill>
                  <a:schemeClr val="accent2"/>
                </a:solidFill>
              </a:rPr>
              <a:t>Thème III : vie politique et société en France.</a:t>
            </a:r>
            <a:br>
              <a:rPr lang="fr-FR" sz="3600" b="1" dirty="0" smtClean="0">
                <a:solidFill>
                  <a:schemeClr val="accent2"/>
                </a:solidFill>
              </a:rPr>
            </a:br>
            <a:r>
              <a:rPr lang="fr-FR" sz="3600" b="1" dirty="0" smtClean="0">
                <a:solidFill>
                  <a:schemeClr val="accent2"/>
                </a:solidFill>
              </a:rPr>
              <a:t/>
            </a:r>
            <a:br>
              <a:rPr lang="fr-FR" sz="3600" b="1" dirty="0" smtClean="0">
                <a:solidFill>
                  <a:schemeClr val="accent2"/>
                </a:solidFill>
              </a:rPr>
            </a:br>
            <a:r>
              <a:rPr lang="fr-FR" sz="3600" b="1" dirty="0" smtClean="0">
                <a:solidFill>
                  <a:schemeClr val="accent2"/>
                </a:solidFill>
              </a:rPr>
              <a:t>Chapitre 3 : La Vème République à l’épreuve de la durée.</a:t>
            </a:r>
            <a:br>
              <a:rPr lang="fr-FR" sz="3600" b="1" dirty="0" smtClean="0">
                <a:solidFill>
                  <a:schemeClr val="accent2"/>
                </a:solidFill>
              </a:rPr>
            </a:br>
            <a:r>
              <a:rPr lang="fr-FR" sz="3600" b="1" dirty="0">
                <a:solidFill>
                  <a:schemeClr val="accent2"/>
                </a:solidFill>
              </a:rPr>
              <a:t/>
            </a:r>
            <a:br>
              <a:rPr lang="fr-FR" sz="3600" b="1" dirty="0">
                <a:solidFill>
                  <a:schemeClr val="accent2"/>
                </a:solidFill>
              </a:rPr>
            </a:br>
            <a:r>
              <a:rPr lang="fr-FR" sz="3600" b="1" dirty="0" smtClean="0">
                <a:solidFill>
                  <a:schemeClr val="accent2"/>
                </a:solidFill>
              </a:rPr>
              <a:t>Comment les joueurs de football illustrent-ils l’évolution de l’immigration en France et les transformations de la société? Quels débats la traversent? </a:t>
            </a:r>
            <a:br>
              <a:rPr lang="fr-FR" sz="3600" b="1" dirty="0" smtClean="0">
                <a:solidFill>
                  <a:schemeClr val="accent2"/>
                </a:solidFill>
              </a:rPr>
            </a:br>
            <a:r>
              <a:rPr lang="fr-FR" sz="3100" b="1" dirty="0" smtClean="0"/>
              <a:t/>
            </a:r>
            <a:br>
              <a:rPr lang="fr-FR" sz="3100" b="1" dirty="0" smtClean="0"/>
            </a:br>
            <a:r>
              <a:rPr lang="fr-FR" sz="2000" dirty="0" smtClean="0"/>
              <a:t>Séance préparée par Ingrid BABILOTTE,</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t>
            </a:r>
            <a:endParaRPr lang="fr-FR" sz="2000" dirty="0"/>
          </a:p>
        </p:txBody>
      </p:sp>
      <p:sp>
        <p:nvSpPr>
          <p:cNvPr id="3" name="Espace réservé du pied de page 2"/>
          <p:cNvSpPr>
            <a:spLocks noGrp="1"/>
          </p:cNvSpPr>
          <p:nvPr>
            <p:ph type="ftr" sz="quarter" idx="11"/>
          </p:nvPr>
        </p:nvSpPr>
        <p:spPr/>
        <p:txBody>
          <a:bodyPr/>
          <a:lstStyle/>
          <a:p>
            <a:r>
              <a:rPr lang="fr-FR" smtClean="0"/>
              <a:t>Ingrid BABILOTTE</a:t>
            </a:r>
            <a:endParaRPr lang="fr-FR"/>
          </a:p>
        </p:txBody>
      </p:sp>
      <p:sp>
        <p:nvSpPr>
          <p:cNvPr id="4" name="Espace réservé du numéro de diapositive 3"/>
          <p:cNvSpPr>
            <a:spLocks noGrp="1"/>
          </p:cNvSpPr>
          <p:nvPr>
            <p:ph type="sldNum" sz="quarter" idx="12"/>
          </p:nvPr>
        </p:nvSpPr>
        <p:spPr/>
        <p:txBody>
          <a:bodyPr/>
          <a:lstStyle/>
          <a:p>
            <a:fld id="{F0B56545-1732-4F21-A225-A21EE9F68F27}" type="slidenum">
              <a:rPr lang="fr-FR" smtClean="0"/>
              <a:t>1</a:t>
            </a:fld>
            <a:endParaRPr lang="fr-FR"/>
          </a:p>
        </p:txBody>
      </p:sp>
      <p:sp>
        <p:nvSpPr>
          <p:cNvPr id="6" name="Rectangle 5"/>
          <p:cNvSpPr/>
          <p:nvPr/>
        </p:nvSpPr>
        <p:spPr>
          <a:xfrm>
            <a:off x="641797" y="4863634"/>
            <a:ext cx="10908406" cy="954107"/>
          </a:xfrm>
          <a:prstGeom prst="rect">
            <a:avLst/>
          </a:prstGeom>
        </p:spPr>
        <p:txBody>
          <a:bodyPr wrap="square">
            <a:spAutoFit/>
          </a:bodyPr>
          <a:lstStyle/>
          <a:p>
            <a:r>
              <a:rPr lang="fr-FR" sz="1400" dirty="0"/>
              <a:t>construite à partir </a:t>
            </a:r>
            <a:r>
              <a:rPr lang="fr-FR" sz="1400" dirty="0" smtClean="0"/>
              <a:t>:</a:t>
            </a:r>
          </a:p>
          <a:p>
            <a:r>
              <a:rPr lang="fr-FR" sz="1400" dirty="0" smtClean="0"/>
              <a:t>- d’extraits </a:t>
            </a:r>
            <a:r>
              <a:rPr lang="fr-FR" sz="1400" dirty="0"/>
              <a:t>du dossier thématique « football et immigration »  issu du site du Musée de l’Histoire de </a:t>
            </a:r>
            <a:r>
              <a:rPr lang="fr-FR" sz="1400" dirty="0" smtClean="0"/>
              <a:t>l’immigration, </a:t>
            </a:r>
            <a:r>
              <a:rPr lang="fr-FR" sz="1400" dirty="0"/>
              <a:t>dont l’auteur est : Paul </a:t>
            </a:r>
            <a:r>
              <a:rPr lang="fr-FR" sz="1400" dirty="0" err="1"/>
              <a:t>Dietschy</a:t>
            </a:r>
            <a:r>
              <a:rPr lang="fr-FR" sz="1400" b="1" dirty="0"/>
              <a:t>, </a:t>
            </a:r>
            <a:r>
              <a:rPr lang="fr-FR" sz="1400" dirty="0"/>
              <a:t>maître de conférences à l’Université de </a:t>
            </a:r>
            <a:r>
              <a:rPr lang="fr-FR" sz="1400" dirty="0" smtClean="0"/>
              <a:t>Franche-Comté, UFR STAPS, UFR d’histoire</a:t>
            </a:r>
            <a:r>
              <a:rPr lang="fr-FR" sz="1400" dirty="0"/>
              <a:t>.</a:t>
            </a:r>
            <a:r>
              <a:rPr lang="fr-FR" sz="1400" i="1" dirty="0"/>
              <a:t/>
            </a:r>
            <a:br>
              <a:rPr lang="fr-FR" sz="1400" i="1" dirty="0"/>
            </a:br>
            <a:r>
              <a:rPr lang="fr-FR" sz="1400"/>
              <a:t>- </a:t>
            </a:r>
            <a:r>
              <a:rPr lang="fr-FR" sz="1400" smtClean="0"/>
              <a:t>d’un document </a:t>
            </a:r>
            <a:r>
              <a:rPr lang="fr-FR" sz="1400" dirty="0"/>
              <a:t>du manuel NATHAN 3è</a:t>
            </a:r>
            <a:r>
              <a:rPr lang="fr-FR" sz="1400" i="1" dirty="0"/>
              <a:t>.</a:t>
            </a:r>
            <a:endParaRPr lang="fr-FR" sz="1400" dirty="0"/>
          </a:p>
        </p:txBody>
      </p:sp>
    </p:spTree>
    <p:extLst>
      <p:ext uri="{BB962C8B-B14F-4D97-AF65-F5344CB8AC3E}">
        <p14:creationId xmlns:p14="http://schemas.microsoft.com/office/powerpoint/2010/main" val="1254059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275772"/>
            <a:ext cx="10515600" cy="1549854"/>
          </a:xfrm>
        </p:spPr>
        <p:txBody>
          <a:bodyPr>
            <a:normAutofit/>
          </a:bodyPr>
          <a:lstStyle/>
          <a:p>
            <a:pPr algn="ctr"/>
            <a:r>
              <a:rPr lang="fr-FR" sz="2000" dirty="0" smtClean="0">
                <a:solidFill>
                  <a:schemeClr val="accent2"/>
                </a:solidFill>
                <a:latin typeface="+mn-lt"/>
              </a:rPr>
              <a:t>Plan de la présentation de la séance :</a:t>
            </a:r>
            <a:br>
              <a:rPr lang="fr-FR" sz="2000" dirty="0" smtClean="0">
                <a:solidFill>
                  <a:schemeClr val="accent2"/>
                </a:solidFill>
                <a:latin typeface="+mn-lt"/>
              </a:rPr>
            </a:br>
            <a:r>
              <a:rPr lang="fr-FR" sz="2000" dirty="0" smtClean="0">
                <a:solidFill>
                  <a:schemeClr val="accent2"/>
                </a:solidFill>
                <a:latin typeface="+mn-lt"/>
              </a:rPr>
              <a:t>Comment les joueurs de football illustrent-ils l’évolution de l’immigration en France et les transformations de </a:t>
            </a:r>
            <a:r>
              <a:rPr lang="fr-FR" sz="2000" dirty="0">
                <a:solidFill>
                  <a:schemeClr val="accent2"/>
                </a:solidFill>
                <a:latin typeface="+mn-lt"/>
              </a:rPr>
              <a:t>la société? Quels débats la traversent? </a:t>
            </a:r>
          </a:p>
        </p:txBody>
      </p:sp>
      <p:sp>
        <p:nvSpPr>
          <p:cNvPr id="3" name="Espace réservé du contenu 2"/>
          <p:cNvSpPr>
            <a:spLocks noGrp="1"/>
          </p:cNvSpPr>
          <p:nvPr>
            <p:ph sz="half" idx="1"/>
          </p:nvPr>
        </p:nvSpPr>
        <p:spPr>
          <a:xfrm>
            <a:off x="838199" y="1825625"/>
            <a:ext cx="9915659" cy="4351338"/>
          </a:xfrm>
        </p:spPr>
        <p:txBody>
          <a:bodyPr>
            <a:normAutofit/>
          </a:bodyPr>
          <a:lstStyle/>
          <a:p>
            <a:pPr marL="0" indent="0" algn="just">
              <a:buNone/>
            </a:pPr>
            <a:endParaRPr lang="fr-FR" sz="1900" dirty="0" smtClean="0"/>
          </a:p>
          <a:p>
            <a:pPr algn="just"/>
            <a:r>
              <a:rPr lang="fr-FR" sz="2000" dirty="0" smtClean="0"/>
              <a:t>Vignette 3 : Le fil directeur de la séance et sa place dans le thème III d’Histoire.</a:t>
            </a:r>
          </a:p>
          <a:p>
            <a:pPr algn="just"/>
            <a:r>
              <a:rPr lang="fr-FR" sz="2000" dirty="0" smtClean="0"/>
              <a:t>Vignettes 4-5 </a:t>
            </a:r>
            <a:r>
              <a:rPr lang="fr-FR" sz="2000" dirty="0"/>
              <a:t>: </a:t>
            </a:r>
            <a:r>
              <a:rPr lang="fr-FR" sz="2000" dirty="0" smtClean="0"/>
              <a:t>A / </a:t>
            </a:r>
            <a:r>
              <a:rPr lang="fr-FR" sz="2000" dirty="0"/>
              <a:t>les années 1950, les effets de la décolonisation et l’intégration.</a:t>
            </a:r>
            <a:endParaRPr lang="fr-FR" sz="2000" dirty="0" smtClean="0"/>
          </a:p>
          <a:p>
            <a:pPr algn="just"/>
            <a:r>
              <a:rPr lang="fr-FR" sz="2000" dirty="0" smtClean="0"/>
              <a:t>Vignettes 6-7 : B / </a:t>
            </a:r>
            <a:r>
              <a:rPr lang="fr-FR" sz="2000" dirty="0"/>
              <a:t>1998- années 2000, l’immigration médiatisée, un objet de débat de société réactivé</a:t>
            </a:r>
            <a:r>
              <a:rPr lang="fr-FR" sz="2000" dirty="0" smtClean="0"/>
              <a:t>.</a:t>
            </a:r>
          </a:p>
          <a:p>
            <a:pPr algn="just"/>
            <a:r>
              <a:rPr lang="fr-FR" sz="2000" dirty="0" smtClean="0"/>
              <a:t>Vignette 8 : Document </a:t>
            </a:r>
            <a:r>
              <a:rPr lang="fr-FR" sz="2000" dirty="0"/>
              <a:t>3 p 33 extrait du manuel : (</a:t>
            </a:r>
            <a:r>
              <a:rPr lang="fr-FR" sz="2000" dirty="0" err="1"/>
              <a:t>dir</a:t>
            </a:r>
            <a:r>
              <a:rPr lang="fr-FR" sz="2000" dirty="0"/>
              <a:t>) HAZARD-TOURILLON Anne-Marie, FELLAHI Armelle,</a:t>
            </a:r>
            <a:r>
              <a:rPr lang="fr-FR" sz="2000" i="1" dirty="0"/>
              <a:t> Histoire géographie 3</a:t>
            </a:r>
            <a:r>
              <a:rPr lang="fr-FR" sz="2000" i="1" baseline="30000" dirty="0"/>
              <a:t>e</a:t>
            </a:r>
            <a:r>
              <a:rPr lang="fr-FR" sz="2000" i="1" dirty="0"/>
              <a:t>, programme 2012</a:t>
            </a:r>
            <a:r>
              <a:rPr lang="fr-FR" sz="2000" dirty="0"/>
              <a:t>, Nathan, 2012, ISBN: 978-2-09-171750-0</a:t>
            </a:r>
            <a:r>
              <a:rPr lang="fr-FR" sz="2000" dirty="0">
                <a:solidFill>
                  <a:schemeClr val="accent1">
                    <a:lumMod val="50000"/>
                  </a:schemeClr>
                </a:solidFill>
              </a:rPr>
              <a:t>)</a:t>
            </a:r>
            <a:endParaRPr lang="fr-FR" sz="2000" dirty="0" smtClean="0"/>
          </a:p>
          <a:p>
            <a:pPr marL="0" indent="0" algn="just">
              <a:buNone/>
            </a:pPr>
            <a:r>
              <a:rPr lang="fr-FR" sz="2000" dirty="0" smtClean="0"/>
              <a:t>Chaque vignette présentant les documents est suivie de la mise en œuvre suggérée.</a:t>
            </a:r>
            <a:endParaRPr lang="fr-FR" sz="2000" dirty="0"/>
          </a:p>
          <a:p>
            <a:pPr marL="0" indent="0" algn="just">
              <a:buNone/>
            </a:pPr>
            <a:r>
              <a:rPr lang="fr-FR" sz="2000" dirty="0" smtClean="0"/>
              <a:t>Le programme traite de l’évolution de l’immigration en France depuis 1945, on n’insistera donc pas sur la période 1900-1940 avec les élèves mais cela permet de faire une remise en contexte et d’aborder la « seconde génération » d’immigrés et l’intégration.</a:t>
            </a:r>
            <a:endParaRPr lang="fr-FR" sz="2000" dirty="0"/>
          </a:p>
        </p:txBody>
      </p:sp>
      <p:sp>
        <p:nvSpPr>
          <p:cNvPr id="5" name="Espace réservé du pied de page 4"/>
          <p:cNvSpPr>
            <a:spLocks noGrp="1"/>
          </p:cNvSpPr>
          <p:nvPr>
            <p:ph type="ftr" sz="quarter" idx="11"/>
          </p:nvPr>
        </p:nvSpPr>
        <p:spPr/>
        <p:txBody>
          <a:bodyPr/>
          <a:lstStyle/>
          <a:p>
            <a:r>
              <a:rPr lang="fr-FR" smtClean="0"/>
              <a:t>Ingrid BABILOTTE</a:t>
            </a:r>
            <a:endParaRPr lang="fr-FR"/>
          </a:p>
        </p:txBody>
      </p:sp>
      <p:sp>
        <p:nvSpPr>
          <p:cNvPr id="6" name="Espace réservé du numéro de diapositive 5"/>
          <p:cNvSpPr>
            <a:spLocks noGrp="1"/>
          </p:cNvSpPr>
          <p:nvPr>
            <p:ph type="sldNum" sz="quarter" idx="12"/>
          </p:nvPr>
        </p:nvSpPr>
        <p:spPr/>
        <p:txBody>
          <a:bodyPr/>
          <a:lstStyle/>
          <a:p>
            <a:fld id="{F0B56545-1732-4F21-A225-A21EE9F68F27}" type="slidenum">
              <a:rPr lang="fr-FR" smtClean="0"/>
              <a:t>2</a:t>
            </a:fld>
            <a:endParaRPr lang="fr-FR"/>
          </a:p>
        </p:txBody>
      </p:sp>
    </p:spTree>
    <p:extLst>
      <p:ext uri="{BB962C8B-B14F-4D97-AF65-F5344CB8AC3E}">
        <p14:creationId xmlns:p14="http://schemas.microsoft.com/office/powerpoint/2010/main" val="2467224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1384" y="837126"/>
            <a:ext cx="10515600" cy="4708771"/>
          </a:xfrm>
        </p:spPr>
        <p:txBody>
          <a:bodyPr>
            <a:normAutofit fontScale="70000" lnSpcReduction="20000"/>
          </a:bodyPr>
          <a:lstStyle/>
          <a:p>
            <a:pPr marL="0" indent="0">
              <a:buNone/>
            </a:pPr>
            <a:r>
              <a:rPr lang="fr-FR" dirty="0">
                <a:solidFill>
                  <a:schemeClr val="accent2">
                    <a:lumMod val="75000"/>
                  </a:schemeClr>
                </a:solidFill>
              </a:rPr>
              <a:t>Fil directeur du </a:t>
            </a:r>
            <a:r>
              <a:rPr lang="fr-FR" dirty="0" smtClean="0">
                <a:solidFill>
                  <a:schemeClr val="accent2">
                    <a:lumMod val="75000"/>
                  </a:schemeClr>
                </a:solidFill>
              </a:rPr>
              <a:t>chapitre </a:t>
            </a:r>
            <a:r>
              <a:rPr lang="fr-FR" dirty="0">
                <a:solidFill>
                  <a:schemeClr val="accent2">
                    <a:lumMod val="75000"/>
                  </a:schemeClr>
                </a:solidFill>
              </a:rPr>
              <a:t>3 :</a:t>
            </a:r>
          </a:p>
          <a:p>
            <a:pPr marL="0" indent="0">
              <a:buNone/>
            </a:pPr>
            <a:r>
              <a:rPr lang="fr-FR" dirty="0"/>
              <a:t>	 Comment un régime fortement lié à la personne de son </a:t>
            </a:r>
            <a:r>
              <a:rPr lang="fr-FR" dirty="0" smtClean="0"/>
              <a:t>fondateur, </a:t>
            </a:r>
            <a:r>
              <a:rPr lang="fr-FR" dirty="0"/>
              <a:t>s’enracine-t-il et évolue-t-il pour répondre à de nouvelles attentes de la société ? </a:t>
            </a:r>
          </a:p>
          <a:p>
            <a:pPr marL="0" indent="0" algn="just">
              <a:buNone/>
            </a:pPr>
            <a:endParaRPr lang="fr-FR" dirty="0" smtClean="0"/>
          </a:p>
          <a:p>
            <a:pPr marL="0" indent="0" algn="just">
              <a:buNone/>
            </a:pPr>
            <a:r>
              <a:rPr lang="fr-FR" dirty="0" smtClean="0">
                <a:solidFill>
                  <a:schemeClr val="accent2">
                    <a:lumMod val="75000"/>
                  </a:schemeClr>
                </a:solidFill>
              </a:rPr>
              <a:t>Fil directeur de la séance proposée :</a:t>
            </a:r>
          </a:p>
          <a:p>
            <a:pPr marL="0" indent="0">
              <a:buNone/>
            </a:pPr>
            <a:r>
              <a:rPr lang="fr-FR" dirty="0" smtClean="0"/>
              <a:t>	Comment les joueurs  de football illustrent-ils l’évolution de l’immigration en France et les transformations de </a:t>
            </a:r>
            <a:r>
              <a:rPr lang="fr-FR" dirty="0"/>
              <a:t>la </a:t>
            </a:r>
            <a:r>
              <a:rPr lang="fr-FR" dirty="0" smtClean="0"/>
              <a:t>société ? </a:t>
            </a:r>
            <a:r>
              <a:rPr lang="fr-FR" dirty="0"/>
              <a:t>Quels débats la traversent?</a:t>
            </a:r>
            <a:r>
              <a:rPr lang="fr-FR" dirty="0">
                <a:solidFill>
                  <a:schemeClr val="accent2"/>
                </a:solidFill>
              </a:rPr>
              <a:t> </a:t>
            </a:r>
            <a:br>
              <a:rPr lang="fr-FR" dirty="0">
                <a:solidFill>
                  <a:schemeClr val="accent2"/>
                </a:solidFill>
              </a:rPr>
            </a:br>
            <a:endParaRPr lang="fr-FR" dirty="0" smtClean="0"/>
          </a:p>
          <a:p>
            <a:pPr marL="0" indent="0" algn="just">
              <a:buNone/>
            </a:pPr>
            <a:r>
              <a:rPr lang="fr-FR" dirty="0" smtClean="0"/>
              <a:t>« La </a:t>
            </a:r>
            <a:r>
              <a:rPr lang="fr-FR" dirty="0"/>
              <a:t>société française connait des transformations profondes sur l’ensemble de la période, notamment par l’immigration. Cette immigration continue tout à la fois de nourrir et transformer la société, mais aussi de servir d’exutoire à des crispations diverses</a:t>
            </a:r>
            <a:r>
              <a:rPr lang="fr-FR" dirty="0" smtClean="0"/>
              <a:t>. » (Fiche </a:t>
            </a:r>
            <a:r>
              <a:rPr lang="fr-FR" dirty="0" err="1" smtClean="0"/>
              <a:t>éduscol</a:t>
            </a:r>
            <a:r>
              <a:rPr lang="fr-FR" dirty="0" smtClean="0"/>
              <a:t>)</a:t>
            </a:r>
          </a:p>
          <a:p>
            <a:pPr marL="0" indent="0">
              <a:buNone/>
            </a:pPr>
            <a:endParaRPr lang="fr-FR" dirty="0" smtClean="0"/>
          </a:p>
          <a:p>
            <a:pPr marL="0" indent="0">
              <a:buNone/>
            </a:pPr>
            <a:r>
              <a:rPr lang="fr-FR" dirty="0" smtClean="0">
                <a:solidFill>
                  <a:schemeClr val="accent2">
                    <a:lumMod val="75000"/>
                  </a:schemeClr>
                </a:solidFill>
              </a:rPr>
              <a:t>Vocabulaire de la séance proposée:</a:t>
            </a:r>
          </a:p>
          <a:p>
            <a:pPr marL="0" indent="0">
              <a:buNone/>
            </a:pPr>
            <a:r>
              <a:rPr lang="fr-FR" i="1" dirty="0" smtClean="0"/>
              <a:t>Débat </a:t>
            </a:r>
            <a:r>
              <a:rPr lang="fr-FR" i="1" dirty="0"/>
              <a:t>de </a:t>
            </a:r>
            <a:r>
              <a:rPr lang="fr-FR" i="1" dirty="0" smtClean="0"/>
              <a:t>société, racisme, xénophobie, immigration, intégration, étranger, immigré, politique </a:t>
            </a:r>
            <a:r>
              <a:rPr lang="fr-FR" i="1" dirty="0"/>
              <a:t>d</a:t>
            </a:r>
            <a:r>
              <a:rPr lang="fr-FR" i="1" dirty="0" smtClean="0"/>
              <a:t>e regroupement familial, immigration « choisie ».</a:t>
            </a:r>
            <a:endParaRPr lang="fr-FR" dirty="0"/>
          </a:p>
        </p:txBody>
      </p:sp>
      <p:sp>
        <p:nvSpPr>
          <p:cNvPr id="2" name="Espace réservé du pied de page 1"/>
          <p:cNvSpPr>
            <a:spLocks noGrp="1"/>
          </p:cNvSpPr>
          <p:nvPr>
            <p:ph type="ftr" sz="quarter" idx="11"/>
          </p:nvPr>
        </p:nvSpPr>
        <p:spPr/>
        <p:txBody>
          <a:bodyPr/>
          <a:lstStyle/>
          <a:p>
            <a:r>
              <a:rPr lang="fr-FR" smtClean="0"/>
              <a:t>Ingrid BABILOTTE</a:t>
            </a:r>
            <a:endParaRPr lang="fr-FR"/>
          </a:p>
        </p:txBody>
      </p:sp>
      <p:sp>
        <p:nvSpPr>
          <p:cNvPr id="4" name="Espace réservé du numéro de diapositive 3"/>
          <p:cNvSpPr>
            <a:spLocks noGrp="1"/>
          </p:cNvSpPr>
          <p:nvPr>
            <p:ph type="sldNum" sz="quarter" idx="12"/>
          </p:nvPr>
        </p:nvSpPr>
        <p:spPr/>
        <p:txBody>
          <a:bodyPr/>
          <a:lstStyle/>
          <a:p>
            <a:fld id="{F0B56545-1732-4F21-A225-A21EE9F68F27}" type="slidenum">
              <a:rPr lang="fr-FR" smtClean="0"/>
              <a:t>3</a:t>
            </a:fld>
            <a:endParaRPr lang="fr-FR"/>
          </a:p>
        </p:txBody>
      </p:sp>
    </p:spTree>
    <p:extLst>
      <p:ext uri="{BB962C8B-B14F-4D97-AF65-F5344CB8AC3E}">
        <p14:creationId xmlns:p14="http://schemas.microsoft.com/office/powerpoint/2010/main" val="4022931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23517"/>
          </a:xfrm>
        </p:spPr>
        <p:txBody>
          <a:bodyPr>
            <a:normAutofit/>
          </a:bodyPr>
          <a:lstStyle/>
          <a:p>
            <a:pPr algn="ctr"/>
            <a:r>
              <a:rPr lang="fr-FR" sz="2400" dirty="0">
                <a:solidFill>
                  <a:schemeClr val="accent2"/>
                </a:solidFill>
              </a:rPr>
              <a:t>A</a:t>
            </a:r>
            <a:r>
              <a:rPr lang="fr-FR" sz="2400" dirty="0" smtClean="0">
                <a:solidFill>
                  <a:schemeClr val="accent2"/>
                </a:solidFill>
              </a:rPr>
              <a:t> </a:t>
            </a:r>
            <a:r>
              <a:rPr lang="fr-FR" sz="2400" dirty="0">
                <a:solidFill>
                  <a:schemeClr val="accent2"/>
                </a:solidFill>
              </a:rPr>
              <a:t>/</a:t>
            </a:r>
            <a:r>
              <a:rPr lang="fr-FR" sz="2400" dirty="0" smtClean="0">
                <a:solidFill>
                  <a:schemeClr val="accent2"/>
                </a:solidFill>
              </a:rPr>
              <a:t> Les années 1950 : les effets de la décolonisation et l’intégration.</a:t>
            </a:r>
            <a:endParaRPr lang="fr-FR" sz="2400" dirty="0">
              <a:solidFill>
                <a:schemeClr val="accent2"/>
              </a:solidFill>
            </a:endParaRPr>
          </a:p>
        </p:txBody>
      </p:sp>
      <p:pic>
        <p:nvPicPr>
          <p:cNvPr id="5" name="Espace réservé du contenu 4" descr="L'équipe de France de football, avant la demi-finale contre le Brésil en 1958">
            <a:hlinkClick r:id="rId2" tooltip="&quot;L'équipe de France de football, avant la demi-finale contre le Brésil en 1958. De gauche à droite Maryan Wisnieski, Just Fontaine, Raymond Kopa, Roger Piantoni et Jean Vincent © Keystone / Eyedea&quot;"/>
          </p:cNvPr>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88686" y="1528723"/>
            <a:ext cx="2753806" cy="1718569"/>
          </a:xfrm>
          <a:prstGeom prst="rect">
            <a:avLst/>
          </a:prstGeom>
          <a:noFill/>
          <a:ln>
            <a:noFill/>
          </a:ln>
        </p:spPr>
      </p:pic>
      <p:sp>
        <p:nvSpPr>
          <p:cNvPr id="6" name="Rectangle 5"/>
          <p:cNvSpPr/>
          <p:nvPr/>
        </p:nvSpPr>
        <p:spPr>
          <a:xfrm>
            <a:off x="171757" y="3382845"/>
            <a:ext cx="3157597" cy="1002839"/>
          </a:xfrm>
          <a:prstGeom prst="rect">
            <a:avLst/>
          </a:prstGeom>
        </p:spPr>
        <p:txBody>
          <a:bodyPr wrap="square">
            <a:spAutoFit/>
          </a:bodyPr>
          <a:lstStyle/>
          <a:p>
            <a:pPr>
              <a:lnSpc>
                <a:spcPts val="1200"/>
              </a:lnSpc>
              <a:spcAft>
                <a:spcPts val="1125"/>
              </a:spcAft>
            </a:pPr>
            <a:r>
              <a:rPr lang="fr-FR" sz="1100" i="1"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L'équipe de France de football, avant la demi-finale contre le Brésil en 1958. </a:t>
            </a:r>
          </a:p>
          <a:p>
            <a:pPr>
              <a:lnSpc>
                <a:spcPts val="1200"/>
              </a:lnSpc>
              <a:spcAft>
                <a:spcPts val="1125"/>
              </a:spcAft>
            </a:pPr>
            <a:r>
              <a:rPr lang="fr-FR" sz="1100" i="1"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De gauche à droite </a:t>
            </a:r>
            <a:r>
              <a:rPr lang="fr-FR" sz="1100" i="1" dirty="0" err="1"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Maryan</a:t>
            </a:r>
            <a:r>
              <a:rPr lang="fr-FR" sz="1100" i="1"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t>
            </a:r>
            <a:r>
              <a:rPr lang="fr-FR" sz="1100" i="1" dirty="0" err="1"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Wisnieski</a:t>
            </a:r>
            <a:r>
              <a:rPr lang="fr-FR" sz="1100" i="1"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Just Fontaine, Raymond Kopa, Roger </a:t>
            </a:r>
            <a:r>
              <a:rPr lang="fr-FR" sz="1100" i="1" dirty="0" err="1"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Piantoni</a:t>
            </a:r>
            <a:r>
              <a:rPr lang="fr-FR" sz="1100" i="1"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et Jean Vincent © </a:t>
            </a:r>
            <a:r>
              <a:rPr lang="fr-FR" sz="1100" i="1" dirty="0" err="1"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Keystone</a:t>
            </a:r>
            <a:r>
              <a:rPr lang="fr-FR" sz="1100" i="1"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 </a:t>
            </a:r>
            <a:r>
              <a:rPr lang="fr-FR" sz="1100" i="1" dirty="0" err="1"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Eyedea</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598572" y="1387979"/>
            <a:ext cx="8207114" cy="3970318"/>
          </a:xfrm>
          <a:prstGeom prst="rect">
            <a:avLst/>
          </a:prstGeom>
        </p:spPr>
        <p:txBody>
          <a:bodyPr wrap="square">
            <a:spAutoFit/>
          </a:bodyPr>
          <a:lstStyle/>
          <a:p>
            <a:pPr algn="just"/>
            <a:r>
              <a:rPr lang="fr-FR" dirty="0"/>
              <a:t>« Si l’arrivée des joueurs nord-africains est fortement ralentie par les développements sportifs de la guerre d’Algérie, et notamment la constitution d’une équipe d’Algérie par le Front de libération nationale (FLN) en 1958. (…) »</a:t>
            </a:r>
          </a:p>
          <a:p>
            <a:pPr algn="just"/>
            <a:r>
              <a:rPr lang="fr-FR" dirty="0"/>
              <a:t>« Le relais est ensuite assuré par Michel Platini le petit-fils d’immigré piémontais. De 1976 à 1986, les bleus de Platini imposent le football français sur la scène internationale en atteignant les demi-finales de la Coupe du monde (1982-1986) et en remportant l’Euro 1984. On peut lire dans la composition des équipes de France de l’ère Platini les différentes strates de l’histoire de l’immigration comme le révèlent les patronymes d’origine italienne (Battiston, Ferreri, </a:t>
            </a:r>
            <a:r>
              <a:rPr lang="fr-FR" dirty="0" err="1"/>
              <a:t>Genghini</a:t>
            </a:r>
            <a:r>
              <a:rPr lang="fr-FR" dirty="0"/>
              <a:t>, Platini), espagnole (</a:t>
            </a:r>
            <a:r>
              <a:rPr lang="fr-FR" dirty="0" err="1"/>
              <a:t>Amoros</a:t>
            </a:r>
            <a:r>
              <a:rPr lang="fr-FR" dirty="0"/>
              <a:t>, Fernandez, Lopez), ou encore africaine (</a:t>
            </a:r>
            <a:r>
              <a:rPr lang="fr-FR" dirty="0" err="1"/>
              <a:t>Tigana</a:t>
            </a:r>
            <a:r>
              <a:rPr lang="fr-FR" dirty="0"/>
              <a:t>), sans oublier les joueurs des DOM-TOM (Marius Trésor et Gérard </a:t>
            </a:r>
            <a:r>
              <a:rPr lang="fr-FR" dirty="0" err="1"/>
              <a:t>Janvion</a:t>
            </a:r>
            <a:r>
              <a:rPr lang="fr-FR" dirty="0"/>
              <a:t>). </a:t>
            </a:r>
            <a:r>
              <a:rPr lang="fr-FR" dirty="0" smtClean="0"/>
              <a:t>»</a:t>
            </a:r>
          </a:p>
          <a:p>
            <a:pPr algn="just"/>
            <a:endParaRPr lang="fr-FR" dirty="0"/>
          </a:p>
          <a:p>
            <a:pPr algn="just"/>
            <a:r>
              <a:rPr lang="fr-FR" sz="1200" dirty="0"/>
              <a:t>Extrait du dossier thématique DIETSCHY Paul, « football et immigration »  issu du site du Musée de l’Histoire de l’immigration, Palais de la Porte Dorée. Paul </a:t>
            </a:r>
            <a:r>
              <a:rPr lang="fr-FR" sz="1200" dirty="0" err="1"/>
              <a:t>Dietschy</a:t>
            </a:r>
            <a:r>
              <a:rPr lang="fr-FR" sz="1200" b="1" dirty="0"/>
              <a:t>, </a:t>
            </a:r>
            <a:r>
              <a:rPr lang="fr-FR" sz="1200" dirty="0"/>
              <a:t>est</a:t>
            </a:r>
            <a:r>
              <a:rPr lang="fr-FR" sz="1200" b="1" dirty="0"/>
              <a:t> </a:t>
            </a:r>
            <a:r>
              <a:rPr lang="fr-FR" sz="1200" dirty="0"/>
              <a:t>maître de conférences à l’Université de Franche-Comté où il enseigne à l’UFR STAPS et à l’UFR </a:t>
            </a:r>
            <a:r>
              <a:rPr lang="fr-FR" sz="1200" dirty="0" smtClean="0"/>
              <a:t>d’histoire.</a:t>
            </a:r>
            <a:endParaRPr lang="fr-FR" sz="1200" dirty="0">
              <a:solidFill>
                <a:schemeClr val="accent5"/>
              </a:solidFill>
              <a:cs typeface="Arial" panose="020B0604020202020204" pitchFamily="34" charset="0"/>
            </a:endParaRPr>
          </a:p>
        </p:txBody>
      </p:sp>
      <p:sp>
        <p:nvSpPr>
          <p:cNvPr id="8" name="Espace réservé du pied de page 7"/>
          <p:cNvSpPr>
            <a:spLocks noGrp="1"/>
          </p:cNvSpPr>
          <p:nvPr>
            <p:ph type="ftr" sz="quarter" idx="11"/>
          </p:nvPr>
        </p:nvSpPr>
        <p:spPr/>
        <p:txBody>
          <a:bodyPr/>
          <a:lstStyle/>
          <a:p>
            <a:r>
              <a:rPr lang="fr-FR" smtClean="0"/>
              <a:t>Ingrid BABILOTTE</a:t>
            </a:r>
            <a:endParaRPr lang="fr-FR"/>
          </a:p>
        </p:txBody>
      </p:sp>
      <p:sp>
        <p:nvSpPr>
          <p:cNvPr id="9" name="Espace réservé du numéro de diapositive 8"/>
          <p:cNvSpPr>
            <a:spLocks noGrp="1"/>
          </p:cNvSpPr>
          <p:nvPr>
            <p:ph type="sldNum" sz="quarter" idx="12"/>
          </p:nvPr>
        </p:nvSpPr>
        <p:spPr/>
        <p:txBody>
          <a:bodyPr/>
          <a:lstStyle/>
          <a:p>
            <a:fld id="{F0B56545-1732-4F21-A225-A21EE9F68F27}" type="slidenum">
              <a:rPr lang="fr-FR" smtClean="0"/>
              <a:t>4</a:t>
            </a:fld>
            <a:endParaRPr lang="fr-FR"/>
          </a:p>
        </p:txBody>
      </p:sp>
    </p:spTree>
    <p:extLst>
      <p:ext uri="{BB962C8B-B14F-4D97-AF65-F5344CB8AC3E}">
        <p14:creationId xmlns:p14="http://schemas.microsoft.com/office/powerpoint/2010/main" val="1738655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445180"/>
          </a:xfrm>
        </p:spPr>
        <p:txBody>
          <a:bodyPr>
            <a:normAutofit/>
          </a:bodyPr>
          <a:lstStyle/>
          <a:p>
            <a:r>
              <a:rPr lang="fr-FR" sz="2400" dirty="0" smtClean="0">
                <a:solidFill>
                  <a:schemeClr val="accent2"/>
                </a:solidFill>
              </a:rPr>
              <a:t>A</a:t>
            </a:r>
            <a:r>
              <a:rPr lang="fr-FR" sz="2400" dirty="0">
                <a:solidFill>
                  <a:schemeClr val="accent2"/>
                </a:solidFill>
              </a:rPr>
              <a:t> </a:t>
            </a:r>
            <a:r>
              <a:rPr lang="fr-FR" sz="2400" dirty="0" smtClean="0">
                <a:solidFill>
                  <a:schemeClr val="accent2"/>
                </a:solidFill>
              </a:rPr>
              <a:t>/  Les </a:t>
            </a:r>
            <a:r>
              <a:rPr lang="fr-FR" sz="2400" dirty="0">
                <a:solidFill>
                  <a:schemeClr val="accent2"/>
                </a:solidFill>
              </a:rPr>
              <a:t>années 1950 : les effets de la décolonisation et l’intégration.</a:t>
            </a:r>
            <a:endParaRPr lang="fr-FR" sz="2400" dirty="0"/>
          </a:p>
        </p:txBody>
      </p:sp>
      <p:sp>
        <p:nvSpPr>
          <p:cNvPr id="4" name="Espace réservé du contenu 3"/>
          <p:cNvSpPr>
            <a:spLocks noGrp="1"/>
          </p:cNvSpPr>
          <p:nvPr>
            <p:ph type="subTitle" idx="1"/>
          </p:nvPr>
        </p:nvSpPr>
        <p:spPr>
          <a:xfrm>
            <a:off x="1451429" y="1787751"/>
            <a:ext cx="9739086" cy="3891831"/>
          </a:xfrm>
        </p:spPr>
        <p:txBody>
          <a:bodyPr>
            <a:normAutofit fontScale="25000" lnSpcReduction="20000"/>
          </a:bodyPr>
          <a:lstStyle/>
          <a:p>
            <a:pPr algn="just"/>
            <a:r>
              <a:rPr lang="fr-FR" sz="6400" dirty="0" smtClean="0">
                <a:solidFill>
                  <a:schemeClr val="accent5">
                    <a:lumMod val="50000"/>
                  </a:schemeClr>
                </a:solidFill>
                <a:latin typeface="+mj-lt"/>
              </a:rPr>
              <a:t>1) </a:t>
            </a:r>
            <a:r>
              <a:rPr lang="fr-FR" sz="8000" dirty="0" smtClean="0">
                <a:solidFill>
                  <a:schemeClr val="accent1">
                    <a:lumMod val="50000"/>
                  </a:schemeClr>
                </a:solidFill>
              </a:rPr>
              <a:t>Quels sont </a:t>
            </a:r>
            <a:r>
              <a:rPr lang="fr-FR" sz="8000" dirty="0">
                <a:solidFill>
                  <a:schemeClr val="accent1">
                    <a:lumMod val="50000"/>
                  </a:schemeClr>
                </a:solidFill>
              </a:rPr>
              <a:t>les obstacles </a:t>
            </a:r>
            <a:r>
              <a:rPr lang="fr-FR" sz="8000" dirty="0" smtClean="0">
                <a:solidFill>
                  <a:schemeClr val="accent1">
                    <a:lumMod val="50000"/>
                  </a:schemeClr>
                </a:solidFill>
              </a:rPr>
              <a:t>de </a:t>
            </a:r>
            <a:r>
              <a:rPr lang="fr-FR" sz="8000" dirty="0">
                <a:solidFill>
                  <a:schemeClr val="accent1">
                    <a:lumMod val="50000"/>
                  </a:schemeClr>
                </a:solidFill>
              </a:rPr>
              <a:t>l’immigration vers la France à partir de l’après 1945 d’après le </a:t>
            </a:r>
            <a:r>
              <a:rPr lang="fr-FR" sz="8000" dirty="0" smtClean="0">
                <a:solidFill>
                  <a:schemeClr val="accent1">
                    <a:lumMod val="50000"/>
                  </a:schemeClr>
                </a:solidFill>
              </a:rPr>
              <a:t>texte ? </a:t>
            </a:r>
          </a:p>
          <a:p>
            <a:pPr algn="just"/>
            <a:endParaRPr lang="fr-FR" sz="8000" dirty="0" smtClean="0">
              <a:solidFill>
                <a:schemeClr val="accent1">
                  <a:lumMod val="50000"/>
                </a:schemeClr>
              </a:solidFill>
            </a:endParaRPr>
          </a:p>
          <a:p>
            <a:pPr algn="just"/>
            <a:r>
              <a:rPr lang="fr-FR" sz="8000" dirty="0">
                <a:solidFill>
                  <a:schemeClr val="accent1">
                    <a:lumMod val="50000"/>
                  </a:schemeClr>
                </a:solidFill>
              </a:rPr>
              <a:t>2) En quoi pouvons-nous percevoir un </a:t>
            </a:r>
            <a:r>
              <a:rPr lang="fr-FR" sz="8000" b="1" dirty="0">
                <a:solidFill>
                  <a:schemeClr val="accent1">
                    <a:lumMod val="50000"/>
                  </a:schemeClr>
                </a:solidFill>
              </a:rPr>
              <a:t>effet de la décolonisation africaine </a:t>
            </a:r>
            <a:r>
              <a:rPr lang="fr-FR" sz="8000" dirty="0">
                <a:solidFill>
                  <a:schemeClr val="accent1">
                    <a:lumMod val="50000"/>
                  </a:schemeClr>
                </a:solidFill>
              </a:rPr>
              <a:t>durant les années 1950 à travers l’évolution de la composition de l’équipe de France?</a:t>
            </a:r>
          </a:p>
          <a:p>
            <a:pPr algn="just"/>
            <a:endParaRPr lang="fr-FR" sz="8000" dirty="0" smtClean="0">
              <a:solidFill>
                <a:schemeClr val="accent1">
                  <a:lumMod val="50000"/>
                </a:schemeClr>
              </a:solidFill>
            </a:endParaRPr>
          </a:p>
          <a:p>
            <a:pPr algn="just"/>
            <a:r>
              <a:rPr lang="fr-FR" sz="8000" dirty="0" smtClean="0">
                <a:solidFill>
                  <a:schemeClr val="accent1">
                    <a:lumMod val="50000"/>
                  </a:schemeClr>
                </a:solidFill>
              </a:rPr>
              <a:t>3</a:t>
            </a:r>
            <a:r>
              <a:rPr lang="fr-FR" sz="8000" dirty="0">
                <a:solidFill>
                  <a:schemeClr val="accent1">
                    <a:lumMod val="50000"/>
                  </a:schemeClr>
                </a:solidFill>
              </a:rPr>
              <a:t>) Pourquoi pouvons-nous dire que durant les années 1950, la </a:t>
            </a:r>
            <a:r>
              <a:rPr lang="fr-FR" sz="8000" b="1" dirty="0">
                <a:solidFill>
                  <a:schemeClr val="accent1">
                    <a:lumMod val="50000"/>
                  </a:schemeClr>
                </a:solidFill>
              </a:rPr>
              <a:t>« deuxième génération » </a:t>
            </a:r>
            <a:r>
              <a:rPr lang="fr-FR" sz="8000" dirty="0">
                <a:solidFill>
                  <a:schemeClr val="accent1">
                    <a:lumMod val="50000"/>
                  </a:schemeClr>
                </a:solidFill>
              </a:rPr>
              <a:t>de l’immigration s’illustre dans l’équipe de France?</a:t>
            </a:r>
            <a:r>
              <a:rPr lang="fr-FR" sz="8000" dirty="0">
                <a:solidFill>
                  <a:schemeClr val="accent6">
                    <a:lumMod val="75000"/>
                  </a:schemeClr>
                </a:solidFill>
              </a:rPr>
              <a:t> </a:t>
            </a:r>
          </a:p>
          <a:p>
            <a:pPr algn="just"/>
            <a:endParaRPr lang="fr-FR" sz="8000" dirty="0" smtClean="0">
              <a:solidFill>
                <a:schemeClr val="accent1">
                  <a:lumMod val="50000"/>
                </a:schemeClr>
              </a:solidFill>
            </a:endParaRPr>
          </a:p>
          <a:p>
            <a:pPr algn="just"/>
            <a:r>
              <a:rPr lang="fr-FR" sz="8000" dirty="0" smtClean="0">
                <a:solidFill>
                  <a:schemeClr val="accent1">
                    <a:lumMod val="50000"/>
                  </a:schemeClr>
                </a:solidFill>
              </a:rPr>
              <a:t>4) Cela correspond-t-il à l’évolution de l’immigration décrite dans le graphique </a:t>
            </a:r>
            <a:r>
              <a:rPr lang="fr-FR" sz="8000" dirty="0">
                <a:solidFill>
                  <a:schemeClr val="accent1">
                    <a:lumMod val="50000"/>
                  </a:schemeClr>
                </a:solidFill>
              </a:rPr>
              <a:t>(</a:t>
            </a:r>
            <a:r>
              <a:rPr lang="fr-FR" sz="8000" dirty="0"/>
              <a:t>Document 3 p 33 extrait du manuel : (</a:t>
            </a:r>
            <a:r>
              <a:rPr lang="fr-FR" sz="8000" dirty="0" err="1"/>
              <a:t>dir</a:t>
            </a:r>
            <a:r>
              <a:rPr lang="fr-FR" sz="8000" dirty="0"/>
              <a:t>) HAZARD-TOURILLON Anne-Marie, FELLAHI Armelle,</a:t>
            </a:r>
            <a:r>
              <a:rPr lang="fr-FR" sz="8000" i="1" dirty="0"/>
              <a:t> Histoire géographie 3</a:t>
            </a:r>
            <a:r>
              <a:rPr lang="fr-FR" sz="8000" i="1" baseline="30000" dirty="0"/>
              <a:t>e</a:t>
            </a:r>
            <a:r>
              <a:rPr lang="fr-FR" sz="8000" i="1" dirty="0"/>
              <a:t>, programme 2012</a:t>
            </a:r>
            <a:r>
              <a:rPr lang="fr-FR" sz="8000" dirty="0"/>
              <a:t>, Nathan, 2012, ISBN: </a:t>
            </a:r>
            <a:r>
              <a:rPr lang="fr-FR" sz="8000" dirty="0" smtClean="0"/>
              <a:t>978-2-09-171750-0</a:t>
            </a:r>
            <a:r>
              <a:rPr lang="fr-FR" sz="8000" dirty="0" smtClean="0">
                <a:solidFill>
                  <a:schemeClr val="accent1">
                    <a:lumMod val="50000"/>
                  </a:schemeClr>
                </a:solidFill>
              </a:rPr>
              <a:t>)  (vignette n°8) pour l’année 1946 ? </a:t>
            </a:r>
            <a:endParaRPr lang="fr-FR" sz="1400" dirty="0" smtClean="0">
              <a:latin typeface="+mj-lt"/>
            </a:endParaRPr>
          </a:p>
          <a:p>
            <a:pPr algn="just"/>
            <a:endParaRPr lang="fr-FR" sz="1400" dirty="0">
              <a:latin typeface="+mj-lt"/>
            </a:endParaRPr>
          </a:p>
          <a:p>
            <a:pPr algn="just"/>
            <a:r>
              <a:rPr lang="fr-FR" sz="8000" b="1" dirty="0" smtClean="0">
                <a:solidFill>
                  <a:schemeClr val="accent1">
                    <a:lumMod val="50000"/>
                  </a:schemeClr>
                </a:solidFill>
                <a:latin typeface="+mj-lt"/>
              </a:rPr>
              <a:t>Vocabulaire : Décolonisation, Trente Glorieuse.</a:t>
            </a:r>
            <a:endParaRPr lang="fr-FR" sz="8000" b="1" dirty="0">
              <a:solidFill>
                <a:schemeClr val="accent1">
                  <a:lumMod val="50000"/>
                </a:schemeClr>
              </a:solidFill>
              <a:latin typeface="+mj-lt"/>
            </a:endParaRPr>
          </a:p>
          <a:p>
            <a:pPr marL="342900" indent="-342900" algn="just">
              <a:buAutoNum type="alphaLcParenR"/>
            </a:pPr>
            <a:endParaRPr lang="fr-FR" sz="1400" b="1" dirty="0">
              <a:solidFill>
                <a:schemeClr val="accent1">
                  <a:lumMod val="50000"/>
                </a:schemeClr>
              </a:solidFill>
              <a:latin typeface="+mj-lt"/>
            </a:endParaRPr>
          </a:p>
        </p:txBody>
      </p:sp>
      <p:sp>
        <p:nvSpPr>
          <p:cNvPr id="5" name="Espace réservé du pied de page 4"/>
          <p:cNvSpPr>
            <a:spLocks noGrp="1"/>
          </p:cNvSpPr>
          <p:nvPr>
            <p:ph type="ftr" sz="quarter" idx="11"/>
          </p:nvPr>
        </p:nvSpPr>
        <p:spPr/>
        <p:txBody>
          <a:bodyPr/>
          <a:lstStyle/>
          <a:p>
            <a:r>
              <a:rPr lang="fr-FR" smtClean="0"/>
              <a:t>Ingrid BABILOTTE</a:t>
            </a:r>
            <a:endParaRPr lang="fr-FR"/>
          </a:p>
        </p:txBody>
      </p:sp>
      <p:sp>
        <p:nvSpPr>
          <p:cNvPr id="6" name="Espace réservé du numéro de diapositive 5"/>
          <p:cNvSpPr>
            <a:spLocks noGrp="1"/>
          </p:cNvSpPr>
          <p:nvPr>
            <p:ph type="sldNum" sz="quarter" idx="12"/>
          </p:nvPr>
        </p:nvSpPr>
        <p:spPr/>
        <p:txBody>
          <a:bodyPr/>
          <a:lstStyle/>
          <a:p>
            <a:fld id="{F0B56545-1732-4F21-A225-A21EE9F68F27}" type="slidenum">
              <a:rPr lang="fr-FR" smtClean="0"/>
              <a:t>5</a:t>
            </a:fld>
            <a:endParaRPr lang="fr-FR"/>
          </a:p>
        </p:txBody>
      </p:sp>
    </p:spTree>
    <p:extLst>
      <p:ext uri="{BB962C8B-B14F-4D97-AF65-F5344CB8AC3E}">
        <p14:creationId xmlns:p14="http://schemas.microsoft.com/office/powerpoint/2010/main" val="4217791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605" y="224713"/>
            <a:ext cx="10515600" cy="754081"/>
          </a:xfrm>
        </p:spPr>
        <p:txBody>
          <a:bodyPr>
            <a:normAutofit/>
          </a:bodyPr>
          <a:lstStyle/>
          <a:p>
            <a:pPr algn="ctr"/>
            <a:r>
              <a:rPr lang="fr-FR" sz="2400" dirty="0" smtClean="0">
                <a:solidFill>
                  <a:schemeClr val="accent2"/>
                </a:solidFill>
              </a:rPr>
              <a:t>B / Du doublé coupe du monde-euro 1998- 2000 jusqu’à nos jours : </a:t>
            </a:r>
            <a:br>
              <a:rPr lang="fr-FR" sz="2400" dirty="0" smtClean="0">
                <a:solidFill>
                  <a:schemeClr val="accent2"/>
                </a:solidFill>
              </a:rPr>
            </a:br>
            <a:r>
              <a:rPr lang="fr-FR" sz="2400" dirty="0" smtClean="0">
                <a:solidFill>
                  <a:schemeClr val="accent2"/>
                </a:solidFill>
              </a:rPr>
              <a:t>l’immigration médiatisée, objet de débat de société réactivé.</a:t>
            </a:r>
            <a:endParaRPr lang="fr-FR" sz="2400" dirty="0">
              <a:solidFill>
                <a:schemeClr val="accent2"/>
              </a:solidFill>
            </a:endParaRPr>
          </a:p>
        </p:txBody>
      </p:sp>
      <p:pic>
        <p:nvPicPr>
          <p:cNvPr id="9" name="Espace réservé du contenu 8" descr="Sélection de l'équipe de France de football pour la Coupe du monde 1998">
            <a:hlinkClick r:id="rId2" tooltip="&quot;Sélection de l'équipe de France de football pour la Coupe du monde 1998 © Presse sports, photographe : Lablatiniere&quot;"/>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67542" y="1372620"/>
            <a:ext cx="4961029" cy="3415436"/>
          </a:xfrm>
          <a:prstGeom prst="rect">
            <a:avLst/>
          </a:prstGeom>
          <a:noFill/>
          <a:ln>
            <a:noFill/>
          </a:ln>
        </p:spPr>
      </p:pic>
      <p:sp>
        <p:nvSpPr>
          <p:cNvPr id="10" name="Rectangle 9"/>
          <p:cNvSpPr/>
          <p:nvPr/>
        </p:nvSpPr>
        <p:spPr>
          <a:xfrm>
            <a:off x="6767542" y="4981827"/>
            <a:ext cx="4589171" cy="400110"/>
          </a:xfrm>
          <a:prstGeom prst="rect">
            <a:avLst/>
          </a:prstGeom>
        </p:spPr>
        <p:txBody>
          <a:bodyPr wrap="square">
            <a:spAutoFit/>
          </a:bodyPr>
          <a:lstStyle/>
          <a:p>
            <a:pPr>
              <a:lnSpc>
                <a:spcPts val="1200"/>
              </a:lnSpc>
              <a:spcAft>
                <a:spcPts val="1125"/>
              </a:spcAft>
            </a:pPr>
            <a:r>
              <a:rPr lang="fr-FR" sz="105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Sélection de l'équipe de France de football pour la Coupe du monde 1998 © Presse sports, photographe : </a:t>
            </a:r>
            <a:r>
              <a:rPr lang="fr-FR" sz="1050" dirty="0" err="1"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Lablatiniere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08209" y="1185394"/>
            <a:ext cx="6395791" cy="5078313"/>
          </a:xfrm>
          <a:prstGeom prst="rect">
            <a:avLst/>
          </a:prstGeom>
        </p:spPr>
        <p:txBody>
          <a:bodyPr wrap="square">
            <a:spAutoFit/>
          </a:bodyPr>
          <a:lstStyle/>
          <a:p>
            <a:pPr algn="just"/>
            <a:r>
              <a:rPr lang="fr-FR" dirty="0"/>
              <a:t>« C’est avec le doublé inespéré Coupe du Monde-Euro en 1998 et 2000 que l’apport de l’immigration au football français devient un véritable objet médiatique</a:t>
            </a:r>
            <a:r>
              <a:rPr lang="fr-FR" dirty="0" smtClean="0"/>
              <a:t>. (…)</a:t>
            </a:r>
            <a:r>
              <a:rPr lang="fr-FR" dirty="0"/>
              <a:t/>
            </a:r>
            <a:br>
              <a:rPr lang="fr-FR" dirty="0"/>
            </a:br>
            <a:r>
              <a:rPr lang="fr-FR" dirty="0"/>
              <a:t>Les mérites de l’équipe "Black-Blanc-Beur" de Zinedine Zidane, la liesse qui saisit aussi une très grande partie de la population de l’hexagone, sont célébrés en 1998 par toutes les plumes de l’échiquier politico-médiatique, à l’exception du Front national.</a:t>
            </a:r>
          </a:p>
          <a:p>
            <a:pPr algn="just"/>
            <a:r>
              <a:rPr lang="fr-FR" dirty="0"/>
              <a:t>De fait, l’équipe doublement victorieuse compose à nouveau une </a:t>
            </a:r>
            <a:r>
              <a:rPr lang="fr-FR" u="sng" dirty="0"/>
              <a:t>mosaïque de la diversité française mêlant provinces françaises </a:t>
            </a:r>
            <a:r>
              <a:rPr lang="fr-FR" dirty="0"/>
              <a:t>(Blanc, Deschamps, </a:t>
            </a:r>
            <a:r>
              <a:rPr lang="fr-FR" dirty="0" err="1"/>
              <a:t>Guivarch</a:t>
            </a:r>
            <a:r>
              <a:rPr lang="fr-FR" dirty="0"/>
              <a:t>, </a:t>
            </a:r>
            <a:r>
              <a:rPr lang="fr-FR" dirty="0" err="1"/>
              <a:t>Lizarazu</a:t>
            </a:r>
            <a:r>
              <a:rPr lang="fr-FR" dirty="0"/>
              <a:t>), </a:t>
            </a:r>
            <a:r>
              <a:rPr lang="fr-FR" u="sng" dirty="0"/>
              <a:t>Europe méridionale </a:t>
            </a:r>
            <a:r>
              <a:rPr lang="fr-FR" dirty="0"/>
              <a:t>(Candela, </a:t>
            </a:r>
            <a:r>
              <a:rPr lang="fr-FR" dirty="0" err="1"/>
              <a:t>Pirès</a:t>
            </a:r>
            <a:r>
              <a:rPr lang="fr-FR" dirty="0"/>
              <a:t>), </a:t>
            </a:r>
            <a:r>
              <a:rPr lang="fr-FR" u="sng" dirty="0"/>
              <a:t>DOM-TOM</a:t>
            </a:r>
            <a:r>
              <a:rPr lang="fr-FR" dirty="0"/>
              <a:t> (Diomède, Karembeu, Henry, Lama et </a:t>
            </a:r>
            <a:r>
              <a:rPr lang="fr-FR" dirty="0" err="1"/>
              <a:t>Thuram</a:t>
            </a:r>
            <a:r>
              <a:rPr lang="fr-FR" dirty="0"/>
              <a:t>), </a:t>
            </a:r>
            <a:r>
              <a:rPr lang="fr-FR" u="sng" dirty="0"/>
              <a:t>Afrique subsaharienne </a:t>
            </a:r>
            <a:r>
              <a:rPr lang="fr-FR" dirty="0"/>
              <a:t>(Marcel </a:t>
            </a:r>
            <a:r>
              <a:rPr lang="fr-FR" dirty="0" err="1"/>
              <a:t>Desailly</a:t>
            </a:r>
            <a:r>
              <a:rPr lang="fr-FR" dirty="0"/>
              <a:t> et Patrick Vieira) </a:t>
            </a:r>
            <a:r>
              <a:rPr lang="fr-FR" u="sng" dirty="0"/>
              <a:t>et du Nord </a:t>
            </a:r>
            <a:r>
              <a:rPr lang="fr-FR" dirty="0"/>
              <a:t>avec "Zizou" l’enfant de Marseille, fils d’un couple d’immigrés kabyles. </a:t>
            </a:r>
            <a:r>
              <a:rPr lang="fr-FR" dirty="0" smtClean="0"/>
              <a:t>»</a:t>
            </a:r>
          </a:p>
          <a:p>
            <a:pPr algn="just"/>
            <a:endParaRPr lang="fr-FR" dirty="0" smtClean="0"/>
          </a:p>
          <a:p>
            <a:pPr algn="just"/>
            <a:r>
              <a:rPr lang="fr-FR" sz="1200" dirty="0"/>
              <a:t>Extrait du dossier thématique DIETSCHY Paul, « football et immigration »  issu du site du Musée de l’Histoire de l’immigration, Palais de la Porte Dorée. Paul </a:t>
            </a:r>
            <a:r>
              <a:rPr lang="fr-FR" sz="1200" dirty="0" err="1"/>
              <a:t>Dietschy</a:t>
            </a:r>
            <a:r>
              <a:rPr lang="fr-FR" sz="1200" b="1" dirty="0"/>
              <a:t>, </a:t>
            </a:r>
            <a:r>
              <a:rPr lang="fr-FR" sz="1200" dirty="0"/>
              <a:t>est</a:t>
            </a:r>
            <a:r>
              <a:rPr lang="fr-FR" sz="1200" b="1" dirty="0"/>
              <a:t> </a:t>
            </a:r>
            <a:r>
              <a:rPr lang="fr-FR" sz="1200" dirty="0"/>
              <a:t>maître de conférences à l’Université de Franche-Comté où il enseigne à l’UFR STAPS et à l’UFR d’histoire.</a:t>
            </a:r>
            <a:endParaRPr lang="fr-FR" sz="1200" dirty="0">
              <a:solidFill>
                <a:schemeClr val="accent5"/>
              </a:solidFill>
              <a:cs typeface="Arial" panose="020B0604020202020204" pitchFamily="34" charset="0"/>
            </a:endParaRPr>
          </a:p>
          <a:p>
            <a:pPr algn="just"/>
            <a:endParaRPr lang="fr-FR" dirty="0"/>
          </a:p>
        </p:txBody>
      </p:sp>
      <p:sp>
        <p:nvSpPr>
          <p:cNvPr id="4" name="Espace réservé du pied de page 3"/>
          <p:cNvSpPr>
            <a:spLocks noGrp="1"/>
          </p:cNvSpPr>
          <p:nvPr>
            <p:ph type="ftr" sz="quarter" idx="11"/>
          </p:nvPr>
        </p:nvSpPr>
        <p:spPr/>
        <p:txBody>
          <a:bodyPr/>
          <a:lstStyle/>
          <a:p>
            <a:r>
              <a:rPr lang="fr-FR" smtClean="0"/>
              <a:t>Ingrid BABILOTTE</a:t>
            </a:r>
            <a:endParaRPr lang="fr-FR"/>
          </a:p>
        </p:txBody>
      </p:sp>
      <p:sp>
        <p:nvSpPr>
          <p:cNvPr id="5" name="Espace réservé du numéro de diapositive 4"/>
          <p:cNvSpPr>
            <a:spLocks noGrp="1"/>
          </p:cNvSpPr>
          <p:nvPr>
            <p:ph type="sldNum" sz="quarter" idx="12"/>
          </p:nvPr>
        </p:nvSpPr>
        <p:spPr/>
        <p:txBody>
          <a:bodyPr/>
          <a:lstStyle/>
          <a:p>
            <a:fld id="{F0B56545-1732-4F21-A225-A21EE9F68F27}" type="slidenum">
              <a:rPr lang="fr-FR" smtClean="0"/>
              <a:t>6</a:t>
            </a:fld>
            <a:endParaRPr lang="fr-FR"/>
          </a:p>
        </p:txBody>
      </p:sp>
    </p:spTree>
    <p:extLst>
      <p:ext uri="{BB962C8B-B14F-4D97-AF65-F5344CB8AC3E}">
        <p14:creationId xmlns:p14="http://schemas.microsoft.com/office/powerpoint/2010/main" val="441424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5"/>
          <p:cNvSpPr txBox="1">
            <a:spLocks/>
          </p:cNvSpPr>
          <p:nvPr/>
        </p:nvSpPr>
        <p:spPr>
          <a:xfrm>
            <a:off x="1030309" y="1380492"/>
            <a:ext cx="10646127" cy="451394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fr-FR" sz="1700" dirty="0" smtClean="0">
              <a:latin typeface="+mj-lt"/>
            </a:endParaRPr>
          </a:p>
          <a:p>
            <a:pPr marL="457200" indent="-457200" algn="just">
              <a:buFont typeface="Arial" panose="020B0604020202020204" pitchFamily="34" charset="0"/>
              <a:buAutoNum type="arabicParenR"/>
            </a:pPr>
            <a:r>
              <a:rPr lang="fr-FR" sz="2000" dirty="0" smtClean="0">
                <a:solidFill>
                  <a:schemeClr val="accent1">
                    <a:lumMod val="50000"/>
                  </a:schemeClr>
                </a:solidFill>
              </a:rPr>
              <a:t>De quel nouvel espace sont issus certains immigrés dans le graphique (</a:t>
            </a:r>
            <a:r>
              <a:rPr lang="fr-FR" sz="2000" dirty="0"/>
              <a:t>Document 3 p 33 extrait du manuel : (</a:t>
            </a:r>
            <a:r>
              <a:rPr lang="fr-FR" sz="2000" dirty="0" err="1"/>
              <a:t>dir</a:t>
            </a:r>
            <a:r>
              <a:rPr lang="fr-FR" sz="2000" dirty="0"/>
              <a:t>) HAZARD-TOURILLON Anne-Marie, FELLAHI Armelle,</a:t>
            </a:r>
            <a:r>
              <a:rPr lang="fr-FR" sz="2000" i="1" dirty="0"/>
              <a:t> Histoire géographie 3</a:t>
            </a:r>
            <a:r>
              <a:rPr lang="fr-FR" sz="2000" i="1" baseline="30000" dirty="0"/>
              <a:t>e</a:t>
            </a:r>
            <a:r>
              <a:rPr lang="fr-FR" sz="2000" i="1" dirty="0"/>
              <a:t>, programme 2012</a:t>
            </a:r>
            <a:r>
              <a:rPr lang="fr-FR" sz="2000" dirty="0"/>
              <a:t>, Nathan, 2012, ISBN: 978-2-09-171750-0 </a:t>
            </a:r>
            <a:r>
              <a:rPr lang="fr-FR" sz="2000" dirty="0" smtClean="0">
                <a:solidFill>
                  <a:schemeClr val="accent1">
                    <a:lumMod val="50000"/>
                  </a:schemeClr>
                </a:solidFill>
              </a:rPr>
              <a:t>(ou vignette n°8)  en 2006 ce qui est confirmé par la présence de certains joueurs de l’équipe de France en 1998 ? </a:t>
            </a:r>
          </a:p>
          <a:p>
            <a:pPr marL="457200" indent="-457200" algn="just">
              <a:buAutoNum type="arabicParenR"/>
            </a:pPr>
            <a:r>
              <a:rPr lang="fr-FR" sz="2000" dirty="0" smtClean="0">
                <a:solidFill>
                  <a:schemeClr val="accent1">
                    <a:lumMod val="50000"/>
                  </a:schemeClr>
                </a:solidFill>
              </a:rPr>
              <a:t>Expliquez les différentes origines géographiques des joueurs de football de l’</a:t>
            </a:r>
            <a:r>
              <a:rPr lang="fr-FR" sz="2000" dirty="0">
                <a:solidFill>
                  <a:schemeClr val="accent1">
                    <a:lumMod val="50000"/>
                  </a:schemeClr>
                </a:solidFill>
              </a:rPr>
              <a:t>é</a:t>
            </a:r>
            <a:r>
              <a:rPr lang="fr-FR" sz="2000" dirty="0" smtClean="0">
                <a:solidFill>
                  <a:schemeClr val="accent1">
                    <a:lumMod val="50000"/>
                  </a:schemeClr>
                </a:solidFill>
              </a:rPr>
              <a:t>quipe de France soulignées dans la vignette, en vous aidant des réponses précédentes (partie A et réponse  et  de la partie B) ainsi que des indications orales données par le professeur pour la période 1900-1945.</a:t>
            </a:r>
          </a:p>
          <a:p>
            <a:pPr marL="457200" indent="-457200" algn="just">
              <a:buAutoNum type="arabicParenR"/>
            </a:pPr>
            <a:r>
              <a:rPr lang="fr-FR" sz="2000" dirty="0" smtClean="0">
                <a:solidFill>
                  <a:schemeClr val="accent1">
                    <a:lumMod val="50000"/>
                  </a:schemeClr>
                </a:solidFill>
              </a:rPr>
              <a:t>Quel élément du texte montre que ces évènements sportifs touchent un sujet politique sensible (l’immigration, source de débats) ? </a:t>
            </a:r>
            <a:endParaRPr lang="fr-FR" sz="2000" dirty="0">
              <a:solidFill>
                <a:schemeClr val="accent1">
                  <a:lumMod val="50000"/>
                </a:schemeClr>
              </a:solidFill>
            </a:endParaRPr>
          </a:p>
          <a:p>
            <a:pPr marL="0" indent="0" algn="just">
              <a:buNone/>
            </a:pPr>
            <a:endParaRPr lang="fr-FR" sz="2000" dirty="0">
              <a:solidFill>
                <a:schemeClr val="accent6">
                  <a:lumMod val="75000"/>
                </a:schemeClr>
              </a:solidFill>
            </a:endParaRPr>
          </a:p>
          <a:p>
            <a:pPr marL="0" indent="0" algn="just">
              <a:buFont typeface="Arial" panose="020B0604020202020204" pitchFamily="34" charset="0"/>
              <a:buNone/>
            </a:pPr>
            <a:endParaRPr lang="fr-FR" sz="2000" dirty="0">
              <a:solidFill>
                <a:schemeClr val="accent6">
                  <a:lumMod val="75000"/>
                </a:schemeClr>
              </a:solidFill>
            </a:endParaRPr>
          </a:p>
          <a:p>
            <a:pPr marL="0" indent="0" algn="just">
              <a:buFont typeface="Arial" panose="020B0604020202020204" pitchFamily="34" charset="0"/>
              <a:buNone/>
            </a:pPr>
            <a:r>
              <a:rPr lang="fr-FR" sz="2000" b="1" dirty="0" smtClean="0">
                <a:solidFill>
                  <a:schemeClr val="accent1">
                    <a:lumMod val="50000"/>
                  </a:schemeClr>
                </a:solidFill>
              </a:rPr>
              <a:t>Vocabulaire : immigré, étranger, racisme, intégration, débat de société, politique de regroupement familial, immigration « choisie », diversité géographique des immigrés.</a:t>
            </a:r>
          </a:p>
        </p:txBody>
      </p:sp>
      <p:sp>
        <p:nvSpPr>
          <p:cNvPr id="3" name="Rectangle 2"/>
          <p:cNvSpPr/>
          <p:nvPr/>
        </p:nvSpPr>
        <p:spPr>
          <a:xfrm>
            <a:off x="1030309" y="337856"/>
            <a:ext cx="9259910" cy="830997"/>
          </a:xfrm>
          <a:prstGeom prst="rect">
            <a:avLst/>
          </a:prstGeom>
        </p:spPr>
        <p:txBody>
          <a:bodyPr wrap="square">
            <a:spAutoFit/>
          </a:bodyPr>
          <a:lstStyle/>
          <a:p>
            <a:pPr algn="ctr"/>
            <a:r>
              <a:rPr lang="fr-FR" sz="2400" dirty="0">
                <a:solidFill>
                  <a:schemeClr val="accent2"/>
                </a:solidFill>
              </a:rPr>
              <a:t>B</a:t>
            </a:r>
            <a:r>
              <a:rPr lang="fr-FR" sz="2400" dirty="0" smtClean="0">
                <a:solidFill>
                  <a:schemeClr val="accent2"/>
                </a:solidFill>
              </a:rPr>
              <a:t> / Du </a:t>
            </a:r>
            <a:r>
              <a:rPr lang="fr-FR" sz="2400" dirty="0">
                <a:solidFill>
                  <a:schemeClr val="accent2"/>
                </a:solidFill>
              </a:rPr>
              <a:t>doublé coupe du monde-euro 1998- </a:t>
            </a:r>
            <a:r>
              <a:rPr lang="fr-FR" sz="2400" dirty="0" smtClean="0">
                <a:solidFill>
                  <a:schemeClr val="accent2"/>
                </a:solidFill>
              </a:rPr>
              <a:t>2000 jusqu’à nos jours </a:t>
            </a:r>
            <a:r>
              <a:rPr lang="fr-FR" sz="2400" dirty="0">
                <a:solidFill>
                  <a:schemeClr val="accent2"/>
                </a:solidFill>
              </a:rPr>
              <a:t>: </a:t>
            </a:r>
            <a:br>
              <a:rPr lang="fr-FR" sz="2400" dirty="0">
                <a:solidFill>
                  <a:schemeClr val="accent2"/>
                </a:solidFill>
              </a:rPr>
            </a:br>
            <a:r>
              <a:rPr lang="fr-FR" sz="2400" dirty="0">
                <a:solidFill>
                  <a:schemeClr val="accent2"/>
                </a:solidFill>
              </a:rPr>
              <a:t>l’immigration </a:t>
            </a:r>
            <a:r>
              <a:rPr lang="fr-FR" sz="2400" dirty="0" smtClean="0">
                <a:solidFill>
                  <a:schemeClr val="accent2"/>
                </a:solidFill>
              </a:rPr>
              <a:t>médiatisée, objet de débat de société réactivé.</a:t>
            </a:r>
            <a:endParaRPr lang="fr-FR" sz="2400" dirty="0"/>
          </a:p>
        </p:txBody>
      </p:sp>
      <p:sp>
        <p:nvSpPr>
          <p:cNvPr id="4" name="Espace réservé du pied de page 3"/>
          <p:cNvSpPr>
            <a:spLocks noGrp="1"/>
          </p:cNvSpPr>
          <p:nvPr>
            <p:ph type="ftr" sz="quarter" idx="11"/>
          </p:nvPr>
        </p:nvSpPr>
        <p:spPr/>
        <p:txBody>
          <a:bodyPr/>
          <a:lstStyle/>
          <a:p>
            <a:r>
              <a:rPr lang="fr-FR" smtClean="0"/>
              <a:t>Ingrid BABILOTTE</a:t>
            </a:r>
            <a:endParaRPr lang="fr-FR"/>
          </a:p>
        </p:txBody>
      </p:sp>
      <p:sp>
        <p:nvSpPr>
          <p:cNvPr id="5" name="Espace réservé du numéro de diapositive 4"/>
          <p:cNvSpPr>
            <a:spLocks noGrp="1"/>
          </p:cNvSpPr>
          <p:nvPr>
            <p:ph type="sldNum" sz="quarter" idx="12"/>
          </p:nvPr>
        </p:nvSpPr>
        <p:spPr/>
        <p:txBody>
          <a:bodyPr/>
          <a:lstStyle/>
          <a:p>
            <a:fld id="{F0B56545-1732-4F21-A225-A21EE9F68F27}" type="slidenum">
              <a:rPr lang="fr-FR" smtClean="0"/>
              <a:t>7</a:t>
            </a:fld>
            <a:endParaRPr lang="fr-FR"/>
          </a:p>
        </p:txBody>
      </p:sp>
    </p:spTree>
    <p:extLst>
      <p:ext uri="{BB962C8B-B14F-4D97-AF65-F5344CB8AC3E}">
        <p14:creationId xmlns:p14="http://schemas.microsoft.com/office/powerpoint/2010/main" val="880732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Ingrid BABILOTTE</a:t>
            </a:r>
            <a:endParaRPr lang="fr-FR"/>
          </a:p>
        </p:txBody>
      </p:sp>
      <p:sp>
        <p:nvSpPr>
          <p:cNvPr id="3" name="Espace réservé du numéro de diapositive 2"/>
          <p:cNvSpPr>
            <a:spLocks noGrp="1"/>
          </p:cNvSpPr>
          <p:nvPr>
            <p:ph type="sldNum" sz="quarter" idx="12"/>
          </p:nvPr>
        </p:nvSpPr>
        <p:spPr/>
        <p:txBody>
          <a:bodyPr/>
          <a:lstStyle/>
          <a:p>
            <a:fld id="{F0B56545-1732-4F21-A225-A21EE9F68F27}" type="slidenum">
              <a:rPr lang="fr-FR" smtClean="0"/>
              <a:t>8</a:t>
            </a:fld>
            <a:endParaRPr lang="fr-FR"/>
          </a:p>
        </p:txBody>
      </p:sp>
      <p:pic>
        <p:nvPicPr>
          <p:cNvPr id="4" name="Image 3"/>
          <p:cNvPicPr>
            <a:picLocks noChangeAspect="1"/>
          </p:cNvPicPr>
          <p:nvPr/>
        </p:nvPicPr>
        <p:blipFill rotWithShape="1">
          <a:blip r:embed="rId2" cstate="print">
            <a:extLst>
              <a:ext uri="{28A0092B-C50C-407E-A947-70E740481C1C}">
                <a14:useLocalDpi xmlns:a14="http://schemas.microsoft.com/office/drawing/2010/main" val="0"/>
              </a:ext>
            </a:extLst>
          </a:blip>
          <a:srcRect l="4975" t="4695" r="53443" b="72019"/>
          <a:stretch/>
        </p:blipFill>
        <p:spPr>
          <a:xfrm>
            <a:off x="2086378" y="744149"/>
            <a:ext cx="5769736" cy="4443771"/>
          </a:xfrm>
          <a:prstGeom prst="rect">
            <a:avLst/>
          </a:prstGeom>
        </p:spPr>
      </p:pic>
      <p:sp>
        <p:nvSpPr>
          <p:cNvPr id="5" name="ZoneTexte 4"/>
          <p:cNvSpPr txBox="1"/>
          <p:nvPr/>
        </p:nvSpPr>
        <p:spPr>
          <a:xfrm>
            <a:off x="643944" y="5422005"/>
            <a:ext cx="10895527" cy="646331"/>
          </a:xfrm>
          <a:prstGeom prst="rect">
            <a:avLst/>
          </a:prstGeom>
          <a:noFill/>
        </p:spPr>
        <p:txBody>
          <a:bodyPr wrap="square" rtlCol="0">
            <a:spAutoFit/>
          </a:bodyPr>
          <a:lstStyle/>
          <a:p>
            <a:r>
              <a:rPr lang="fr-FR" dirty="0" smtClean="0"/>
              <a:t>Document 3 p 33 extrait du manuel : (</a:t>
            </a:r>
            <a:r>
              <a:rPr lang="fr-FR" dirty="0" err="1" smtClean="0"/>
              <a:t>dir</a:t>
            </a:r>
            <a:r>
              <a:rPr lang="fr-FR" dirty="0" smtClean="0"/>
              <a:t>) HAZARD-TOURILLON Anne-Marie, FELLAHI Armelle,</a:t>
            </a:r>
            <a:r>
              <a:rPr lang="fr-FR" i="1" dirty="0" smtClean="0"/>
              <a:t> Histoire géographie 3</a:t>
            </a:r>
            <a:r>
              <a:rPr lang="fr-FR" i="1" baseline="30000" dirty="0" smtClean="0"/>
              <a:t>e</a:t>
            </a:r>
            <a:r>
              <a:rPr lang="fr-FR" i="1" dirty="0" smtClean="0"/>
              <a:t>, programme 2012</a:t>
            </a:r>
            <a:r>
              <a:rPr lang="fr-FR" dirty="0" smtClean="0"/>
              <a:t>, Nathan, 2012, ISBN: 978-2-09-171750-0 </a:t>
            </a:r>
            <a:endParaRPr lang="fr-FR" dirty="0"/>
          </a:p>
        </p:txBody>
      </p:sp>
      <p:sp>
        <p:nvSpPr>
          <p:cNvPr id="6" name="ZoneTexte 5"/>
          <p:cNvSpPr txBox="1"/>
          <p:nvPr/>
        </p:nvSpPr>
        <p:spPr>
          <a:xfrm rot="1484307">
            <a:off x="3036277" y="1770185"/>
            <a:ext cx="1934969" cy="369332"/>
          </a:xfrm>
          <a:prstGeom prst="rect">
            <a:avLst/>
          </a:prstGeom>
          <a:solidFill>
            <a:srgbClr val="FFFF00"/>
          </a:solidFill>
        </p:spPr>
        <p:txBody>
          <a:bodyPr wrap="square" rtlCol="0">
            <a:spAutoFit/>
          </a:bodyPr>
          <a:lstStyle/>
          <a:p>
            <a:pPr algn="ctr"/>
            <a:r>
              <a:rPr lang="fr-FR" dirty="0" smtClean="0"/>
              <a:t>DOCUMENT</a:t>
            </a:r>
            <a:endParaRPr lang="fr-FR" dirty="0"/>
          </a:p>
        </p:txBody>
      </p:sp>
    </p:spTree>
    <p:extLst>
      <p:ext uri="{BB962C8B-B14F-4D97-AF65-F5344CB8AC3E}">
        <p14:creationId xmlns:p14="http://schemas.microsoft.com/office/powerpoint/2010/main" val="630066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344</Words>
  <Application>Microsoft Office PowerPoint</Application>
  <PresentationFormat>Personnalisé</PresentationFormat>
  <Paragraphs>70</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 Thème III : vie politique et société en France.  Chapitre 3 : La Vème République à l’épreuve de la durée.  Comment les joueurs de football illustrent-ils l’évolution de l’immigration en France et les transformations de la société? Quels débats la traversent?   Séance préparée par Ingrid BABILOTTE,    </vt:lpstr>
      <vt:lpstr>Plan de la présentation de la séance : Comment les joueurs de football illustrent-ils l’évolution de l’immigration en France et les transformations de la société? Quels débats la traversent? </vt:lpstr>
      <vt:lpstr>Présentation PowerPoint</vt:lpstr>
      <vt:lpstr>A / Les années 1950 : les effets de la décolonisation et l’intégration.</vt:lpstr>
      <vt:lpstr>A /  Les années 1950 : les effets de la décolonisation et l’intégration.</vt:lpstr>
      <vt:lpstr>B / Du doublé coupe du monde-euro 1998- 2000 jusqu’à nos jours :  l’immigration médiatisée, objet de débat de société réactivé.</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L’immigration en France à travers l’histoire du football. Partie de leçon construite à partir du dossier thématique du site du Musée de l’immigration dont l’auteur est : Paul Dietschy, maître de conférences à l’Université de Franche-Comté où il enseigne à l’UFR STAPS et à l’UFR d’histoire</dc:title>
  <dc:creator>Elisabeth</dc:creator>
  <cp:lastModifiedBy>Marion BEILLARD</cp:lastModifiedBy>
  <cp:revision>85</cp:revision>
  <dcterms:created xsi:type="dcterms:W3CDTF">2015-04-02T17:53:21Z</dcterms:created>
  <dcterms:modified xsi:type="dcterms:W3CDTF">2015-10-06T16:34:28Z</dcterms:modified>
</cp:coreProperties>
</file>