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Default Extension="emf" ContentType="image/x-emf"/>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revisionInfo.xml" ContentType="application/vnd.ms-powerpoint.revisioninfo+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64" r:id="rId5"/>
    <p:sldId id="259" r:id="rId6"/>
    <p:sldId id="265" r:id="rId7"/>
    <p:sldId id="260" r:id="rId8"/>
    <p:sldId id="261" r:id="rId9"/>
    <p:sldId id="262" r:id="rId10"/>
    <p:sldId id="266" r:id="rId11"/>
    <p:sldId id="263"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000" autoAdjust="0"/>
    <p:restoredTop sz="94660"/>
  </p:normalViewPr>
  <p:slideViewPr>
    <p:cSldViewPr snapToGrid="0">
      <p:cViewPr varScale="1">
        <p:scale>
          <a:sx n="88" d="100"/>
          <a:sy n="88" d="100"/>
        </p:scale>
        <p:origin x="-112" y="-6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83889E7-0714-4249-BD18-B7EAFB2A9A6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92BF78A-09A9-4CD1-9FBC-88A8F45A32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DEE0A8A-94E3-445C-AA4E-684FDF521C92}"/>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DB42DB6-A5E9-437B-B687-83836C140C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E07FCB1-F34E-48E9-869B-1A0DE4EBE2C9}"/>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417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AB9531D-9D3C-4ECC-BD73-FDA939C61BA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AADF485-B786-4AA2-A240-EB20CE0E3E5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8975CEC-1B9F-4C1B-A5AE-AB4D7EDABF60}"/>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09F657D-C89A-4BA0-8F8F-33F98E4EA1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A95EDDE-5841-4ED5-816D-6C93C026A57F}"/>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0007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6A2342B-61F3-4E80-A8F8-55F1E2B53D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46FDC81-2B85-43AE-8463-02183D6F5BE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3597FF6-C811-4636-9D89-3F8D7923329D}"/>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6A3437E-7E8B-45B2-A8DE-7B8A14354E5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9BD7875-B18A-4CE9-9CDE-6B37D654A6EE}"/>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9081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2EE7229-82E4-42A1-B74E-1FE19C4CFB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66E7B6C-4C89-4BA3-A3BF-6FCCE21ABE1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6471410-95B6-49A0-87F5-15D0B033821B}"/>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75F9EED-91A5-49D5-A1C2-C5B1F3C3CD8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2CAE4CC-A498-4A64-8C96-8290730C09CE}"/>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818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E682504-3123-4BEE-B0F4-10069726CA3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1FA7B72-85B9-43D1-B708-C4C105146E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056F8F1-29E7-4269-B041-B4EB32112BF1}"/>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4B6A690-9444-498C-8801-0D7D3DF61DF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402B5DB-0042-4180-91F3-1779147507BB}"/>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475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63F4E1D-1386-4C1D-AA6C-ECCEF5C2FC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47FB355-75D9-4D03-B43D-FBFFDFE04ED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91E3AE9-D326-4C9B-8A7E-42C07564839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37DF99F-CD5C-4D6F-9AE7-3A98668CFA7A}"/>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6" name="Espace réservé du pied de pag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598C477-564F-4F24-8DB6-B96F6A8D26C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D8137BB-5A71-4471-9F8F-15042D455861}"/>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538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BDF409F-BCC7-41BF-8FC6-D3F93D1E506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4CA8FB8-DDA2-4D83-B337-E953689E9B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38D48D7-1FF8-4A5A-B2AF-C4B51448AB3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3C17041-31B7-4F19-A445-5642E2CF6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4D5C81C-39D1-4465-989B-B27D44F8284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1A95BEE-B9A4-4D76-AA0C-EEF92013FF8E}"/>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8" name="Espace réservé du pied de page 7">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F2E0C42-A310-439F-919F-B96F3E4FC3C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8685559-D45B-459C-8A28-9FEDE395EBB1}"/>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03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BA60BC2-03C0-417E-A587-49CA617DF5B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9670204-0D56-41FC-B51E-F144E50081B8}"/>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4" name="Espace réservé du pied de p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FC22CAF-5A4B-43C3-975B-3470428C3EF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94ED7C7-1D1B-49E0-8B83-7A95604501BF}"/>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508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5FB75F5-9476-443B-ACE0-E9EF762F52FF}"/>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3" name="Espace réservé du pied de pag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A2B58AF-4AA6-4D2D-8C32-113190FB533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36EB978-A22A-498D-BBD3-8BB1FE58A477}"/>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825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A86ACFB-8B1B-44A5-81C3-1F4879D830B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38F9C15-BD2A-440C-894C-0081E67D46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18DD0C6-3221-4AB6-A995-29B245A90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9831CDF-470C-4260-8B84-2A4029E71D50}"/>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6" name="Espace réservé du pied de pag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15AE23A-ED0E-41DA-801E-75D5A2C6C1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BFE3219-ACDB-4607-82D0-F239321360E8}"/>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10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A46E882-82A8-4EEB-86A7-FBD263C9CE6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ECD49B6-CA13-4B6B-A2CE-13292C81B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F030E71-F9C3-45FA-8E01-F20E6EC46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D8DF925-25D5-4370-839D-FA594569AFAE}"/>
              </a:ext>
            </a:extLst>
          </p:cNvPr>
          <p:cNvSpPr>
            <a:spLocks noGrp="1"/>
          </p:cNvSpPr>
          <p:nvPr>
            <p:ph type="dt" sz="half" idx="10"/>
          </p:nvPr>
        </p:nvSpPr>
        <p:spPr/>
        <p:txBody>
          <a:bodyPr/>
          <a:lstStyle/>
          <a:p>
            <a:fld id="{45161C13-C9C9-4904-899C-6049B15377C1}" type="datetimeFigureOut">
              <a:rPr lang="fr-FR" smtClean="0"/>
              <a:pPr/>
              <a:t>2/11/17</a:t>
            </a:fld>
            <a:endParaRPr lang="fr-FR"/>
          </a:p>
        </p:txBody>
      </p:sp>
      <p:sp>
        <p:nvSpPr>
          <p:cNvPr id="6" name="Espace réservé du pied de pag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8A4146C-44F2-4321-B23D-5F6A54354C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F3730BC-BEDE-471A-935C-EFFC47E68790}"/>
              </a:ext>
            </a:extLst>
          </p:cNvPr>
          <p:cNvSpPr>
            <a:spLocks noGrp="1"/>
          </p:cNvSpPr>
          <p:nvPr>
            <p:ph type="sldNum" sz="quarter" idx="12"/>
          </p:nvPr>
        </p:nvSpPr>
        <p:spPr/>
        <p:txBody>
          <a:body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55969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B35B5BD-2891-4E64-A45E-0898E6506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15BD632-9D61-441D-9061-D48D61F58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4B6966F-D29B-4523-96D9-E829CD858E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61C13-C9C9-4904-899C-6049B15377C1}" type="datetimeFigureOut">
              <a:rPr lang="fr-FR" smtClean="0"/>
              <a:pPr/>
              <a:t>2/11/17</a:t>
            </a:fld>
            <a:endParaRPr lang="fr-FR"/>
          </a:p>
        </p:txBody>
      </p:sp>
      <p:sp>
        <p:nvSpPr>
          <p:cNvPr id="5" name="Espace réservé du pied de pag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285B8D3-8458-4C06-A93E-49F78FF57F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E9E2DD2-614A-4C8D-8035-E78C28A76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3F46D-005F-42DE-B384-11397660BB77}"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455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1DBB549-ACDA-496E-A739-570442AB6E72}"/>
              </a:ext>
            </a:extLst>
          </p:cNvPr>
          <p:cNvSpPr>
            <a:spLocks noGrp="1"/>
          </p:cNvSpPr>
          <p:nvPr>
            <p:ph type="ctrTitle"/>
          </p:nvPr>
        </p:nvSpPr>
        <p:spPr>
          <a:xfrm>
            <a:off x="509665" y="1263571"/>
            <a:ext cx="10646791" cy="3014922"/>
          </a:xfrm>
        </p:spPr>
        <p:txBody>
          <a:bodyPr anchor="ctr">
            <a:normAutofit/>
          </a:bodyPr>
          <a:lstStyle/>
          <a:p>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Thème 3, chapitre 3 :</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b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la </a:t>
            </a: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Seconde Guerre mondiale, une guerre d’anéantissement.</a:t>
            </a:r>
            <a:b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r>
            <a:b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Leçon </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4</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b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es </a:t>
            </a: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camps de concentration et les centres de mise à mort nazis</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durant </a:t>
            </a: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Seconde Guerre </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mondiale à </a:t>
            </a:r>
            <a:r>
              <a:rPr lang="fr-FR"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travers l’autobiographie de Simone Veil</a:t>
            </a:r>
            <a:r>
              <a:rPr lang="fr-FR" sz="2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2700" dirty="0">
              <a:latin typeface="+mn-lt"/>
            </a:endParaRPr>
          </a:p>
        </p:txBody>
      </p:sp>
      <p:sp>
        <p:nvSpPr>
          <p:cNvPr id="3" name="ZoneTexte 2"/>
          <p:cNvSpPr txBox="1"/>
          <p:nvPr/>
        </p:nvSpPr>
        <p:spPr>
          <a:xfrm>
            <a:off x="707201" y="4718708"/>
            <a:ext cx="10838937" cy="1200329"/>
          </a:xfrm>
          <a:prstGeom prst="rect">
            <a:avLst/>
          </a:prstGeom>
          <a:noFill/>
        </p:spPr>
        <p:txBody>
          <a:bodyPr wrap="square" rtlCol="0">
            <a:spAutoFit/>
          </a:bodyPr>
          <a:lstStyle/>
          <a:p>
            <a:r>
              <a:rPr lang="fr-FR" dirty="0" smtClean="0">
                <a:latin typeface="Calibri" panose="020F0502020204030204" pitchFamily="34" charset="0"/>
                <a:ea typeface="Calibri" panose="020F0502020204030204" pitchFamily="34" charset="0"/>
                <a:cs typeface="Times New Roman" panose="02020603050405020304" pitchFamily="18" charset="0"/>
              </a:rPr>
              <a:t>Supports de la leçon : extraits d’U</a:t>
            </a:r>
            <a:r>
              <a:rPr lang="fr-FR" i="1" dirty="0" smtClean="0">
                <a:latin typeface="Calibri" panose="020F0502020204030204" pitchFamily="34" charset="0"/>
                <a:ea typeface="Calibri" panose="020F0502020204030204" pitchFamily="34" charset="0"/>
                <a:cs typeface="Times New Roman" panose="02020603050405020304" pitchFamily="18" charset="0"/>
              </a:rPr>
              <a:t>ne jeunesse au temps de la Shoah</a:t>
            </a:r>
            <a:r>
              <a:rPr lang="fr-FR" dirty="0" smtClean="0">
                <a:latin typeface="Calibri" panose="020F0502020204030204" pitchFamily="34" charset="0"/>
                <a:ea typeface="Calibri" panose="020F0502020204030204" pitchFamily="34" charset="0"/>
                <a:cs typeface="Times New Roman" panose="02020603050405020304" pitchFamily="18" charset="0"/>
              </a:rPr>
              <a:t>, lui-même extrait d’</a:t>
            </a:r>
            <a:r>
              <a:rPr lang="fr-FR" i="1" dirty="0" smtClean="0">
                <a:latin typeface="Calibri" panose="020F0502020204030204" pitchFamily="34" charset="0"/>
                <a:ea typeface="Calibri" panose="020F0502020204030204" pitchFamily="34" charset="0"/>
                <a:cs typeface="Times New Roman" panose="02020603050405020304" pitchFamily="18" charset="0"/>
              </a:rPr>
              <a:t>Une vie </a:t>
            </a:r>
            <a:r>
              <a:rPr lang="fr-FR" dirty="0" smtClean="0">
                <a:latin typeface="Calibri" panose="020F0502020204030204" pitchFamily="34" charset="0"/>
                <a:ea typeface="Calibri" panose="020F0502020204030204" pitchFamily="34" charset="0"/>
                <a:cs typeface="Times New Roman" panose="02020603050405020304" pitchFamily="18" charset="0"/>
              </a:rPr>
              <a:t>de Simone Veil, Livre de Poche, 2010,</a:t>
            </a:r>
            <a:br>
              <a:rPr lang="fr-FR" dirty="0" smtClean="0">
                <a:latin typeface="Calibri" panose="020F0502020204030204" pitchFamily="34" charset="0"/>
                <a:ea typeface="Calibri" panose="020F0502020204030204" pitchFamily="34" charset="0"/>
                <a:cs typeface="Times New Roman" panose="02020603050405020304" pitchFamily="18" charset="0"/>
              </a:rPr>
            </a:br>
            <a:r>
              <a:rPr lang="fr-FR" dirty="0" smtClean="0">
                <a:latin typeface="Calibri" panose="020F0502020204030204" pitchFamily="34" charset="0"/>
                <a:ea typeface="Calibri" panose="020F0502020204030204" pitchFamily="34" charset="0"/>
                <a:cs typeface="Times New Roman" panose="02020603050405020304" pitchFamily="18" charset="0"/>
              </a:rPr>
              <a:t>et de </a:t>
            </a:r>
            <a:r>
              <a:rPr lang="fr-FR" i="1" dirty="0" smtClean="0">
                <a:latin typeface="Calibri" panose="020F0502020204030204" pitchFamily="34" charset="0"/>
                <a:ea typeface="Calibri" panose="020F0502020204030204" pitchFamily="34" charset="0"/>
                <a:cs typeface="Times New Roman" panose="02020603050405020304" pitchFamily="18" charset="0"/>
              </a:rPr>
              <a:t>l’</a:t>
            </a:r>
            <a:r>
              <a:rPr lang="fr-FR" i="1" dirty="0" smtClean="0"/>
              <a:t>Atlas historique du IIIe Reich: 1933-1945 : la société allemande et l'Europe face au système nazi, </a:t>
            </a:r>
            <a:r>
              <a:rPr lang="fr-FR" dirty="0" smtClean="0"/>
              <a:t>OVERY Richard, </a:t>
            </a:r>
            <a:r>
              <a:rPr lang="fr-FR" dirty="0" err="1" smtClean="0"/>
              <a:t>Coll</a:t>
            </a:r>
            <a:r>
              <a:rPr lang="fr-FR" dirty="0" smtClean="0"/>
              <a:t> Autrement, 1999.</a:t>
            </a:r>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4309024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Imag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160486-AB9D-4E2F-A390-03ED1ED42212}"/>
              </a:ext>
            </a:extLst>
          </p:cNvPr>
          <p:cNvPicPr>
            <a:picLocks noChangeAspect="1"/>
          </p:cNvPicPr>
          <p:nvPr/>
        </p:nvPicPr>
        <p:blipFill>
          <a:blip r:embed="rId2"/>
          <a:stretch>
            <a:fillRect/>
          </a:stretch>
        </p:blipFill>
        <p:spPr>
          <a:xfrm>
            <a:off x="1648919" y="473130"/>
            <a:ext cx="8850472" cy="588269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65402970"/>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Imag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FA3F360-B97D-475B-9680-A29F53C4F602}"/>
              </a:ext>
            </a:extLst>
          </p:cNvPr>
          <p:cNvPicPr>
            <a:picLocks noChangeAspect="1"/>
          </p:cNvPicPr>
          <p:nvPr/>
        </p:nvPicPr>
        <p:blipFill>
          <a:blip r:embed="rId2"/>
          <a:stretch>
            <a:fillRect/>
          </a:stretch>
        </p:blipFill>
        <p:spPr>
          <a:xfrm>
            <a:off x="724150" y="854440"/>
            <a:ext cx="10693152" cy="4691921"/>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6685633"/>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84670A2-1282-4644-ACA8-D847C6B4A1DC}"/>
              </a:ext>
            </a:extLst>
          </p:cNvPr>
          <p:cNvPicPr>
            <a:picLocks noChangeAspect="1"/>
          </p:cNvPicPr>
          <p:nvPr/>
        </p:nvPicPr>
        <p:blipFill>
          <a:blip r:embed="rId2"/>
          <a:stretch>
            <a:fillRect/>
          </a:stretch>
        </p:blipFill>
        <p:spPr>
          <a:xfrm>
            <a:off x="943132" y="749508"/>
            <a:ext cx="10269500" cy="534014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903009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35A47D4-EE94-40F8-B3F2-0D702C96CCF4}"/>
              </a:ext>
            </a:extLst>
          </p:cNvPr>
          <p:cNvPicPr>
            <a:picLocks noChangeAspect="1"/>
          </p:cNvPicPr>
          <p:nvPr/>
        </p:nvPicPr>
        <p:blipFill>
          <a:blip r:embed="rId2"/>
          <a:stretch>
            <a:fillRect/>
          </a:stretch>
        </p:blipFill>
        <p:spPr>
          <a:xfrm>
            <a:off x="839448" y="782854"/>
            <a:ext cx="10602255" cy="4928397"/>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631580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251F38C-B278-4EC7-BF5E-848659AF8DC4}"/>
              </a:ext>
            </a:extLst>
          </p:cNvPr>
          <p:cNvSpPr>
            <a:spLocks noGrp="1"/>
          </p:cNvSpPr>
          <p:nvPr>
            <p:ph type="title"/>
          </p:nvPr>
        </p:nvSpPr>
        <p:spPr>
          <a:xfrm>
            <a:off x="509337" y="679918"/>
            <a:ext cx="10874444" cy="1325563"/>
          </a:xfrm>
        </p:spPr>
        <p:txBody>
          <a:bodyPr>
            <a:normAutofit fontScale="90000"/>
          </a:bodyPr>
          <a:lstStyle/>
          <a:p>
            <a:pPr>
              <a:lnSpc>
                <a:spcPct val="107000"/>
              </a:lnSpc>
              <a:spcAft>
                <a:spcPts val="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Questions portant sur l’ensemble d’extraits n°1 : l’arrivée de Simone Veil au camp de concentration et</a:t>
            </a:r>
            <a:r>
              <a:rPr lang="fr-FR" sz="2800" dirty="0" smtClean="0">
                <a:effectLst/>
                <a:latin typeface="Calibri" panose="020F0502020204030204" pitchFamily="34" charset="0"/>
                <a:ea typeface="Calibri" panose="020F0502020204030204" pitchFamily="34" charset="0"/>
                <a:cs typeface="Times New Roman" panose="02020603050405020304" pitchFamily="18" charset="0"/>
              </a:rPr>
              <a:t> de mise à mort </a:t>
            </a:r>
            <a:r>
              <a:rPr lang="fr-FR" sz="2800" dirty="0">
                <a:effectLst/>
                <a:latin typeface="Calibri" panose="020F0502020204030204" pitchFamily="34" charset="0"/>
                <a:ea typeface="Calibri" panose="020F0502020204030204" pitchFamily="34" charset="0"/>
                <a:cs typeface="Times New Roman" panose="02020603050405020304" pitchFamily="18" charset="0"/>
              </a:rPr>
              <a:t>d’Auschwitz-Birkenau le 15 avril 1944.</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endParaRPr lang="fr-FR" sz="2800" dirty="0"/>
          </a:p>
        </p:txBody>
      </p:sp>
      <p:pic>
        <p:nvPicPr>
          <p:cNvPr id="4" name="Espace réservé du contenu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C76CCB6-DE2A-4C27-9694-52C47A771124}"/>
              </a:ext>
            </a:extLst>
          </p:cNvPr>
          <p:cNvPicPr>
            <a:picLocks noGrp="1" noChangeAspect="1"/>
          </p:cNvPicPr>
          <p:nvPr>
            <p:ph idx="1"/>
          </p:nvPr>
        </p:nvPicPr>
        <p:blipFill>
          <a:blip r:embed="rId2"/>
          <a:stretch>
            <a:fillRect/>
          </a:stretch>
        </p:blipFill>
        <p:spPr>
          <a:xfrm>
            <a:off x="509337" y="2207436"/>
            <a:ext cx="11682663" cy="299787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030936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B85CE86-E94D-4D9C-AAF3-5CEA7352A8CD}"/>
              </a:ext>
            </a:extLst>
          </p:cNvPr>
          <p:cNvPicPr>
            <a:picLocks noChangeAspect="1"/>
          </p:cNvPicPr>
          <p:nvPr/>
        </p:nvPicPr>
        <p:blipFill>
          <a:blip r:embed="rId2"/>
          <a:stretch>
            <a:fillRect/>
          </a:stretch>
        </p:blipFill>
        <p:spPr>
          <a:xfrm>
            <a:off x="764498" y="422658"/>
            <a:ext cx="10148341" cy="6162012"/>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072510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93E85A1-5CE3-4289-A972-EF671BDC2503}"/>
              </a:ext>
            </a:extLst>
          </p:cNvPr>
          <p:cNvSpPr>
            <a:spLocks noGrp="1"/>
          </p:cNvSpPr>
          <p:nvPr>
            <p:ph type="title"/>
          </p:nvPr>
        </p:nvSpPr>
        <p:spPr>
          <a:xfrm>
            <a:off x="473480" y="4847185"/>
            <a:ext cx="10515600" cy="1325563"/>
          </a:xfrm>
        </p:spPr>
        <p:txBody>
          <a:bodyPr>
            <a:normAutofit fontScale="90000"/>
          </a:bodyPr>
          <a:lstStyle/>
          <a:p>
            <a:pPr marL="342900" lvl="0" indent="17463">
              <a:lnSpc>
                <a:spcPct val="107000"/>
              </a:lnSpc>
              <a:spcAft>
                <a:spcPts val="0"/>
              </a:spcAft>
            </a:pPr>
            <a:r>
              <a:rPr lang="fr-FR" sz="1800" dirty="0" smtClean="0">
                <a:latin typeface="Calibri" panose="020F0502020204030204" pitchFamily="34" charset="0"/>
                <a:ea typeface="Calibri" panose="020F0502020204030204" pitchFamily="34" charset="0"/>
                <a:cs typeface="Times New Roman" panose="02020603050405020304" pitchFamily="18" charset="0"/>
              </a:rPr>
              <a:t/>
            </a:r>
            <a:br>
              <a:rPr lang="fr-FR" sz="1800" dirty="0" smtClean="0">
                <a:latin typeface="Calibri" panose="020F0502020204030204" pitchFamily="34" charset="0"/>
                <a:ea typeface="Calibri" panose="020F0502020204030204" pitchFamily="34" charset="0"/>
                <a:cs typeface="Times New Roman" panose="02020603050405020304" pitchFamily="18" charset="0"/>
              </a:rPr>
            </a:br>
            <a:r>
              <a:rPr lang="fr-FR" sz="1800" dirty="0" smtClean="0">
                <a:latin typeface="Calibri" panose="020F0502020204030204" pitchFamily="34" charset="0"/>
                <a:ea typeface="Calibri" panose="020F0502020204030204" pitchFamily="34" charset="0"/>
                <a:cs typeface="Times New Roman" panose="02020603050405020304" pitchFamily="18" charset="0"/>
              </a:rPr>
              <a:t/>
            </a:r>
            <a:br>
              <a:rPr lang="fr-FR" sz="1800" dirty="0" smtClean="0">
                <a:latin typeface="Calibri" panose="020F0502020204030204" pitchFamily="34" charset="0"/>
                <a:ea typeface="Calibri" panose="020F0502020204030204" pitchFamily="34" charset="0"/>
                <a:cs typeface="Times New Roman" panose="02020603050405020304" pitchFamily="18" charset="0"/>
              </a:rPr>
            </a:br>
            <a:r>
              <a:rPr lang="fr-FR" sz="1800" dirty="0" smtClean="0">
                <a:latin typeface="Calibri" panose="020F0502020204030204" pitchFamily="34" charset="0"/>
                <a:ea typeface="Calibri" panose="020F0502020204030204" pitchFamily="34" charset="0"/>
                <a:cs typeface="Times New Roman" panose="02020603050405020304" pitchFamily="18" charset="0"/>
              </a:rPr>
              <a:t>1</a:t>
            </a:r>
            <a:r>
              <a:rPr lang="fr-FR" sz="1800" dirty="0">
                <a:latin typeface="Calibri" panose="020F0502020204030204" pitchFamily="34" charset="0"/>
                <a:ea typeface="Calibri" panose="020F0502020204030204" pitchFamily="34" charset="0"/>
                <a:cs typeface="Times New Roman" panose="02020603050405020304" pitchFamily="18" charset="0"/>
              </a:rPr>
              <a:t>)  Pour quelles motifs ces femmes ont-elles été déportées ?</a:t>
            </a:r>
            <a:br>
              <a:rPr lang="fr-FR" sz="1800" dirty="0">
                <a:latin typeface="Calibri" panose="020F0502020204030204" pitchFamily="34" charset="0"/>
                <a:ea typeface="Calibri" panose="020F0502020204030204" pitchFamily="34" charset="0"/>
                <a:cs typeface="Times New Roman" panose="02020603050405020304" pitchFamily="18" charset="0"/>
              </a:rPr>
            </a:br>
            <a:r>
              <a:rPr lang="fr-FR" sz="1800" dirty="0">
                <a:latin typeface="Calibri" panose="020F0502020204030204" pitchFamily="34" charset="0"/>
                <a:ea typeface="Calibri" panose="020F0502020204030204" pitchFamily="34" charset="0"/>
                <a:cs typeface="Times New Roman" panose="02020603050405020304" pitchFamily="18" charset="0"/>
              </a:rPr>
              <a:t>2) Quel élément de déshumanisation est présent dans ce témoignage concernant </a:t>
            </a:r>
            <a:r>
              <a:rPr lang="fr-FR" sz="1800" dirty="0" err="1">
                <a:latin typeface="Calibri" panose="020F0502020204030204" pitchFamily="34" charset="0"/>
                <a:ea typeface="Calibri" panose="020F0502020204030204" pitchFamily="34" charset="0"/>
                <a:cs typeface="Times New Roman" panose="02020603050405020304" pitchFamily="18" charset="0"/>
              </a:rPr>
              <a:t>Bobrek</a:t>
            </a:r>
            <a:r>
              <a:rPr lang="fr-FR" sz="1800" dirty="0">
                <a:latin typeface="Calibri" panose="020F0502020204030204" pitchFamily="34" charset="0"/>
                <a:ea typeface="Calibri" panose="020F0502020204030204" pitchFamily="34" charset="0"/>
                <a:cs typeface="Times New Roman" panose="02020603050405020304" pitchFamily="18" charset="0"/>
              </a:rPr>
              <a:t> </a:t>
            </a:r>
            <a:r>
              <a:rPr lang="fr-FR" sz="1800" dirty="0" smtClean="0">
                <a:latin typeface="Calibri" panose="020F0502020204030204" pitchFamily="34" charset="0"/>
                <a:ea typeface="Calibri" panose="020F0502020204030204" pitchFamily="34" charset="0"/>
                <a:cs typeface="Times New Roman" panose="02020603050405020304" pitchFamily="18" charset="0"/>
              </a:rPr>
              <a:t>?</a:t>
            </a:r>
            <a:br>
              <a:rPr lang="fr-FR" sz="1800" dirty="0" smtClean="0">
                <a:latin typeface="Calibri" panose="020F0502020204030204" pitchFamily="34" charset="0"/>
                <a:ea typeface="Calibri" panose="020F0502020204030204" pitchFamily="34" charset="0"/>
                <a:cs typeface="Times New Roman" panose="02020603050405020304" pitchFamily="18" charset="0"/>
              </a:rPr>
            </a:br>
            <a:r>
              <a:rPr lang="fr-FR" sz="1800" dirty="0" smtClean="0">
                <a:latin typeface="Calibri" panose="020F0502020204030204" pitchFamily="34" charset="0"/>
                <a:ea typeface="Calibri" panose="020F0502020204030204" pitchFamily="34" charset="0"/>
                <a:cs typeface="Times New Roman" panose="02020603050405020304" pitchFamily="18" charset="0"/>
              </a:rPr>
              <a:t>3) Quelle phrase prouve que </a:t>
            </a:r>
            <a:r>
              <a:rPr lang="fr-FR" sz="1800" dirty="0" err="1" smtClean="0">
                <a:latin typeface="Calibri" panose="020F0502020204030204" pitchFamily="34" charset="0"/>
                <a:ea typeface="Calibri" panose="020F0502020204030204" pitchFamily="34" charset="0"/>
                <a:cs typeface="Times New Roman" panose="02020603050405020304" pitchFamily="18" charset="0"/>
              </a:rPr>
              <a:t>Bobrek</a:t>
            </a:r>
            <a:r>
              <a:rPr lang="fr-FR" sz="1800" dirty="0" smtClean="0">
                <a:latin typeface="Calibri" panose="020F0502020204030204" pitchFamily="34" charset="0"/>
                <a:ea typeface="Calibri" panose="020F0502020204030204" pitchFamily="34" charset="0"/>
                <a:cs typeface="Times New Roman" panose="02020603050405020304" pitchFamily="18" charset="0"/>
              </a:rPr>
              <a:t> n’est pas un camp d’extermination mais de travail ?</a:t>
            </a:r>
            <a:br>
              <a:rPr lang="fr-FR" sz="1800" dirty="0" smtClean="0">
                <a:latin typeface="Calibri" panose="020F0502020204030204" pitchFamily="34" charset="0"/>
                <a:ea typeface="Calibri" panose="020F0502020204030204" pitchFamily="34" charset="0"/>
                <a:cs typeface="Times New Roman" panose="02020603050405020304" pitchFamily="18" charset="0"/>
              </a:rPr>
            </a:br>
            <a:r>
              <a:rPr lang="fr-FR" dirty="0" smtClean="0">
                <a:latin typeface="Calibri" panose="020F0502020204030204" pitchFamily="34" charset="0"/>
                <a:ea typeface="Calibri" panose="020F0502020204030204" pitchFamily="34" charset="0"/>
                <a:cs typeface="Times New Roman" panose="02020603050405020304" pitchFamily="18" charset="0"/>
              </a:rPr>
              <a:t/>
            </a:r>
            <a:br>
              <a:rPr lang="fr-FR" dirty="0" smtClean="0">
                <a:latin typeface="Calibri" panose="020F0502020204030204" pitchFamily="34" charset="0"/>
                <a:ea typeface="Calibri" panose="020F0502020204030204" pitchFamily="34" charset="0"/>
                <a:cs typeface="Times New Roman" panose="02020603050405020304" pitchFamily="18" charset="0"/>
              </a:rPr>
            </a:br>
            <a:r>
              <a:rPr lang="fr-FR" dirty="0">
                <a:latin typeface="Calibri" panose="020F0502020204030204" pitchFamily="34" charset="0"/>
                <a:ea typeface="Calibri" panose="020F0502020204030204" pitchFamily="34" charset="0"/>
                <a:cs typeface="Times New Roman" panose="02020603050405020304" pitchFamily="18" charset="0"/>
              </a:rPr>
              <a:t> </a:t>
            </a:r>
            <a:br>
              <a:rPr lang="fr-FR"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pic>
        <p:nvPicPr>
          <p:cNvPr id="4" name="Espace réservé du contenu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D3C2105-EC8B-4E32-B09F-FA99FE72D02A}"/>
              </a:ext>
            </a:extLst>
          </p:cNvPr>
          <p:cNvPicPr>
            <a:picLocks noGrp="1" noChangeAspect="1"/>
          </p:cNvPicPr>
          <p:nvPr>
            <p:ph idx="1"/>
          </p:nvPr>
        </p:nvPicPr>
        <p:blipFill>
          <a:blip r:embed="rId2"/>
          <a:stretch>
            <a:fillRect/>
          </a:stretch>
        </p:blipFill>
        <p:spPr>
          <a:xfrm>
            <a:off x="853190" y="664930"/>
            <a:ext cx="10135890" cy="3477718"/>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9110256"/>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5A1D27C-7D1D-48B3-A6C8-308FF09FBD6F}"/>
              </a:ext>
            </a:extLst>
          </p:cNvPr>
          <p:cNvPicPr>
            <a:picLocks noChangeAspect="1"/>
          </p:cNvPicPr>
          <p:nvPr/>
        </p:nvPicPr>
        <p:blipFill>
          <a:blip r:embed="rId2"/>
          <a:stretch>
            <a:fillRect/>
          </a:stretch>
        </p:blipFill>
        <p:spPr>
          <a:xfrm>
            <a:off x="1199212" y="1568471"/>
            <a:ext cx="9012349" cy="235788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2133951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ag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0F6FA8C-FDA6-41D0-9162-B1AC0B42D91A}"/>
              </a:ext>
            </a:extLst>
          </p:cNvPr>
          <p:cNvPicPr>
            <a:picLocks noChangeAspect="1"/>
          </p:cNvPicPr>
          <p:nvPr/>
        </p:nvPicPr>
        <p:blipFill>
          <a:blip r:embed="rId2"/>
          <a:stretch>
            <a:fillRect/>
          </a:stretch>
        </p:blipFill>
        <p:spPr>
          <a:xfrm>
            <a:off x="794479" y="734518"/>
            <a:ext cx="10767819" cy="5307741"/>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4141229"/>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Imag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8FE7463-ECD9-401A-94C7-9882D57135E3}"/>
              </a:ext>
            </a:extLst>
          </p:cNvPr>
          <p:cNvPicPr>
            <a:picLocks noChangeAspect="1"/>
          </p:cNvPicPr>
          <p:nvPr/>
        </p:nvPicPr>
        <p:blipFill>
          <a:blip r:embed="rId2"/>
          <a:stretch>
            <a:fillRect/>
          </a:stretch>
        </p:blipFill>
        <p:spPr>
          <a:xfrm>
            <a:off x="1954554" y="599608"/>
            <a:ext cx="8463609" cy="578225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8719268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FD0022E-13D4-4A3B-BEBD-BA335AFD7D35}"/>
              </a:ext>
            </a:extLst>
          </p:cNvPr>
          <p:cNvSpPr>
            <a:spLocks noGrp="1"/>
          </p:cNvSpPr>
          <p:nvPr>
            <p:ph type="title"/>
          </p:nvPr>
        </p:nvSpPr>
        <p:spPr>
          <a:xfrm>
            <a:off x="711929" y="390604"/>
            <a:ext cx="10515600" cy="1303285"/>
          </a:xfrm>
        </p:spPr>
        <p:txBody>
          <a:bodyPr/>
          <a:lstStyle/>
          <a:p>
            <a:r>
              <a:rPr lang="fr-FR" sz="2400" dirty="0">
                <a:solidFill>
                  <a:prstClr val="black"/>
                </a:solidFill>
                <a:latin typeface="+mn-lt"/>
              </a:rPr>
              <a:t>Questions portant sur l’</a:t>
            </a:r>
            <a:r>
              <a:rPr lang="fr-FR" sz="2500" dirty="0">
                <a:solidFill>
                  <a:prstClr val="black"/>
                </a:solidFill>
                <a:latin typeface="+mn-lt"/>
                <a:cs typeface="Times New Roman" panose="02020603050405020304" pitchFamily="18" charset="0"/>
              </a:rPr>
              <a:t>e</a:t>
            </a:r>
            <a:r>
              <a:rPr lang="fr-FR" sz="2500" dirty="0">
                <a:solidFill>
                  <a:prstClr val="black"/>
                </a:solidFill>
                <a:latin typeface="+mn-lt"/>
                <a:ea typeface="Calibri" panose="020F0502020204030204" pitchFamily="34" charset="0"/>
                <a:cs typeface="Times New Roman" panose="02020603050405020304" pitchFamily="18" charset="0"/>
              </a:rPr>
              <a:t>nsemble d’extraits n°3 : La « longue marche de la mort », de </a:t>
            </a:r>
            <a:r>
              <a:rPr lang="fr-FR" sz="2500" dirty="0" err="1">
                <a:solidFill>
                  <a:prstClr val="black"/>
                </a:solidFill>
                <a:latin typeface="+mn-lt"/>
                <a:ea typeface="Calibri" panose="020F0502020204030204" pitchFamily="34" charset="0"/>
                <a:cs typeface="Times New Roman" panose="02020603050405020304" pitchFamily="18" charset="0"/>
              </a:rPr>
              <a:t>Bobrek</a:t>
            </a:r>
            <a:r>
              <a:rPr lang="fr-FR" sz="2500" dirty="0">
                <a:solidFill>
                  <a:prstClr val="black"/>
                </a:solidFill>
                <a:latin typeface="+mn-lt"/>
                <a:ea typeface="Calibri" panose="020F0502020204030204" pitchFamily="34" charset="0"/>
                <a:cs typeface="Times New Roman" panose="02020603050405020304" pitchFamily="18" charset="0"/>
              </a:rPr>
              <a:t> à Bergen-Belsen, du 18 au 30 janvier 1945 et sur la carte du système concentrationnaire nazi.</a:t>
            </a:r>
            <a:endParaRPr lang="fr-FR" dirty="0">
              <a:latin typeface="+mn-lt"/>
            </a:endParaRPr>
          </a:p>
        </p:txBody>
      </p:sp>
      <p:sp>
        <p:nvSpPr>
          <p:cNvPr id="3" name="Espace réservé du text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DC77145-35C1-4C31-9F29-B7D0F72557A2}"/>
              </a:ext>
            </a:extLst>
          </p:cNvPr>
          <p:cNvSpPr>
            <a:spLocks noGrp="1"/>
          </p:cNvSpPr>
          <p:nvPr>
            <p:ph type="body" idx="1"/>
          </p:nvPr>
        </p:nvSpPr>
        <p:spPr>
          <a:xfrm>
            <a:off x="711929" y="2179039"/>
            <a:ext cx="10515600" cy="1527175"/>
          </a:xfrm>
        </p:spPr>
        <p:txBody>
          <a:bodyPr>
            <a:normAutofit fontScale="25000" lnSpcReduction="20000"/>
          </a:bodyPr>
          <a:lstStyle/>
          <a:p>
            <a:pPr marL="342900" lvl="0" indent="-342900" algn="just">
              <a:lnSpc>
                <a:spcPct val="107000"/>
              </a:lnSpc>
              <a:spcAft>
                <a:spcPts val="0"/>
              </a:spcAft>
              <a:buFont typeface="+mj-lt"/>
              <a:buAutoNum type="arabicParenR"/>
            </a:pPr>
            <a:r>
              <a:rPr lang="fr-FR" sz="9600" dirty="0">
                <a:solidFill>
                  <a:schemeClr val="tx1"/>
                </a:solidFill>
                <a:latin typeface="Calibri" panose="020F0502020204030204" pitchFamily="34" charset="0"/>
                <a:ea typeface="Calibri" panose="020F0502020204030204" pitchFamily="34" charset="0"/>
                <a:cs typeface="Times New Roman" panose="02020603050405020304" pitchFamily="18" charset="0"/>
              </a:rPr>
              <a:t>Qu’est-ce que Simone Veil qualifie de « longue marche de la mort » ?</a:t>
            </a:r>
          </a:p>
          <a:p>
            <a:pPr marL="342900" lvl="0" indent="-342900" algn="just">
              <a:lnSpc>
                <a:spcPct val="107000"/>
              </a:lnSpc>
              <a:spcAft>
                <a:spcPts val="0"/>
              </a:spcAft>
              <a:buFont typeface="+mj-lt"/>
              <a:buAutoNum type="arabicParenR"/>
            </a:pPr>
            <a:r>
              <a:rPr lang="fr-FR" sz="9600" dirty="0">
                <a:solidFill>
                  <a:schemeClr val="tx1"/>
                </a:solidFill>
                <a:latin typeface="Calibri" panose="020F0502020204030204" pitchFamily="34" charset="0"/>
                <a:ea typeface="Calibri" panose="020F0502020204030204" pitchFamily="34" charset="0"/>
                <a:cs typeface="Times New Roman" panose="02020603050405020304" pitchFamily="18" charset="0"/>
              </a:rPr>
              <a:t>Qu’est-ce qui entraîne le départ des déportés vers Gleiwitz ?</a:t>
            </a:r>
          </a:p>
          <a:p>
            <a:pPr marL="342900" lvl="0" indent="-342900" algn="just">
              <a:lnSpc>
                <a:spcPct val="107000"/>
              </a:lnSpc>
              <a:spcAft>
                <a:spcPts val="0"/>
              </a:spcAft>
              <a:buFont typeface="+mj-lt"/>
              <a:buAutoNum type="arabicParenR"/>
            </a:pPr>
            <a:r>
              <a:rPr lang="fr-FR" sz="9600" dirty="0">
                <a:solidFill>
                  <a:schemeClr val="tx1"/>
                </a:solidFill>
                <a:latin typeface="Calibri" panose="020F0502020204030204" pitchFamily="34" charset="0"/>
                <a:ea typeface="Calibri" panose="020F0502020204030204" pitchFamily="34" charset="0"/>
                <a:cs typeface="Times New Roman" panose="02020603050405020304" pitchFamily="18" charset="0"/>
              </a:rPr>
              <a:t>Montrer que la situation des déportés s’aggrave encore davantage tout au long de ces épreuves.</a:t>
            </a:r>
          </a:p>
          <a:p>
            <a:pPr marL="342900" lvl="0" indent="-342900" algn="just">
              <a:lnSpc>
                <a:spcPct val="107000"/>
              </a:lnSpc>
              <a:spcAft>
                <a:spcPts val="0"/>
              </a:spcAft>
              <a:buFont typeface="+mj-lt"/>
              <a:buAutoNum type="arabicParenR"/>
            </a:pPr>
            <a:r>
              <a:rPr lang="fr-FR" sz="9600" dirty="0">
                <a:solidFill>
                  <a:schemeClr val="tx1"/>
                </a:solidFill>
                <a:latin typeface="Calibri" panose="020F0502020204030204" pitchFamily="34" charset="0"/>
                <a:ea typeface="Calibri" panose="020F0502020204030204" pitchFamily="34" charset="0"/>
                <a:cs typeface="Times New Roman" panose="02020603050405020304" pitchFamily="18" charset="0"/>
              </a:rPr>
              <a:t>Sur la carte, entourez les noms des camps par lesquels est passée S. Veil entre le 18 et le 30 janvier 1945. Nommez pour chacun d’entre eux le pays actuel où il se trouve. </a:t>
            </a:r>
          </a:p>
          <a:p>
            <a:pPr marL="342900" lvl="0" indent="-342900" algn="just">
              <a:lnSpc>
                <a:spcPct val="107000"/>
              </a:lnSpc>
              <a:spcAft>
                <a:spcPts val="0"/>
              </a:spcAft>
              <a:buFont typeface="+mj-lt"/>
              <a:buAutoNum type="arabicParenR"/>
            </a:pPr>
            <a:r>
              <a:rPr lang="fr-FR" sz="9600" dirty="0">
                <a:solidFill>
                  <a:schemeClr val="tx1"/>
                </a:solidFill>
                <a:latin typeface="Calibri" panose="020F0502020204030204" pitchFamily="34" charset="0"/>
                <a:ea typeface="Calibri" panose="020F0502020204030204" pitchFamily="34" charset="0"/>
                <a:cs typeface="Times New Roman" panose="02020603050405020304" pitchFamily="18" charset="0"/>
              </a:rPr>
              <a:t>Pourquoi peut-on parler d’un génocide des juifs et des tziganes ?</a:t>
            </a:r>
          </a:p>
          <a:p>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02742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336</Words>
  <Application>Microsoft Macintosh PowerPoint</Application>
  <PresentationFormat>Personnalisé</PresentationFormat>
  <Paragraphs>10</Paragraphs>
  <Slides>12</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12</vt:i4>
      </vt:variant>
    </vt:vector>
  </HeadingPairs>
  <TitlesOfParts>
    <vt:vector size="13" baseType="lpstr">
      <vt:lpstr>Thème Office</vt:lpstr>
      <vt:lpstr>Thème 3, chapitre 3 :  la Seconde Guerre mondiale, une guerre d’anéantissement.  Leçon 4 : les camps de concentration et les centres de mise à mort nazis durant la Seconde Guerre mondiale à travers l’autobiographie de Simone Veil.</vt:lpstr>
      <vt:lpstr>Diapositive 2</vt:lpstr>
      <vt:lpstr>Questions portant sur l’ensemble d’extraits n°1 : l’arrivée de Simone Veil au camp de concentration et de mise à mort d’Auschwitz-Birkenau le 15 avril 1944. </vt:lpstr>
      <vt:lpstr>Diapositive 4</vt:lpstr>
      <vt:lpstr>  1)  Pour quelles motifs ces femmes ont-elles été déportées ? 2) Quel élément de déshumanisation est présent dans ce témoignage concernant Bobrek ? 3) Quelle phrase prouve que Bobrek n’est pas un camp d’extermination mais de travail ?    </vt:lpstr>
      <vt:lpstr>Diapositive 6</vt:lpstr>
      <vt:lpstr>Diapositive 7</vt:lpstr>
      <vt:lpstr>Diapositive 8</vt:lpstr>
      <vt:lpstr>Questions portant sur l’ensemble d’extraits n°3 : La « longue marche de la mort », de Bobrek à Bergen-Belsen, du 18 au 30 janvier 1945 et sur la carte du système concentrationnaire nazi.</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Elisabeth</dc:creator>
  <cp:lastModifiedBy>PASQUIER</cp:lastModifiedBy>
  <cp:revision>17</cp:revision>
  <dcterms:created xsi:type="dcterms:W3CDTF">2017-11-02T21:16:27Z</dcterms:created>
  <dcterms:modified xsi:type="dcterms:W3CDTF">2017-11-02T21:18:24Z</dcterms:modified>
</cp:coreProperties>
</file>